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fr-FR" b="1" dirty="0" err="1" smtClean="0">
                <a:latin typeface="Times New Roman" pitchFamily="18" charset="0"/>
                <a:cs typeface="Times New Roman" pitchFamily="18" charset="0"/>
              </a:rPr>
              <a:t>Hyperspectral</a:t>
            </a:r>
            <a:r>
              <a:rPr lang="fr-FR" b="1" dirty="0" smtClean="0">
                <a:latin typeface="Times New Roman" pitchFamily="18" charset="0"/>
                <a:cs typeface="Times New Roman" pitchFamily="18" charset="0"/>
              </a:rPr>
              <a:t> Image Classification via Discriminant Gabor Ensemble </a:t>
            </a:r>
            <a:r>
              <a:rPr lang="fr-FR" b="1" dirty="0" err="1" smtClean="0">
                <a:latin typeface="Times New Roman" pitchFamily="18" charset="0"/>
                <a:cs typeface="Times New Roman" pitchFamily="18" charset="0"/>
              </a:rPr>
              <a:t>Filter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a broad range of applications,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(HSI) classification is a hot topic in remote sensing, and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(CNN)-based methods are drawing increasing attention. However, to train millions of parameters in CNN requires a large number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training samples, which are difficult to collect. A conventional Gabor filter can effectively extract spatial information with different scales and orientations without training, but it may be missing some important discriminative information. In this article, we propose the Gabor ensemble filter (GEF), a new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filter to extract deep features for HSI with fewer trainable parameters.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GEF </a:t>
            </a:r>
            <a:r>
              <a:rPr lang="en-IN" sz="2000" dirty="0" smtClean="0">
                <a:latin typeface="Times New Roman" pitchFamily="18" charset="0"/>
                <a:cs typeface="Times New Roman" pitchFamily="18" charset="0"/>
              </a:rPr>
              <a:t>filters each input channel by some fixed Gabor filters and learnable filters simultaneously, then reduces the dimensions by some learnable 1x 1 filters to generate the output channels. The fixed Gabor filters can extract common features with different scales and orientations, while the learnable filters can learn some complementary features that Gabor filters cannot extract. Based on GEF, we design a network architecture for HSI classification, which extracts deep features and can learn from limited training samples. In order to simultaneously learn more discriminative features and an end-to-end system, we propose to introduce the local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structure for cross-entropy loss by combining the triplet hard loss. Results of experiments on three HSI datasets show that the proposed method has significantly higher classification accuracy than other state-of-the-art methods. Moreover, the proposed method is speedy for both training and testing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existing methods used a series of manually extracted </a:t>
            </a:r>
            <a:r>
              <a:rPr lang="en-IN" sz="2000" dirty="0" smtClean="0">
                <a:latin typeface="Times New Roman" pitchFamily="18" charset="0"/>
                <a:cs typeface="Times New Roman" pitchFamily="18" charset="0"/>
              </a:rPr>
              <a:t>features, </a:t>
            </a:r>
            <a:r>
              <a:rPr lang="en-IN" sz="2000" dirty="0" smtClean="0">
                <a:latin typeface="Times New Roman" pitchFamily="18" charset="0"/>
                <a:cs typeface="Times New Roman" pitchFamily="18" charset="0"/>
              </a:rPr>
              <a:t>which involve massive parameter setting and experts’ experience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literature presents the superior performance of ELM for the applications of HSI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powerful tool for image applications, which can accurately localize the boundaries of the potential objects in different complicated </a:t>
            </a:r>
            <a:r>
              <a:rPr lang="en-IN" sz="2000" dirty="0" smtClean="0">
                <a:latin typeface="Times New Roman" pitchFamily="18" charset="0"/>
                <a:cs typeface="Times New Roman" pitchFamily="18" charset="0"/>
              </a:rPr>
              <a:t>scenarios.</a:t>
            </a:r>
          </a:p>
          <a:p>
            <a:pPr algn="just">
              <a:lnSpc>
                <a:spcPct val="150000"/>
              </a:lnSpc>
            </a:pPr>
            <a:r>
              <a:rPr lang="en-IN" sz="2000" dirty="0" smtClean="0">
                <a:latin typeface="Times New Roman" pitchFamily="18" charset="0"/>
                <a:cs typeface="Times New Roman" pitchFamily="18" charset="0"/>
              </a:rPr>
              <a:t>A typical graph based segmentation technique is the normalized cuts (</a:t>
            </a:r>
            <a:r>
              <a:rPr lang="en-IN" sz="2000" dirty="0" err="1" smtClean="0">
                <a:latin typeface="Times New Roman" pitchFamily="18" charset="0"/>
                <a:cs typeface="Times New Roman" pitchFamily="18" charset="0"/>
              </a:rPr>
              <a:t>NCuts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needs to construct a large-scale connected graph and requires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decomposition as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it is very time-consuming to perform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decomposition for partitioning the segmentations.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letter, in order to make the most of deep CNN and Gabor filtering, a new strategy, which combines Gabor filters with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filters, is proposed for </a:t>
            </a:r>
            <a:r>
              <a:rPr lang="en-IN" sz="2000" dirty="0" err="1" smtClean="0">
                <a:latin typeface="Times New Roman" pitchFamily="18" charset="0"/>
                <a:cs typeface="Times New Roman" pitchFamily="18" charset="0"/>
              </a:rPr>
              <a:t>hyperspectral</a:t>
            </a:r>
            <a:r>
              <a:rPr lang="en-IN" sz="2000" dirty="0" smtClean="0">
                <a:latin typeface="Times New Roman" pitchFamily="18" charset="0"/>
                <a:cs typeface="Times New Roman" pitchFamily="18" charset="0"/>
              </a:rPr>
              <a:t> image classification to mitigate the problem of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large number of learnable parameters in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filters, lots of training samples are needed in deep CNNs to avoid the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high dimensionality of HSI and limited available training samples,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is a serious problem one may 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contrary</a:t>
            </a:r>
            <a:r>
              <a:rPr lang="en-IN" sz="2000" dirty="0" smtClean="0">
                <a:latin typeface="Times New Roman" pitchFamily="18" charset="0"/>
                <a:cs typeface="Times New Roman" pitchFamily="18" charset="0"/>
              </a:rPr>
              <a:t>, Gabor filtering is an unsupervised technique for FE which is able to mitigate the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in CNN-based HSI classification.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method, spatial features are extracted based on linear prediction error analysis and local binary patterns; spatial features and spectral features are then stacked into high dimensional vectors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obtains good classification performance in Arctic sea ice classification, and it may contribute to the Polar research communities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Most of the previously proposed spatial–spectral classification methods have focused on using handcrafted features, which are designed based on the experts’ prior knowledge, such as principle component analysis, Gabor wavelet filters, and morphological profiles.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sense, the proposed SS-RMG can be considered as a kind of regularization.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609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aforementioned applications, classification is a fundamental technique which has a greater influence on final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deep CNN with five layers was employed to extract the spectral features of HSIs, leading to a promising classification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boost the performance of the proposed method, advanced techniques including dropout, rectified linear unit (</a:t>
            </a:r>
            <a:r>
              <a:rPr lang="en-IN" sz="2000" dirty="0" err="1" smtClean="0">
                <a:latin typeface="Times New Roman" pitchFamily="18" charset="0"/>
                <a:cs typeface="Times New Roman" pitchFamily="18" charset="0"/>
              </a:rPr>
              <a:t>ReLU</a:t>
            </a:r>
            <a:r>
              <a:rPr lang="en-IN" sz="2000" dirty="0" smtClean="0">
                <a:latin typeface="Times New Roman" pitchFamily="18" charset="0"/>
                <a:cs typeface="Times New Roman" pitchFamily="18" charset="0"/>
              </a:rPr>
              <a:t>), and batch normalization (BN) are used and tested for HSI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further enrich the performance of the networks, an advanced technique named BN is also adopted in this </a:t>
            </a:r>
            <a:r>
              <a:rPr lang="en-IN" sz="2000" dirty="0" smtClean="0">
                <a:latin typeface="Times New Roman" pitchFamily="18" charset="0"/>
                <a:cs typeface="Times New Roman" pitchFamily="18" charset="0"/>
              </a:rPr>
              <a:t>letter.</a:t>
            </a:r>
          </a:p>
          <a:p>
            <a:pPr algn="just">
              <a:lnSpc>
                <a:spcPct val="150000"/>
              </a:lnSpc>
            </a:pPr>
            <a:r>
              <a:rPr lang="en-IN" sz="2000" dirty="0" smtClean="0">
                <a:latin typeface="Times New Roman" pitchFamily="18" charset="0"/>
                <a:cs typeface="Times New Roman" pitchFamily="18" charset="0"/>
              </a:rPr>
              <a:t>In order to compare the performance of the Gabor-CNN with the original CNN architecture, different numbers of training samples were tested.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981200"/>
                <a:gridCol w="25908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05760">
                <a:tc>
                  <a:txBody>
                    <a:bodyPr/>
                    <a:lstStyle/>
                    <a:p>
                      <a:pPr algn="just">
                        <a:lnSpc>
                          <a:spcPct val="150000"/>
                        </a:lnSpc>
                        <a:spcAft>
                          <a:spcPts val="500"/>
                        </a:spcAft>
                        <a:tabLst>
                          <a:tab pos="457200" algn="l"/>
                        </a:tabLst>
                      </a:pPr>
                      <a:r>
                        <a:rPr lang="en-US" sz="2000" dirty="0" err="1">
                          <a:latin typeface="Times New Roman"/>
                          <a:ea typeface="Calibri"/>
                          <a:cs typeface="Latha"/>
                        </a:rPr>
                        <a:t>Hyperspectral</a:t>
                      </a:r>
                      <a:r>
                        <a:rPr lang="en-US" sz="2000" dirty="0">
                          <a:latin typeface="Times New Roman"/>
                          <a:ea typeface="Calibri"/>
                          <a:cs typeface="Latha"/>
                        </a:rPr>
                        <a:t> remote sensing data analysis and future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M. Bioucas-Dias, A. Plaza, G. Camps-Valls, P. Scheunders, N. Nasrabadi, and J. Chanussot,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Current sensors onboard airborne and </a:t>
                      </a:r>
                      <a:r>
                        <a:rPr lang="en-US" sz="2000" dirty="0" err="1">
                          <a:solidFill>
                            <a:srgbClr val="333333"/>
                          </a:solidFill>
                          <a:latin typeface="Times New Roman"/>
                          <a:ea typeface="Calibri"/>
                          <a:cs typeface="Latha"/>
                        </a:rPr>
                        <a:t>spaceborne</a:t>
                      </a:r>
                      <a:r>
                        <a:rPr lang="en-US" sz="2000" dirty="0">
                          <a:solidFill>
                            <a:srgbClr val="333333"/>
                          </a:solidFill>
                          <a:latin typeface="Times New Roman"/>
                          <a:ea typeface="Calibri"/>
                          <a:cs typeface="Latha"/>
                        </a:rPr>
                        <a:t> platforms cover large areas of the Earth surface with unprecedented spectral, spatial, and temporal resolutions.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Multimodal classification of remote sensing images: A review and future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Gómez-Chova, D. Tuia, G. Moser, and G. Camps-Valls,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Earth observation through remote sensing images allows the accurate characterization and identification of materials on the surface from space and airborne platforms.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7526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Advanced spectral classifiers for </a:t>
                      </a:r>
                      <a:r>
                        <a:rPr lang="en-US" sz="2000" dirty="0" err="1">
                          <a:latin typeface="Times New Roman"/>
                          <a:ea typeface="Calibri"/>
                          <a:cs typeface="Latha"/>
                        </a:rPr>
                        <a:t>hyperspectral</a:t>
                      </a:r>
                      <a:r>
                        <a:rPr lang="en-US" sz="2000" dirty="0">
                          <a:latin typeface="Times New Roman"/>
                          <a:ea typeface="Calibri"/>
                          <a:cs typeface="Latha"/>
                        </a:rPr>
                        <a:t> images: A review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Ghamisi, J. Plaza, Y. Chen, J. Li, and A. J. Plaza,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Hyperspectral image classification has been a vibrant area of research in recent years. Given a set of observations, i.e., pixel vectors in a hyperspectral image, classification approaches try to allocate a unique label to each pixel vector.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Spectral and spatial classification of hyperspectral data using SVMs and morphological profiles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Fauvel, J. A. Benediktsson, J. Chanussot, and J. R. Sveinsson,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method is based on the data fusion of the morphological information and the original </a:t>
                      </a:r>
                      <a:r>
                        <a:rPr lang="en-US" sz="2000" dirty="0" err="1">
                          <a:solidFill>
                            <a:srgbClr val="333333"/>
                          </a:solidFill>
                          <a:latin typeface="Times New Roman"/>
                          <a:ea typeface="Calibri"/>
                          <a:cs typeface="Latha"/>
                        </a:rPr>
                        <a:t>hyperspectral</a:t>
                      </a:r>
                      <a:r>
                        <a:rPr lang="en-US" sz="2000" dirty="0">
                          <a:solidFill>
                            <a:srgbClr val="333333"/>
                          </a:solidFill>
                          <a:latin typeface="Times New Roman"/>
                          <a:ea typeface="Calibri"/>
                          <a:cs typeface="Latha"/>
                        </a:rPr>
                        <a:t> data: the two vectors of attributes are concatenated.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219200"/>
            <a:ext cx="749935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letter, a new strategy, which combines the Gabor filtering and the CNN, was proposed for HSI classification. CNN is a powerful FE method, but it suffers from the problem of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when the number of training samples is insufficient. In order to alleviate the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of CNN-based methods, Gabor filtering was used to effectively extract spatial information including edges and textures. The results obtained by the proposed method on Salinas, KSC, and Indian Pines data sets demonstrate that Gabor-CNN outperforms other studied methods when the number of training samples is limited. Thanks to the features extracted by the Gabor filters, CNNs can extract features and update weights effectively even if limited training samples are available.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M. </a:t>
            </a:r>
            <a:r>
              <a:rPr lang="en-IN" sz="1600" dirty="0" err="1" smtClean="0">
                <a:latin typeface="Times New Roman" pitchFamily="18" charset="0"/>
                <a:cs typeface="Times New Roman" pitchFamily="18" charset="0"/>
              </a:rPr>
              <a:t>Bioucas</a:t>
            </a:r>
            <a:r>
              <a:rPr lang="en-IN" sz="1600" dirty="0" smtClean="0">
                <a:latin typeface="Times New Roman" pitchFamily="18" charset="0"/>
                <a:cs typeface="Times New Roman" pitchFamily="18" charset="0"/>
              </a:rPr>
              <a:t>-Dias, A. Plaza, G. Camps-</a:t>
            </a:r>
            <a:r>
              <a:rPr lang="en-IN" sz="1600" dirty="0" err="1" smtClean="0">
                <a:latin typeface="Times New Roman" pitchFamily="18" charset="0"/>
                <a:cs typeface="Times New Roman" pitchFamily="18" charset="0"/>
              </a:rPr>
              <a:t>Valls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Scheunders</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Nasrabadi</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Chanussot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remote sensing data analysis and future challenges,” IEEE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Mag., vol. 1, no. 2, pp. 6–36, Jun.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a:t>
            </a:r>
            <a:r>
              <a:rPr lang="en-IN" sz="1600" dirty="0" err="1" smtClean="0">
                <a:latin typeface="Times New Roman" pitchFamily="18" charset="0"/>
                <a:cs typeface="Times New Roman" pitchFamily="18" charset="0"/>
              </a:rPr>
              <a:t>Gómez-Chova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Tuia</a:t>
            </a:r>
            <a:r>
              <a:rPr lang="en-IN" sz="1600" dirty="0" smtClean="0">
                <a:latin typeface="Times New Roman" pitchFamily="18" charset="0"/>
                <a:cs typeface="Times New Roman" pitchFamily="18" charset="0"/>
              </a:rPr>
              <a:t>, G. Moser, and G. Camps-</a:t>
            </a:r>
            <a:r>
              <a:rPr lang="en-IN" sz="1600" dirty="0" err="1" smtClean="0">
                <a:latin typeface="Times New Roman" pitchFamily="18" charset="0"/>
                <a:cs typeface="Times New Roman" pitchFamily="18" charset="0"/>
              </a:rPr>
              <a:t>Valls</a:t>
            </a:r>
            <a:r>
              <a:rPr lang="en-IN" sz="1600" dirty="0" smtClean="0">
                <a:latin typeface="Times New Roman" pitchFamily="18" charset="0"/>
                <a:cs typeface="Times New Roman" pitchFamily="18" charset="0"/>
              </a:rPr>
              <a:t>, “Multimodal classification of remote sensing images: A review and future directions,” Proc. IEEE, vol. 103, no. 9, pp. 1560–1584, Sep.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a:t>
            </a:r>
            <a:r>
              <a:rPr lang="en-IN" sz="1600" dirty="0" err="1" smtClean="0">
                <a:latin typeface="Times New Roman" pitchFamily="18" charset="0"/>
                <a:cs typeface="Times New Roman" pitchFamily="18" charset="0"/>
              </a:rPr>
              <a:t>Ghamisi</a:t>
            </a:r>
            <a:r>
              <a:rPr lang="en-IN" sz="1600" dirty="0" smtClean="0">
                <a:latin typeface="Times New Roman" pitchFamily="18" charset="0"/>
                <a:cs typeface="Times New Roman" pitchFamily="18" charset="0"/>
              </a:rPr>
              <a:t>, J. Plaza, Y. Chen, J. Li, and A. J. Plaza, “Advanced spectral classifiers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images: A review,” IEEE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Mag., vol. 5, no. 1, pp. 8–32, Mar.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A. </a:t>
            </a:r>
            <a:r>
              <a:rPr lang="en-IN" sz="1600" dirty="0" err="1" smtClean="0">
                <a:latin typeface="Times New Roman" pitchFamily="18" charset="0"/>
                <a:cs typeface="Times New Roman" pitchFamily="18" charset="0"/>
              </a:rPr>
              <a:t>Benediktsson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Ghamisi</a:t>
            </a:r>
            <a:r>
              <a:rPr lang="en-IN" sz="1600" dirty="0" smtClean="0">
                <a:latin typeface="Times New Roman" pitchFamily="18" charset="0"/>
                <a:cs typeface="Times New Roman" pitchFamily="18" charset="0"/>
              </a:rPr>
              <a:t>, Spectral-Spatial Classification of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Remote Sensing Images. Boston, MA, USA: </a:t>
            </a:r>
            <a:r>
              <a:rPr lang="en-IN" sz="1600" dirty="0" err="1" smtClean="0">
                <a:latin typeface="Times New Roman" pitchFamily="18" charset="0"/>
                <a:cs typeface="Times New Roman" pitchFamily="18" charset="0"/>
              </a:rPr>
              <a:t>Artech</a:t>
            </a:r>
            <a:r>
              <a:rPr lang="en-IN" sz="1600" dirty="0" smtClean="0">
                <a:latin typeface="Times New Roman" pitchFamily="18" charset="0"/>
                <a:cs typeface="Times New Roman" pitchFamily="18" charset="0"/>
              </a:rPr>
              <a:t> House,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Fauvel</a:t>
            </a:r>
            <a:r>
              <a:rPr lang="en-IN" sz="1600" dirty="0" smtClean="0">
                <a:latin typeface="Times New Roman" pitchFamily="18" charset="0"/>
                <a:cs typeface="Times New Roman" pitchFamily="18" charset="0"/>
              </a:rPr>
              <a:t>, J. A. </a:t>
            </a:r>
            <a:r>
              <a:rPr lang="en-IN" sz="1600" dirty="0" err="1" smtClean="0">
                <a:latin typeface="Times New Roman" pitchFamily="18" charset="0"/>
                <a:cs typeface="Times New Roman" pitchFamily="18" charset="0"/>
              </a:rPr>
              <a:t>Benediktsson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Chanussot</a:t>
            </a:r>
            <a:r>
              <a:rPr lang="en-IN" sz="1600" dirty="0" smtClean="0">
                <a:latin typeface="Times New Roman" pitchFamily="18" charset="0"/>
                <a:cs typeface="Times New Roman" pitchFamily="18" charset="0"/>
              </a:rPr>
              <a:t>, and J. R. </a:t>
            </a:r>
            <a:r>
              <a:rPr lang="en-IN" sz="1600" dirty="0" err="1" smtClean="0">
                <a:latin typeface="Times New Roman" pitchFamily="18" charset="0"/>
                <a:cs typeface="Times New Roman" pitchFamily="18" charset="0"/>
              </a:rPr>
              <a:t>Sveinsson</a:t>
            </a:r>
            <a:r>
              <a:rPr lang="en-IN" sz="1600" dirty="0" smtClean="0">
                <a:latin typeface="Times New Roman" pitchFamily="18" charset="0"/>
                <a:cs typeface="Times New Roman" pitchFamily="18" charset="0"/>
              </a:rPr>
              <a:t>, “Spectral and spatial classification of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data using SVMs and morphological profiles,”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46, no. 11, pp. 3804–3814, Nov. </a:t>
            </a:r>
            <a:r>
              <a:rPr lang="en-IN" sz="1600" dirty="0" smtClean="0">
                <a:latin typeface="Times New Roman" pitchFamily="18" charset="0"/>
                <a:cs typeface="Times New Roman" pitchFamily="18" charset="0"/>
              </a:rPr>
              <a:t>2008.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C. </a:t>
            </a:r>
            <a:r>
              <a:rPr lang="en-IN" sz="1600" dirty="0" err="1" smtClean="0">
                <a:latin typeface="Times New Roman" pitchFamily="18" charset="0"/>
                <a:cs typeface="Times New Roman" pitchFamily="18" charset="0"/>
              </a:rPr>
              <a:t>Bovik</a:t>
            </a:r>
            <a:r>
              <a:rPr lang="en-IN" sz="1600" dirty="0" smtClean="0">
                <a:latin typeface="Times New Roman" pitchFamily="18" charset="0"/>
                <a:cs typeface="Times New Roman" pitchFamily="18" charset="0"/>
              </a:rPr>
              <a:t>, M. Clark, and W. S. </a:t>
            </a:r>
            <a:r>
              <a:rPr lang="en-IN" sz="1600" dirty="0" err="1" smtClean="0">
                <a:latin typeface="Times New Roman" pitchFamily="18" charset="0"/>
                <a:cs typeface="Times New Roman" pitchFamily="18" charset="0"/>
              </a:rPr>
              <a:t>Geisler</a:t>
            </a:r>
            <a:r>
              <a:rPr lang="en-IN" sz="1600" dirty="0" smtClean="0">
                <a:latin typeface="Times New Roman" pitchFamily="18" charset="0"/>
                <a:cs typeface="Times New Roman" pitchFamily="18" charset="0"/>
              </a:rPr>
              <a:t>, “Multichannel texture analysis using localized spatial filters,” IEEE Trans. Pattern Anal. Mach.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12, no. 1, pp. 55–73, Jan. 1990.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a:t>
            </a:r>
            <a:r>
              <a:rPr lang="en-IN" sz="1600" dirty="0" err="1" smtClean="0">
                <a:latin typeface="Times New Roman" pitchFamily="18" charset="0"/>
                <a:cs typeface="Times New Roman" pitchFamily="18" charset="0"/>
              </a:rPr>
              <a:t>Randen</a:t>
            </a:r>
            <a:r>
              <a:rPr lang="en-IN" sz="1600" dirty="0" smtClean="0">
                <a:latin typeface="Times New Roman" pitchFamily="18" charset="0"/>
                <a:cs typeface="Times New Roman" pitchFamily="18" charset="0"/>
              </a:rPr>
              <a:t> and J. H. </a:t>
            </a:r>
            <a:r>
              <a:rPr lang="en-IN" sz="1600" dirty="0" err="1" smtClean="0">
                <a:latin typeface="Times New Roman" pitchFamily="18" charset="0"/>
                <a:cs typeface="Times New Roman" pitchFamily="18" charset="0"/>
              </a:rPr>
              <a:t>Husøy</a:t>
            </a:r>
            <a:r>
              <a:rPr lang="en-IN" sz="1600" dirty="0" smtClean="0">
                <a:latin typeface="Times New Roman" pitchFamily="18" charset="0"/>
                <a:cs typeface="Times New Roman" pitchFamily="18" charset="0"/>
              </a:rPr>
              <a:t>, “Filtering for texture classification: A comparative study,” IEEE Trans. Pattern Anal. Mach.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21, no. 4, pp. 291–310, Apr. 1999.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Cheng, P. Zhou, and J. Han, “Learning rotation-invariant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networks for object detection in VHR optical remote sensing images,”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54, no. 12, pp. 7405–7415, Dec.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Chen, H. Wang, F.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Y.-Q. Jin, “Target classification using the deep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networks for SAR images,”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54, no. 8, pp. 4806–4817, Aug.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Chen, H. Jiang, C. Li, X.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Ghamisi</a:t>
            </a:r>
            <a:r>
              <a:rPr lang="en-IN" sz="1600" dirty="0" smtClean="0">
                <a:latin typeface="Times New Roman" pitchFamily="18" charset="0"/>
                <a:cs typeface="Times New Roman" pitchFamily="18" charset="0"/>
              </a:rPr>
              <a:t>, “Deep feature extraction and classification of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images based on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neural networks,” IEEE Trans. </a:t>
            </a:r>
            <a:r>
              <a:rPr lang="en-IN" sz="1600" dirty="0" err="1" smtClean="0">
                <a:latin typeface="Times New Roman" pitchFamily="18" charset="0"/>
                <a:cs typeface="Times New Roman" pitchFamily="18" charset="0"/>
              </a:rPr>
              <a:t>Geosci</a:t>
            </a:r>
            <a:r>
              <a:rPr lang="en-IN" sz="1600" dirty="0" smtClean="0">
                <a:latin typeface="Times New Roman" pitchFamily="18" charset="0"/>
                <a:cs typeface="Times New Roman" pitchFamily="18" charset="0"/>
              </a:rPr>
              <a:t>. Remote Sens., vol. 54, no. 10, pp. 6232–6251, Oct.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1698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Hyperspectral Image Classification via Discriminant Gabor Ensemble Filter</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2021-07-20T06:13:42Z</dcterms:modified>
</cp:coreProperties>
</file>