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7/20/2021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7/20/2021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7/20/2021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7/20/2021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7/20/2021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7/20/2021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7/20/2021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7/20/2021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7/20/2021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7/20/2021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7/20/2021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7/20/2021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7/20/2021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Deep Ladder-Suppression Network for Unsupervised Domain Adaptation</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Unsupervised </a:t>
            </a:r>
            <a:r>
              <a:rPr lang="en-IN" sz="2000" dirty="0" smtClean="0">
                <a:latin typeface="Times New Roman" pitchFamily="18" charset="0"/>
                <a:cs typeface="Times New Roman" pitchFamily="18" charset="0"/>
              </a:rPr>
              <a:t>domain adaptation (UDA) aims at learning a classifier for an unlabeled target domain by transferring knowledge from a </a:t>
            </a:r>
            <a:r>
              <a:rPr lang="en-IN" sz="2000" dirty="0" err="1" smtClean="0">
                <a:latin typeface="Times New Roman" pitchFamily="18" charset="0"/>
                <a:cs typeface="Times New Roman" pitchFamily="18" charset="0"/>
              </a:rPr>
              <a:t>labeled</a:t>
            </a:r>
            <a:r>
              <a:rPr lang="en-IN" sz="2000" dirty="0" smtClean="0">
                <a:latin typeface="Times New Roman" pitchFamily="18" charset="0"/>
                <a:cs typeface="Times New Roman" pitchFamily="18" charset="0"/>
              </a:rPr>
              <a:t> source domain with a related but different distribution. Most existing approaches learn domain-invariant features by adapting the entire information of the images. However, forcing adaptation of domain-specific variations undermines the effectiveness of the learned features. To address this problem, we propose a novel, yet elegant module, called the deep ladder-suppression network (DLSN), which is designed to better learn the cross-domain shared content by suppressing domain-specific variations. Our proposed DLSN is an </a:t>
            </a:r>
            <a:r>
              <a:rPr lang="en-IN" sz="2000" dirty="0" err="1" smtClean="0">
                <a:latin typeface="Times New Roman" pitchFamily="18" charset="0"/>
                <a:cs typeface="Times New Roman" pitchFamily="18" charset="0"/>
              </a:rPr>
              <a:t>autoencoder</a:t>
            </a:r>
            <a:r>
              <a:rPr lang="en-IN" sz="2000" dirty="0" smtClean="0">
                <a:latin typeface="Times New Roman" pitchFamily="18" charset="0"/>
                <a:cs typeface="Times New Roman" pitchFamily="18" charset="0"/>
              </a:rPr>
              <a:t> with lateral connections from the encoder to the decoder.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304800"/>
            <a:ext cx="7714488" cy="5715000"/>
          </a:xfrm>
        </p:spPr>
        <p:txBody>
          <a:bodyPr>
            <a:noAutofit/>
          </a:bodyPr>
          <a:lstStyle/>
          <a:p>
            <a:pPr algn="just">
              <a:lnSpc>
                <a:spcPct val="150000"/>
              </a:lnSpc>
              <a:buNone/>
            </a:pPr>
            <a:r>
              <a:rPr lang="en-IN" sz="2000" dirty="0" smtClean="0">
                <a:latin typeface="Times New Roman" pitchFamily="18" charset="0"/>
                <a:cs typeface="Times New Roman" pitchFamily="18" charset="0"/>
              </a:rPr>
              <a:t>    By </a:t>
            </a:r>
            <a:r>
              <a:rPr lang="en-IN" sz="2000" dirty="0" smtClean="0">
                <a:latin typeface="Times New Roman" pitchFamily="18" charset="0"/>
                <a:cs typeface="Times New Roman" pitchFamily="18" charset="0"/>
              </a:rPr>
              <a:t>this design, the domain-specific details, which are only necessary for reconstructing the unlabeled target data, are directly fed to the decoder to complete the reconstruction task, relieving the pressure of learning domain-specific variations at the later layers of the shared encoder. As a result, DLSN allows the shared encoder to focus on learning cross-domain shared content and ignores the domain-specific variations. Notably, the proposed DLSN can be used as a standard module to be integrated with various existing UDA frameworks to further boost performance. Without whistles and bells, extensive experimental results on four gold-standard domain adaptation datasets, for example: 1) Digits; 2) Office31; 3) Office-Home; and 4) </a:t>
            </a:r>
            <a:r>
              <a:rPr lang="en-IN" sz="2000" dirty="0" err="1" smtClean="0">
                <a:latin typeface="Times New Roman" pitchFamily="18" charset="0"/>
                <a:cs typeface="Times New Roman" pitchFamily="18" charset="0"/>
              </a:rPr>
              <a:t>VisDA</a:t>
            </a:r>
            <a:r>
              <a:rPr lang="en-IN" sz="2000" dirty="0" smtClean="0">
                <a:latin typeface="Times New Roman" pitchFamily="18" charset="0"/>
                <a:cs typeface="Times New Roman" pitchFamily="18" charset="0"/>
              </a:rPr>
              <a:t>-C, demonstrate that the proposed DLSN can consistently and significantly improve the performance of various popular UDA frameworks.</a:t>
            </a:r>
            <a:endParaRPr lang="en-IN" sz="20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371600" y="5334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Existing methods cannot fully solve the domain shift problem without data sharing. Collecting and </a:t>
            </a:r>
            <a:r>
              <a:rPr lang="en-IN" sz="2000" dirty="0" err="1" smtClean="0">
                <a:latin typeface="Times New Roman" pitchFamily="18" charset="0"/>
                <a:cs typeface="Times New Roman" pitchFamily="18" charset="0"/>
              </a:rPr>
              <a:t>labeling</a:t>
            </a:r>
            <a:r>
              <a:rPr lang="en-IN" sz="2000" dirty="0" smtClean="0">
                <a:latin typeface="Times New Roman" pitchFamily="18" charset="0"/>
                <a:cs typeface="Times New Roman" pitchFamily="18" charset="0"/>
              </a:rPr>
              <a:t> more data in the target domain is straightforward, but it is expensive and likely under scrutiny</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However</a:t>
            </a:r>
            <a:r>
              <a:rPr lang="en-IN" sz="2000" dirty="0" smtClean="0">
                <a:latin typeface="Times New Roman" pitchFamily="18" charset="0"/>
                <a:cs typeface="Times New Roman" pitchFamily="18" charset="0"/>
              </a:rPr>
              <a:t>, existing works are inapplicable to face recognition under privacy constraints because they require sharing sensitive face images between two domains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Existing research on UDA for face recognition mainly leverages some of these methods: </a:t>
            </a:r>
            <a:r>
              <a:rPr lang="en-IN" sz="2000" dirty="0" err="1" smtClean="0">
                <a:latin typeface="Times New Roman" pitchFamily="18" charset="0"/>
                <a:cs typeface="Times New Roman" pitchFamily="18" charset="0"/>
              </a:rPr>
              <a:t>Sohn</a:t>
            </a:r>
            <a:r>
              <a:rPr lang="en-IN" sz="2000" dirty="0" smtClean="0">
                <a:latin typeface="Times New Roman" pitchFamily="18" charset="0"/>
                <a:cs typeface="Times New Roman" pitchFamily="18" charset="0"/>
              </a:rPr>
              <a:t> et al. learned domain-invariant features through domain adversarial </a:t>
            </a:r>
            <a:r>
              <a:rPr lang="en-IN" sz="2000" dirty="0" smtClean="0">
                <a:latin typeface="Times New Roman" pitchFamily="18" charset="0"/>
                <a:cs typeface="Times New Roman" pitchFamily="18" charset="0"/>
              </a:rPr>
              <a:t>discriminator.</a:t>
            </a:r>
          </a:p>
          <a:p>
            <a:pPr algn="just">
              <a:lnSpc>
                <a:spcPct val="150000"/>
              </a:lnSpc>
            </a:pPr>
            <a:r>
              <a:rPr lang="en-IN" sz="2000" dirty="0" smtClean="0">
                <a:latin typeface="Times New Roman" pitchFamily="18" charset="0"/>
                <a:cs typeface="Times New Roman" pitchFamily="18" charset="0"/>
              </a:rPr>
              <a:t>Although unsupervised domain adaptation methods </a:t>
            </a:r>
            <a:r>
              <a:rPr lang="en-IN" sz="2000" dirty="0" smtClean="0">
                <a:latin typeface="Times New Roman" pitchFamily="18" charset="0"/>
                <a:cs typeface="Times New Roman" pitchFamily="18" charset="0"/>
              </a:rPr>
              <a:t>reduce </a:t>
            </a:r>
            <a:r>
              <a:rPr lang="en-IN" sz="2000" dirty="0" smtClean="0">
                <a:latin typeface="Times New Roman" pitchFamily="18" charset="0"/>
                <a:cs typeface="Times New Roman" pitchFamily="18" charset="0"/>
              </a:rPr>
              <a:t>domain gaps effectively, they mostly assume data is shared between domains. </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4111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371600" y="5334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Neural networks where used for classification or regression problems with only supervised data</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Recurrent Neural Networks (RNN) are a kind of neural network models used for these problems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very big problem of these approaches is the computation cost due to the computation of the second order term that increases </a:t>
            </a:r>
            <a:r>
              <a:rPr lang="en-IN" sz="2000" dirty="0" err="1" smtClean="0">
                <a:latin typeface="Times New Roman" pitchFamily="18" charset="0"/>
                <a:cs typeface="Times New Roman" pitchFamily="18" charset="0"/>
              </a:rPr>
              <a:t>quadratically</a:t>
            </a:r>
            <a:r>
              <a:rPr lang="en-IN" sz="2000" dirty="0" smtClean="0">
                <a:latin typeface="Times New Roman" pitchFamily="18" charset="0"/>
                <a:cs typeface="Times New Roman" pitchFamily="18" charset="0"/>
              </a:rPr>
              <a:t> with the number of parameters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Gradient vanishing is a problem that appears in very deep architectures in part due to the derivative of certain activation functions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These problems appear when lots of neurons activate as a zero because the zeros are propagated through the network and so it is the derivative. </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143000" y="7620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We evaluate the effectiveness of </a:t>
            </a:r>
            <a:r>
              <a:rPr lang="en-IN" sz="2000" dirty="0" err="1" smtClean="0">
                <a:latin typeface="Times New Roman" pitchFamily="18" charset="0"/>
                <a:cs typeface="Times New Roman" pitchFamily="18" charset="0"/>
              </a:rPr>
              <a:t>BiAT</a:t>
            </a:r>
            <a:r>
              <a:rPr lang="en-IN" sz="2000" dirty="0" smtClean="0">
                <a:latin typeface="Times New Roman" pitchFamily="18" charset="0"/>
                <a:cs typeface="Times New Roman" pitchFamily="18" charset="0"/>
              </a:rPr>
              <a:t> on three benchmark datasets and experimental results demonstrate the proposed method achieves the state-of-the-art.</a:t>
            </a:r>
          </a:p>
          <a:p>
            <a:pPr algn="just">
              <a:lnSpc>
                <a:spcPct val="150000"/>
              </a:lnSpc>
            </a:pPr>
            <a:r>
              <a:rPr lang="en-IN" sz="2000" dirty="0" smtClean="0">
                <a:latin typeface="Times New Roman" pitchFamily="18" charset="0"/>
                <a:cs typeface="Times New Roman" pitchFamily="18" charset="0"/>
              </a:rPr>
              <a:t>The MME method they proposed maximize the entropy of unlabeled target data to optimize classifier, and minimize the entropy with respect to the feature extractor to cluster features.</a:t>
            </a:r>
          </a:p>
          <a:p>
            <a:pPr algn="just">
              <a:lnSpc>
                <a:spcPct val="150000"/>
              </a:lnSpc>
            </a:pPr>
            <a:r>
              <a:rPr lang="en-IN" sz="2000" dirty="0" smtClean="0">
                <a:latin typeface="Times New Roman" pitchFamily="18" charset="0"/>
                <a:cs typeface="Times New Roman" pitchFamily="18" charset="0"/>
              </a:rPr>
              <a:t>We firstly propose Adaptive Adversarial Training (AAT), a novel adversarial training notion for specific SSDA scenarios that generates adaptive adversarial examples from the source to target domain.</a:t>
            </a:r>
          </a:p>
          <a:p>
            <a:pPr algn="just">
              <a:lnSpc>
                <a:spcPct val="150000"/>
              </a:lnSpc>
            </a:pPr>
            <a:r>
              <a:rPr lang="en-IN" sz="2000" dirty="0" smtClean="0">
                <a:latin typeface="Times New Roman" pitchFamily="18" charset="0"/>
                <a:cs typeface="Times New Roman" pitchFamily="18" charset="0"/>
              </a:rPr>
              <a:t>We propose a uniform Bidirectional Adversarial Training (</a:t>
            </a:r>
            <a:r>
              <a:rPr lang="en-IN" sz="2000" dirty="0" err="1" smtClean="0">
                <a:latin typeface="Times New Roman" pitchFamily="18" charset="0"/>
                <a:cs typeface="Times New Roman" pitchFamily="18" charset="0"/>
              </a:rPr>
              <a:t>BiAT</a:t>
            </a:r>
            <a:r>
              <a:rPr lang="en-IN" sz="2000" dirty="0" smtClean="0">
                <a:latin typeface="Times New Roman" pitchFamily="18" charset="0"/>
                <a:cs typeface="Times New Roman" pitchFamily="18" charset="0"/>
              </a:rPr>
              <a:t>) network to perform AT, AAT, and E-VAT jointly.</a:t>
            </a:r>
            <a:endParaRPr lang="en-US"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lnSpcReduction="10000"/>
          </a:bodyPr>
          <a:lstStyle/>
          <a:p>
            <a:pPr algn="just">
              <a:lnSpc>
                <a:spcPct val="150000"/>
              </a:lnSpc>
            </a:pPr>
            <a:r>
              <a:rPr lang="en-IN" sz="2000" dirty="0" smtClean="0">
                <a:latin typeface="Times New Roman" pitchFamily="18" charset="0"/>
                <a:cs typeface="Times New Roman" pitchFamily="18" charset="0"/>
              </a:rPr>
              <a:t>The use of unsupervised data in addition to supervised data in training neural networks has improved the performance of this classification paradigm</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We have already talked about how can we improve the performance of a neural network with techniques that affect directly the optimization algorithm and with techniques that improve generalization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big contribution of semi-supervised learning is the ability of using the features that supervised learning finds suitable to refine which features of the input data, at different levels, are </a:t>
            </a:r>
            <a:r>
              <a:rPr lang="en-IN" sz="2000" dirty="0" err="1" smtClean="0">
                <a:latin typeface="Times New Roman" pitchFamily="18" charset="0"/>
                <a:cs typeface="Times New Roman" pitchFamily="18" charset="0"/>
              </a:rPr>
              <a:t>helpfull</a:t>
            </a:r>
            <a:r>
              <a:rPr lang="en-IN" sz="2000" dirty="0" smtClean="0">
                <a:latin typeface="Times New Roman" pitchFamily="18" charset="0"/>
                <a:cs typeface="Times New Roman" pitchFamily="18" charset="0"/>
              </a:rPr>
              <a:t> for the </a:t>
            </a:r>
            <a:r>
              <a:rPr lang="en-IN" sz="2000" dirty="0" err="1" smtClean="0">
                <a:latin typeface="Times New Roman" pitchFamily="18" charset="0"/>
                <a:cs typeface="Times New Roman" pitchFamily="18" charset="0"/>
              </a:rPr>
              <a:t>discriminant</a:t>
            </a:r>
            <a:r>
              <a:rPr lang="en-IN" sz="2000" dirty="0" smtClean="0">
                <a:latin typeface="Times New Roman" pitchFamily="18" charset="0"/>
                <a:cs typeface="Times New Roman" pitchFamily="18" charset="0"/>
              </a:rPr>
              <a:t> task performance.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One of the keys that cannot let us conclude if adversarial noise improve the performance of the ladder network is the high variability of the </a:t>
            </a:r>
            <a:r>
              <a:rPr lang="en-IN" sz="2000" dirty="0" err="1" smtClean="0">
                <a:latin typeface="Times New Roman" pitchFamily="18" charset="0"/>
                <a:cs typeface="Times New Roman" pitchFamily="18" charset="0"/>
              </a:rPr>
              <a:t>hyperparemeters</a:t>
            </a:r>
            <a:r>
              <a:rPr lang="en-IN" sz="2000" dirty="0" smtClean="0">
                <a:latin typeface="Times New Roman" pitchFamily="18" charset="0"/>
                <a:cs typeface="Times New Roman" pitchFamily="18" charset="0"/>
              </a:rPr>
              <a:t> of this model.</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314440"/>
        </p:xfrm>
        <a:graphic>
          <a:graphicData uri="http://schemas.openxmlformats.org/drawingml/2006/table">
            <a:tbl>
              <a:tblPr firstRow="1" bandRow="1">
                <a:tableStyleId>{5C22544A-7EE6-4342-B048-85BDC9FD1C3A}</a:tableStyleId>
              </a:tblPr>
              <a:tblGrid>
                <a:gridCol w="2622550"/>
                <a:gridCol w="2101850"/>
                <a:gridCol w="31432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Accelerated back propagation learning: Two optimization methods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R. Battiti.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The strict locality requirement is relaxed but parallelism of computation is maintained, allowing efficient use of concurrent computation.</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Random search for hyper-parameter optimization</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J. Bergstra and Y. Bengio.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Empirical evidence comes from a comparison with a large previous study that used grid search and manual search to configure neural networks and deep belief networks.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857240"/>
        </p:xfrm>
        <a:graphic>
          <a:graphicData uri="http://schemas.openxmlformats.org/drawingml/2006/table">
            <a:tbl>
              <a:tblPr firstRow="1" bandRow="1">
                <a:tableStyleId>{5C22544A-7EE6-4342-B048-85BDC9FD1C3A}</a:tableStyleId>
              </a:tblPr>
              <a:tblGrid>
                <a:gridCol w="2571750"/>
                <a:gridCol w="1619250"/>
                <a:gridCol w="35242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Neural networks for pattern recognition</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C. M. Bishop.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This is the first comprehensive treatment of feed-forward neural networks from the perspective of statistical pattern recognition.</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Pattern recognition and machine learning</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C. M. Bishop.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The field of pattern recognition is concerned with the automatic discovery of regularities in data through the use of computer algorithms and with the use of these regularities to take actions such as classifying the data into different categories.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5.png"/>
          <p:cNvPicPr>
            <a:picLocks noGrp="1" noChangeAspect="1" noChangeArrowheads="1"/>
          </p:cNvPicPr>
          <p:nvPr>
            <p:ph idx="1"/>
          </p:nvPr>
        </p:nvPicPr>
        <p:blipFill>
          <a:blip r:embed="rId2"/>
          <a:srcRect/>
          <a:stretch>
            <a:fillRect/>
          </a:stretch>
        </p:blipFill>
        <p:spPr bwMode="auto">
          <a:xfrm>
            <a:off x="1752600" y="1447800"/>
            <a:ext cx="6553199" cy="4495800"/>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487362"/>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447800" y="838200"/>
            <a:ext cx="7498080" cy="4800600"/>
          </a:xfrm>
        </p:spPr>
        <p:txBody>
          <a:bodyPr>
            <a:noAutofit/>
          </a:bodyPr>
          <a:lstStyle/>
          <a:p>
            <a:pPr algn="just">
              <a:lnSpc>
                <a:spcPct val="170000"/>
              </a:lnSpc>
              <a:buNone/>
            </a:pPr>
            <a:r>
              <a:rPr lang="en-IN" sz="2000" dirty="0" smtClean="0">
                <a:latin typeface="Times New Roman" pitchFamily="18" charset="0"/>
                <a:cs typeface="Times New Roman" pitchFamily="18" charset="0"/>
              </a:rPr>
              <a:t>    In </a:t>
            </a:r>
            <a:r>
              <a:rPr lang="en-IN" sz="2000" dirty="0" smtClean="0">
                <a:latin typeface="Times New Roman" pitchFamily="18" charset="0"/>
                <a:cs typeface="Times New Roman" pitchFamily="18" charset="0"/>
              </a:rPr>
              <a:t>this work we have trained the ladder </a:t>
            </a:r>
            <a:r>
              <a:rPr lang="en-IN" sz="2000" dirty="0" err="1" smtClean="0">
                <a:latin typeface="Times New Roman" pitchFamily="18" charset="0"/>
                <a:cs typeface="Times New Roman" pitchFamily="18" charset="0"/>
              </a:rPr>
              <a:t>autoencoder</a:t>
            </a:r>
            <a:r>
              <a:rPr lang="en-IN" sz="2000" dirty="0" smtClean="0">
                <a:latin typeface="Times New Roman" pitchFamily="18" charset="0"/>
                <a:cs typeface="Times New Roman" pitchFamily="18" charset="0"/>
              </a:rPr>
              <a:t> network model with adversarial noise to get state of the art results. On one side we add adversarial noise to the </a:t>
            </a:r>
            <a:r>
              <a:rPr lang="en-IN" sz="2000" dirty="0" err="1" smtClean="0">
                <a:latin typeface="Times New Roman" pitchFamily="18" charset="0"/>
                <a:cs typeface="Times New Roman" pitchFamily="18" charset="0"/>
              </a:rPr>
              <a:t>labeled</a:t>
            </a:r>
            <a:r>
              <a:rPr lang="en-IN" sz="2000" dirty="0" smtClean="0">
                <a:latin typeface="Times New Roman" pitchFamily="18" charset="0"/>
                <a:cs typeface="Times New Roman" pitchFamily="18" charset="0"/>
              </a:rPr>
              <a:t> data to improve generalization as exposed in previous works where the adversarial noise addition showed a good performance. On the other, we use the same idea of adversarial noise to add it to the unlabeled data, showing that it can help the unsupervised learning because it modifies the data space pushing the samples towards the most sensible direction our model has to discriminate. We have reached state of art in the same tasks where the previous ladder network had outperformed the MNIST and CIFAR10 classification tasks.</a:t>
            </a:r>
            <a:endParaRPr lang="en-US" sz="20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685800"/>
            <a:ext cx="7790688" cy="5715000"/>
          </a:xfrm>
        </p:spPr>
        <p:txBody>
          <a:bodyPr>
            <a:noAutofit/>
          </a:bodyPr>
          <a:lstStyle/>
          <a:p>
            <a:pPr algn="just">
              <a:lnSpc>
                <a:spcPct val="160000"/>
              </a:lnSpc>
            </a:pPr>
            <a:r>
              <a:rPr lang="en-IN" sz="1900" dirty="0" smtClean="0">
                <a:latin typeface="Times New Roman" pitchFamily="18" charset="0"/>
                <a:cs typeface="Times New Roman" pitchFamily="18" charset="0"/>
              </a:rPr>
              <a:t>R. </a:t>
            </a:r>
            <a:r>
              <a:rPr lang="en-IN" sz="1900" dirty="0" err="1" smtClean="0">
                <a:latin typeface="Times New Roman" pitchFamily="18" charset="0"/>
                <a:cs typeface="Times New Roman" pitchFamily="18" charset="0"/>
              </a:rPr>
              <a:t>Battiti</a:t>
            </a:r>
            <a:r>
              <a:rPr lang="en-IN" sz="1900" dirty="0" smtClean="0">
                <a:latin typeface="Times New Roman" pitchFamily="18" charset="0"/>
                <a:cs typeface="Times New Roman" pitchFamily="18" charset="0"/>
              </a:rPr>
              <a:t>. Accelerated </a:t>
            </a:r>
            <a:r>
              <a:rPr lang="en-IN" sz="1900" dirty="0" err="1" smtClean="0">
                <a:latin typeface="Times New Roman" pitchFamily="18" charset="0"/>
                <a:cs typeface="Times New Roman" pitchFamily="18" charset="0"/>
              </a:rPr>
              <a:t>backpropagation</a:t>
            </a:r>
            <a:r>
              <a:rPr lang="en-IN" sz="1900" dirty="0" smtClean="0">
                <a:latin typeface="Times New Roman" pitchFamily="18" charset="0"/>
                <a:cs typeface="Times New Roman" pitchFamily="18" charset="0"/>
              </a:rPr>
              <a:t> learning: Two optimization methods. Complex systems, 3(4):331–342, 1989. </a:t>
            </a:r>
            <a:endParaRPr lang="en-IN" sz="1900" dirty="0" smtClean="0">
              <a:latin typeface="Times New Roman" pitchFamily="18" charset="0"/>
              <a:cs typeface="Times New Roman" pitchFamily="18" charset="0"/>
            </a:endParaRPr>
          </a:p>
          <a:p>
            <a:pPr algn="just">
              <a:lnSpc>
                <a:spcPct val="160000"/>
              </a:lnSpc>
            </a:pPr>
            <a:r>
              <a:rPr lang="en-IN" sz="1900" dirty="0" smtClean="0">
                <a:latin typeface="Times New Roman" pitchFamily="18" charset="0"/>
                <a:cs typeface="Times New Roman" pitchFamily="18" charset="0"/>
              </a:rPr>
              <a:t>Y</a:t>
            </a:r>
            <a:r>
              <a:rPr lang="en-IN" sz="1900" dirty="0" smtClean="0">
                <a:latin typeface="Times New Roman" pitchFamily="18" charset="0"/>
                <a:cs typeface="Times New Roman" pitchFamily="18" charset="0"/>
              </a:rPr>
              <a:t>. </a:t>
            </a:r>
            <a:r>
              <a:rPr lang="en-IN" sz="1900" dirty="0" err="1" smtClean="0">
                <a:latin typeface="Times New Roman" pitchFamily="18" charset="0"/>
                <a:cs typeface="Times New Roman" pitchFamily="18" charset="0"/>
              </a:rPr>
              <a:t>Bengio</a:t>
            </a:r>
            <a:r>
              <a:rPr lang="en-IN" sz="1900" dirty="0" smtClean="0">
                <a:latin typeface="Times New Roman" pitchFamily="18" charset="0"/>
                <a:cs typeface="Times New Roman" pitchFamily="18" charset="0"/>
              </a:rPr>
              <a:t>. Learning deep architectures for </a:t>
            </a:r>
            <a:r>
              <a:rPr lang="en-IN" sz="1900" dirty="0" err="1" smtClean="0">
                <a:latin typeface="Times New Roman" pitchFamily="18" charset="0"/>
                <a:cs typeface="Times New Roman" pitchFamily="18" charset="0"/>
              </a:rPr>
              <a:t>ai</a:t>
            </a:r>
            <a:r>
              <a:rPr lang="en-IN" sz="1900" dirty="0" smtClean="0">
                <a:latin typeface="Times New Roman" pitchFamily="18" charset="0"/>
                <a:cs typeface="Times New Roman" pitchFamily="18" charset="0"/>
              </a:rPr>
              <a:t>. Found. Trends Mach. Learn., 2(1):1–127, Jan. 2009. ISSN 1935-8237. </a:t>
            </a:r>
            <a:r>
              <a:rPr lang="en-IN" sz="1900" dirty="0" err="1" smtClean="0">
                <a:latin typeface="Times New Roman" pitchFamily="18" charset="0"/>
                <a:cs typeface="Times New Roman" pitchFamily="18" charset="0"/>
              </a:rPr>
              <a:t>doi</a:t>
            </a:r>
            <a:r>
              <a:rPr lang="en-IN" sz="1900" dirty="0" smtClean="0">
                <a:latin typeface="Times New Roman" pitchFamily="18" charset="0"/>
                <a:cs typeface="Times New Roman" pitchFamily="18" charset="0"/>
              </a:rPr>
              <a:t>: 10.1561/2200000006. URL http://dx.doi.org/10.1561/2200000006. </a:t>
            </a:r>
            <a:endParaRPr lang="en-IN" sz="1900" dirty="0" smtClean="0">
              <a:latin typeface="Times New Roman" pitchFamily="18" charset="0"/>
              <a:cs typeface="Times New Roman" pitchFamily="18" charset="0"/>
            </a:endParaRPr>
          </a:p>
          <a:p>
            <a:pPr algn="just">
              <a:lnSpc>
                <a:spcPct val="160000"/>
              </a:lnSpc>
            </a:pPr>
            <a:r>
              <a:rPr lang="en-IN" sz="1900" dirty="0" smtClean="0">
                <a:latin typeface="Times New Roman" pitchFamily="18" charset="0"/>
                <a:cs typeface="Times New Roman" pitchFamily="18" charset="0"/>
              </a:rPr>
              <a:t>J</a:t>
            </a:r>
            <a:r>
              <a:rPr lang="en-IN" sz="1900" dirty="0" smtClean="0">
                <a:latin typeface="Times New Roman" pitchFamily="18" charset="0"/>
                <a:cs typeface="Times New Roman" pitchFamily="18" charset="0"/>
              </a:rPr>
              <a:t>. </a:t>
            </a:r>
            <a:r>
              <a:rPr lang="en-IN" sz="1900" dirty="0" err="1" smtClean="0">
                <a:latin typeface="Times New Roman" pitchFamily="18" charset="0"/>
                <a:cs typeface="Times New Roman" pitchFamily="18" charset="0"/>
              </a:rPr>
              <a:t>Bergstra</a:t>
            </a:r>
            <a:r>
              <a:rPr lang="en-IN" sz="1900" dirty="0" smtClean="0">
                <a:latin typeface="Times New Roman" pitchFamily="18" charset="0"/>
                <a:cs typeface="Times New Roman" pitchFamily="18" charset="0"/>
              </a:rPr>
              <a:t> and Y. </a:t>
            </a:r>
            <a:r>
              <a:rPr lang="en-IN" sz="1900" dirty="0" err="1" smtClean="0">
                <a:latin typeface="Times New Roman" pitchFamily="18" charset="0"/>
                <a:cs typeface="Times New Roman" pitchFamily="18" charset="0"/>
              </a:rPr>
              <a:t>Bengio</a:t>
            </a:r>
            <a:r>
              <a:rPr lang="en-IN" sz="1900" dirty="0" smtClean="0">
                <a:latin typeface="Times New Roman" pitchFamily="18" charset="0"/>
                <a:cs typeface="Times New Roman" pitchFamily="18" charset="0"/>
              </a:rPr>
              <a:t>. Random search for hyper-parameter optimization. Journal of Machine Learning Research, 13:281–305, Feb. 2012. </a:t>
            </a:r>
            <a:endParaRPr lang="en-IN" sz="1900" dirty="0" smtClean="0">
              <a:latin typeface="Times New Roman" pitchFamily="18" charset="0"/>
              <a:cs typeface="Times New Roman" pitchFamily="18" charset="0"/>
            </a:endParaRPr>
          </a:p>
          <a:p>
            <a:pPr algn="just">
              <a:lnSpc>
                <a:spcPct val="160000"/>
              </a:lnSpc>
            </a:pPr>
            <a:r>
              <a:rPr lang="en-IN" sz="1900" dirty="0" smtClean="0">
                <a:latin typeface="Times New Roman" pitchFamily="18" charset="0"/>
                <a:cs typeface="Times New Roman" pitchFamily="18" charset="0"/>
              </a:rPr>
              <a:t>C</a:t>
            </a:r>
            <a:r>
              <a:rPr lang="en-IN" sz="1900" dirty="0" smtClean="0">
                <a:latin typeface="Times New Roman" pitchFamily="18" charset="0"/>
                <a:cs typeface="Times New Roman" pitchFamily="18" charset="0"/>
              </a:rPr>
              <a:t>. Bishop. Latent variable models. In Learning in Graphical Models, page 371–403. MIT Press, January 1999. URL https://www.microsoft.com/ en-us/research/publication/latent-variable-models/. </a:t>
            </a:r>
            <a:endParaRPr lang="en-IN" sz="1900" dirty="0" smtClean="0">
              <a:latin typeface="Times New Roman" pitchFamily="18" charset="0"/>
              <a:cs typeface="Times New Roman" pitchFamily="18" charset="0"/>
            </a:endParaRPr>
          </a:p>
          <a:p>
            <a:pPr algn="just">
              <a:lnSpc>
                <a:spcPct val="160000"/>
              </a:lnSpc>
            </a:pPr>
            <a:r>
              <a:rPr lang="en-IN" sz="1900" dirty="0" smtClean="0">
                <a:latin typeface="Times New Roman" pitchFamily="18" charset="0"/>
                <a:cs typeface="Times New Roman" pitchFamily="18" charset="0"/>
              </a:rPr>
              <a:t>C. M. Bishop. Neural networks for pattern recognition</a:t>
            </a:r>
            <a:r>
              <a:rPr lang="en-IN" sz="1900" dirty="0" smtClean="0">
                <a:latin typeface="Times New Roman" pitchFamily="18" charset="0"/>
                <a:cs typeface="Times New Roman" pitchFamily="18" charset="0"/>
              </a:rPr>
              <a:t>, </a:t>
            </a:r>
            <a:r>
              <a:rPr lang="en-IN" sz="1900" dirty="0" smtClean="0">
                <a:latin typeface="Times New Roman" pitchFamily="18" charset="0"/>
                <a:cs typeface="Times New Roman" pitchFamily="18" charset="0"/>
              </a:rPr>
              <a:t>1995.</a:t>
            </a:r>
            <a:endParaRPr lang="en-US" sz="19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900" dirty="0" smtClean="0">
                <a:latin typeface="Times New Roman" pitchFamily="18" charset="0"/>
                <a:cs typeface="Times New Roman" pitchFamily="18" charset="0"/>
              </a:rPr>
              <a:t>C. M. Bishop. Pattern recognition and machine learning, 2006. </a:t>
            </a:r>
            <a:endParaRPr lang="en-IN" sz="1900" dirty="0" smtClean="0">
              <a:latin typeface="Times New Roman" pitchFamily="18" charset="0"/>
              <a:cs typeface="Times New Roman" pitchFamily="18" charset="0"/>
            </a:endParaRPr>
          </a:p>
          <a:p>
            <a:pPr algn="just">
              <a:lnSpc>
                <a:spcPct val="170000"/>
              </a:lnSpc>
            </a:pPr>
            <a:r>
              <a:rPr lang="en-IN" sz="1900" dirty="0" smtClean="0">
                <a:latin typeface="Times New Roman" pitchFamily="18" charset="0"/>
                <a:cs typeface="Times New Roman" pitchFamily="18" charset="0"/>
              </a:rPr>
              <a:t>J</a:t>
            </a:r>
            <a:r>
              <a:rPr lang="en-IN" sz="1900" dirty="0" smtClean="0">
                <a:latin typeface="Times New Roman" pitchFamily="18" charset="0"/>
                <a:cs typeface="Times New Roman" pitchFamily="18" charset="0"/>
              </a:rPr>
              <a:t>. Chang and Y. Chen. Batch-normalized </a:t>
            </a:r>
            <a:r>
              <a:rPr lang="en-IN" sz="1900" dirty="0" err="1" smtClean="0">
                <a:latin typeface="Times New Roman" pitchFamily="18" charset="0"/>
                <a:cs typeface="Times New Roman" pitchFamily="18" charset="0"/>
              </a:rPr>
              <a:t>maxout</a:t>
            </a:r>
            <a:r>
              <a:rPr lang="en-IN" sz="1900" dirty="0" smtClean="0">
                <a:latin typeface="Times New Roman" pitchFamily="18" charset="0"/>
                <a:cs typeface="Times New Roman" pitchFamily="18" charset="0"/>
              </a:rPr>
              <a:t> network in network. </a:t>
            </a:r>
            <a:r>
              <a:rPr lang="en-IN" sz="1900" dirty="0" err="1" smtClean="0">
                <a:latin typeface="Times New Roman" pitchFamily="18" charset="0"/>
                <a:cs typeface="Times New Roman" pitchFamily="18" charset="0"/>
              </a:rPr>
              <a:t>CoRR</a:t>
            </a:r>
            <a:r>
              <a:rPr lang="en-IN" sz="1900" dirty="0" smtClean="0">
                <a:latin typeface="Times New Roman" pitchFamily="18" charset="0"/>
                <a:cs typeface="Times New Roman" pitchFamily="18" charset="0"/>
              </a:rPr>
              <a:t>, abs/1511.02583, 2015. URL http://arxiv.org/abs/1511.02583</a:t>
            </a:r>
            <a:r>
              <a:rPr lang="en-IN" sz="1900" dirty="0" smtClean="0">
                <a:latin typeface="Times New Roman" pitchFamily="18" charset="0"/>
                <a:cs typeface="Times New Roman" pitchFamily="18" charset="0"/>
              </a:rPr>
              <a:t>. </a:t>
            </a:r>
          </a:p>
          <a:p>
            <a:pPr algn="just">
              <a:lnSpc>
                <a:spcPct val="170000"/>
              </a:lnSpc>
            </a:pPr>
            <a:r>
              <a:rPr lang="en-IN" sz="1900" dirty="0" smtClean="0">
                <a:latin typeface="Times New Roman" pitchFamily="18" charset="0"/>
                <a:cs typeface="Times New Roman" pitchFamily="18" charset="0"/>
              </a:rPr>
              <a:t>K</a:t>
            </a:r>
            <a:r>
              <a:rPr lang="en-IN" sz="1900" dirty="0" smtClean="0">
                <a:latin typeface="Times New Roman" pitchFamily="18" charset="0"/>
                <a:cs typeface="Times New Roman" pitchFamily="18" charset="0"/>
              </a:rPr>
              <a:t>. Crammer, O. </a:t>
            </a:r>
            <a:r>
              <a:rPr lang="en-IN" sz="1900" dirty="0" err="1" smtClean="0">
                <a:latin typeface="Times New Roman" pitchFamily="18" charset="0"/>
                <a:cs typeface="Times New Roman" pitchFamily="18" charset="0"/>
              </a:rPr>
              <a:t>Dekel</a:t>
            </a:r>
            <a:r>
              <a:rPr lang="en-IN" sz="1900" dirty="0" smtClean="0">
                <a:latin typeface="Times New Roman" pitchFamily="18" charset="0"/>
                <a:cs typeface="Times New Roman" pitchFamily="18" charset="0"/>
              </a:rPr>
              <a:t>, J. </a:t>
            </a:r>
            <a:r>
              <a:rPr lang="en-IN" sz="1900" dirty="0" err="1" smtClean="0">
                <a:latin typeface="Times New Roman" pitchFamily="18" charset="0"/>
                <a:cs typeface="Times New Roman" pitchFamily="18" charset="0"/>
              </a:rPr>
              <a:t>Keshet</a:t>
            </a:r>
            <a:r>
              <a:rPr lang="en-IN" sz="1900" dirty="0" smtClean="0">
                <a:latin typeface="Times New Roman" pitchFamily="18" charset="0"/>
                <a:cs typeface="Times New Roman" pitchFamily="18" charset="0"/>
              </a:rPr>
              <a:t>, S. </a:t>
            </a:r>
            <a:r>
              <a:rPr lang="en-IN" sz="1900" dirty="0" err="1" smtClean="0">
                <a:latin typeface="Times New Roman" pitchFamily="18" charset="0"/>
                <a:cs typeface="Times New Roman" pitchFamily="18" charset="0"/>
              </a:rPr>
              <a:t>Shalev-Shwartz</a:t>
            </a:r>
            <a:r>
              <a:rPr lang="en-IN" sz="1900" dirty="0" smtClean="0">
                <a:latin typeface="Times New Roman" pitchFamily="18" charset="0"/>
                <a:cs typeface="Times New Roman" pitchFamily="18" charset="0"/>
              </a:rPr>
              <a:t>, and Y. Singer. Online passive-aggressive algorithms. J. Mach. Learn. Res., 7:551–585, Dec. 2006. ISSN 1532-4435. URL http://dl.acm.org/citation.cfm?id=1248547. 1248566. </a:t>
            </a:r>
            <a:endParaRPr lang="en-IN" sz="1900" dirty="0" smtClean="0">
              <a:latin typeface="Times New Roman" pitchFamily="18" charset="0"/>
              <a:cs typeface="Times New Roman" pitchFamily="18" charset="0"/>
            </a:endParaRPr>
          </a:p>
          <a:p>
            <a:pPr algn="just">
              <a:lnSpc>
                <a:spcPct val="170000"/>
              </a:lnSpc>
            </a:pPr>
            <a:r>
              <a:rPr lang="en-IN" sz="1900" dirty="0" smtClean="0">
                <a:latin typeface="Times New Roman" pitchFamily="18" charset="0"/>
                <a:cs typeface="Times New Roman" pitchFamily="18" charset="0"/>
              </a:rPr>
              <a:t>A</a:t>
            </a:r>
            <a:r>
              <a:rPr lang="en-IN" sz="1900" dirty="0" smtClean="0">
                <a:latin typeface="Times New Roman" pitchFamily="18" charset="0"/>
                <a:cs typeface="Times New Roman" pitchFamily="18" charset="0"/>
              </a:rPr>
              <a:t>. P. </a:t>
            </a:r>
            <a:r>
              <a:rPr lang="en-IN" sz="1900" dirty="0" err="1" smtClean="0">
                <a:latin typeface="Times New Roman" pitchFamily="18" charset="0"/>
                <a:cs typeface="Times New Roman" pitchFamily="18" charset="0"/>
              </a:rPr>
              <a:t>Dempster</a:t>
            </a:r>
            <a:r>
              <a:rPr lang="en-IN" sz="1900" dirty="0" smtClean="0">
                <a:latin typeface="Times New Roman" pitchFamily="18" charset="0"/>
                <a:cs typeface="Times New Roman" pitchFamily="18" charset="0"/>
              </a:rPr>
              <a:t>, N. M. Laird, and D. B. Rubin. Maximum likelihood from incomplete data via the </a:t>
            </a:r>
            <a:r>
              <a:rPr lang="en-IN" sz="1900" dirty="0" err="1" smtClean="0">
                <a:latin typeface="Times New Roman" pitchFamily="18" charset="0"/>
                <a:cs typeface="Times New Roman" pitchFamily="18" charset="0"/>
              </a:rPr>
              <a:t>em</a:t>
            </a:r>
            <a:r>
              <a:rPr lang="en-IN" sz="1900" dirty="0" smtClean="0">
                <a:latin typeface="Times New Roman" pitchFamily="18" charset="0"/>
                <a:cs typeface="Times New Roman" pitchFamily="18" charset="0"/>
              </a:rPr>
              <a:t> algorithm. JOURNAL OF THE ROYAL STATISTICAL SOCIETY, SERIES B, 39(1):1–38, 1977</a:t>
            </a:r>
            <a:r>
              <a:rPr lang="en-IN" sz="1900" dirty="0" smtClean="0">
                <a:latin typeface="Times New Roman" pitchFamily="18" charset="0"/>
                <a:cs typeface="Times New Roman" pitchFamily="18" charset="0"/>
              </a:rPr>
              <a:t>.</a:t>
            </a:r>
          </a:p>
          <a:p>
            <a:pPr algn="just">
              <a:lnSpc>
                <a:spcPct val="170000"/>
              </a:lnSpc>
            </a:pPr>
            <a:r>
              <a:rPr lang="en-IN" sz="1900" dirty="0" smtClean="0">
                <a:latin typeface="Times New Roman" pitchFamily="18" charset="0"/>
                <a:cs typeface="Times New Roman" pitchFamily="18" charset="0"/>
              </a:rPr>
              <a:t>I. J. </a:t>
            </a:r>
            <a:r>
              <a:rPr lang="en-IN" sz="1900" dirty="0" err="1" smtClean="0">
                <a:latin typeface="Times New Roman" pitchFamily="18" charset="0"/>
                <a:cs typeface="Times New Roman" pitchFamily="18" charset="0"/>
              </a:rPr>
              <a:t>Goodfellow</a:t>
            </a:r>
            <a:r>
              <a:rPr lang="en-IN" sz="1900" dirty="0" smtClean="0">
                <a:latin typeface="Times New Roman" pitchFamily="18" charset="0"/>
                <a:cs typeface="Times New Roman" pitchFamily="18" charset="0"/>
              </a:rPr>
              <a:t>, A. </a:t>
            </a:r>
            <a:r>
              <a:rPr lang="en-IN" sz="1900" dirty="0" err="1" smtClean="0">
                <a:latin typeface="Times New Roman" pitchFamily="18" charset="0"/>
                <a:cs typeface="Times New Roman" pitchFamily="18" charset="0"/>
              </a:rPr>
              <a:t>Courville</a:t>
            </a:r>
            <a:r>
              <a:rPr lang="en-IN" sz="1900" dirty="0" smtClean="0">
                <a:latin typeface="Times New Roman" pitchFamily="18" charset="0"/>
                <a:cs typeface="Times New Roman" pitchFamily="18" charset="0"/>
              </a:rPr>
              <a:t>, and Y. </a:t>
            </a:r>
            <a:r>
              <a:rPr lang="en-IN" sz="1900" dirty="0" err="1" smtClean="0">
                <a:latin typeface="Times New Roman" pitchFamily="18" charset="0"/>
                <a:cs typeface="Times New Roman" pitchFamily="18" charset="0"/>
              </a:rPr>
              <a:t>Bengio</a:t>
            </a:r>
            <a:r>
              <a:rPr lang="en-IN" sz="1900" dirty="0" smtClean="0">
                <a:latin typeface="Times New Roman" pitchFamily="18" charset="0"/>
                <a:cs typeface="Times New Roman" pitchFamily="18" charset="0"/>
              </a:rPr>
              <a:t>. Spike-and-slab sparse coding for unsupervised feature discovery. </a:t>
            </a:r>
            <a:r>
              <a:rPr lang="en-IN" sz="1900" dirty="0" err="1" smtClean="0">
                <a:latin typeface="Times New Roman" pitchFamily="18" charset="0"/>
                <a:cs typeface="Times New Roman" pitchFamily="18" charset="0"/>
              </a:rPr>
              <a:t>arXiv</a:t>
            </a:r>
            <a:r>
              <a:rPr lang="en-IN" sz="1900" dirty="0" smtClean="0">
                <a:latin typeface="Times New Roman" pitchFamily="18" charset="0"/>
                <a:cs typeface="Times New Roman" pitchFamily="18" charset="0"/>
              </a:rPr>
              <a:t> preprint arXiv:1201.3382, 2012.</a:t>
            </a:r>
            <a:endParaRPr lang="en-IN" sz="19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1268</TotalTime>
  <Words>1310</Words>
  <Application>Microsoft Office PowerPoint</Application>
  <PresentationFormat>On-screen Show (4:3)</PresentationFormat>
  <Paragraphs>70</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Deep Ladder-Suppression Network for Unsupervised Domain Adaptation</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565</cp:revision>
  <dcterms:created xsi:type="dcterms:W3CDTF">2006-08-16T00:00:00Z</dcterms:created>
  <dcterms:modified xsi:type="dcterms:W3CDTF">2021-07-20T14:37:26Z</dcterms:modified>
</cp:coreProperties>
</file>