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Bridging the Micro and Macro Calibration of Agent-Based Model Using Mean-Field Dynamics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5257800"/>
          </a:xfrm>
        </p:spPr>
        <p:txBody>
          <a:bodyPr>
            <a:noAutofit/>
          </a:bodyPr>
          <a:lstStyle/>
          <a:p>
            <a:pPr algn="just">
              <a:buNone/>
            </a:pPr>
            <a:r>
              <a:rPr lang="en-IN" sz="2000" dirty="0" smtClean="0">
                <a:latin typeface="Times New Roman" pitchFamily="18" charset="0"/>
                <a:cs typeface="Times New Roman" pitchFamily="18" charset="0"/>
              </a:rPr>
              <a:t>    Calibration </a:t>
            </a:r>
            <a:r>
              <a:rPr lang="en-IN" sz="2000" dirty="0" smtClean="0">
                <a:latin typeface="Times New Roman" pitchFamily="18" charset="0"/>
                <a:cs typeface="Times New Roman" pitchFamily="18" charset="0"/>
              </a:rPr>
              <a:t>of agent-based models (ABM) is an essential stage when they are applied to reproduce the actual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distributed systems. Unlike traditional methods that suffer from the repeated trial and error and slow convergence of iteration, this article proposes a new ABM calibration approach by establishing a link between agent </a:t>
            </a:r>
            <a:r>
              <a:rPr lang="en-IN" sz="2000" dirty="0" err="1" smtClean="0">
                <a:latin typeface="Times New Roman" pitchFamily="18" charset="0"/>
                <a:cs typeface="Times New Roman" pitchFamily="18" charset="0"/>
              </a:rPr>
              <a:t>microbehavioral</a:t>
            </a:r>
            <a:r>
              <a:rPr lang="en-IN" sz="2000" dirty="0" smtClean="0">
                <a:latin typeface="Times New Roman" pitchFamily="18" charset="0"/>
                <a:cs typeface="Times New Roman" pitchFamily="18" charset="0"/>
              </a:rPr>
              <a:t> parameters and systemic macro-observations. With the assumption that the agent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can be formulated as a high-order </a:t>
            </a:r>
            <a:r>
              <a:rPr lang="en-IN" sz="2000" dirty="0" err="1" smtClean="0">
                <a:latin typeface="Times New Roman" pitchFamily="18" charset="0"/>
                <a:cs typeface="Times New Roman" pitchFamily="18" charset="0"/>
              </a:rPr>
              <a:t>Markovian</a:t>
            </a:r>
            <a:r>
              <a:rPr lang="en-IN" sz="2000" dirty="0" smtClean="0">
                <a:latin typeface="Times New Roman" pitchFamily="18" charset="0"/>
                <a:cs typeface="Times New Roman" pitchFamily="18" charset="0"/>
              </a:rPr>
              <a:t> process, the new approach starts with a search for an optimal transfer probability through a </a:t>
            </a:r>
            <a:r>
              <a:rPr lang="en-IN" sz="2000" dirty="0" err="1" smtClean="0">
                <a:latin typeface="Times New Roman" pitchFamily="18" charset="0"/>
                <a:cs typeface="Times New Roman" pitchFamily="18" charset="0"/>
              </a:rPr>
              <a:t>macrostate</a:t>
            </a:r>
            <a:r>
              <a:rPr lang="en-IN" sz="2000" dirty="0" smtClean="0">
                <a:latin typeface="Times New Roman" pitchFamily="18" charset="0"/>
                <a:cs typeface="Times New Roman" pitchFamily="18" charset="0"/>
              </a:rPr>
              <a:t> transfer equation. Then, each agent's </a:t>
            </a:r>
            <a:r>
              <a:rPr lang="en-IN" sz="2000" dirty="0" err="1" smtClean="0">
                <a:latin typeface="Times New Roman" pitchFamily="18" charset="0"/>
                <a:cs typeface="Times New Roman" pitchFamily="18" charset="0"/>
              </a:rPr>
              <a:t>microparameter</a:t>
            </a:r>
            <a:r>
              <a:rPr lang="en-IN" sz="2000" dirty="0" smtClean="0">
                <a:latin typeface="Times New Roman" pitchFamily="18" charset="0"/>
                <a:cs typeface="Times New Roman" pitchFamily="18" charset="0"/>
              </a:rPr>
              <a:t> values are computed using mean-field approximation, where his complex dependencies with others are approximated by an expected aggregate state. To compress the agent state space, principal component analysis is also introduced to avoid high dimensions of the </a:t>
            </a:r>
            <a:r>
              <a:rPr lang="en-IN" sz="2000" dirty="0" err="1" smtClean="0">
                <a:latin typeface="Times New Roman" pitchFamily="18" charset="0"/>
                <a:cs typeface="Times New Roman" pitchFamily="18" charset="0"/>
              </a:rPr>
              <a:t>macrostate</a:t>
            </a:r>
            <a:r>
              <a:rPr lang="en-IN" sz="2000" dirty="0" smtClean="0">
                <a:latin typeface="Times New Roman" pitchFamily="18" charset="0"/>
                <a:cs typeface="Times New Roman" pitchFamily="18" charset="0"/>
              </a:rPr>
              <a:t> transfer equation. The proposed method is validated in two scenarios: 1) population evolution and 2) urban travel demand analysis. Experimental results demonstrate that compared with the machine-learning surrogate and evolutionary optimization, our method can achieve higher accuracies with much lower computational complexities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are different variants of CSS and to take a pluralistic approach to it may be considered wise. </a:t>
            </a:r>
            <a:r>
              <a:rPr lang="en-IN" sz="2000" dirty="0" smtClean="0">
                <a:latin typeface="Times New Roman" pitchFamily="18" charset="0"/>
                <a:cs typeface="Times New Roman" pitchFamily="18" charset="0"/>
              </a:rPr>
              <a:t>CSS </a:t>
            </a:r>
            <a:r>
              <a:rPr lang="en-IN" sz="2000" dirty="0" smtClean="0">
                <a:latin typeface="Times New Roman" pitchFamily="18" charset="0"/>
                <a:cs typeface="Times New Roman" pitchFamily="18" charset="0"/>
              </a:rPr>
              <a:t>could be seen today as a larger umbrella under which different approaches might coexist and somehow feel legitimate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other hand, when agent models are not derived from any pre-existing agent theory or vision, whether computational or not, but only by the behaviour they are expected to generate (Epstein, 2006), agent models are arbitrary, poorly comparable, competent in </a:t>
            </a:r>
            <a:r>
              <a:rPr lang="en-IN" sz="2000" dirty="0" smtClean="0">
                <a:latin typeface="Times New Roman" pitchFamily="18" charset="0"/>
                <a:cs typeface="Times New Roman" pitchFamily="18" charset="0"/>
              </a:rPr>
              <a:t>highly </a:t>
            </a:r>
            <a:r>
              <a:rPr lang="en-IN" sz="2000" dirty="0" smtClean="0">
                <a:latin typeface="Times New Roman" pitchFamily="18" charset="0"/>
                <a:cs typeface="Times New Roman" pitchFamily="18" charset="0"/>
              </a:rPr>
              <a:t>specific domains of knowledge and disarmingly inapt in any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would but result either in tight but essentially useless theories, or in accurate predictions of poorly understood social </a:t>
            </a:r>
            <a:r>
              <a:rPr lang="en-IN" sz="2000" dirty="0" smtClean="0">
                <a:latin typeface="Times New Roman" pitchFamily="18" charset="0"/>
                <a:cs typeface="Times New Roman" pitchFamily="18" charset="0"/>
              </a:rPr>
              <a:t>phenomena.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allows ABMs’ researchers to the hard problem of standard estimation methods in order to offers a true real and feasible alternative to currents economical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general the problem of determining the parameter values of a system from input-output data is called the estimation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identifiability</a:t>
            </a:r>
            <a:r>
              <a:rPr lang="en-IN" sz="2000" dirty="0" smtClean="0">
                <a:latin typeface="Times New Roman" pitchFamily="18" charset="0"/>
                <a:cs typeface="Times New Roman" pitchFamily="18" charset="0"/>
              </a:rPr>
              <a:t> problem is more circumscribed: given a model of the system and specific input-output experiments we ask if the parameters of the model can be uniquely determined.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identifiability</a:t>
            </a:r>
            <a:r>
              <a:rPr lang="en-IN" sz="2000" dirty="0" smtClean="0">
                <a:latin typeface="Times New Roman" pitchFamily="18" charset="0"/>
                <a:cs typeface="Times New Roman" pitchFamily="18" charset="0"/>
              </a:rPr>
              <a:t> problem is not specific to econometrics but spreads from statistics to control and system engineering, from chemical to biological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integrated variant, which takes after ABM, reconciling it with the quantitative one, is proposed as a fundamental requirement for a new program of the CSS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not equal to finding poorly realistic the model of agent often proposed by current modellers, and asking for a seemingly human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important distinction concerns the way in which mental representations are incorporated: symbolic representations allow an agent to mentally manipulate them in order to reason, plan, take decision, communicate,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practice of agent based modelling however did represent a substantial </a:t>
            </a:r>
            <a:r>
              <a:rPr lang="en-IN" sz="2000" dirty="0" err="1" smtClean="0">
                <a:latin typeface="Times New Roman" pitchFamily="18" charset="0"/>
                <a:cs typeface="Times New Roman" pitchFamily="18" charset="0"/>
              </a:rPr>
              <a:t>underexploitation</a:t>
            </a:r>
            <a:r>
              <a:rPr lang="en-IN" sz="2000" dirty="0" smtClean="0">
                <a:latin typeface="Times New Roman" pitchFamily="18" charset="0"/>
                <a:cs typeface="Times New Roman" pitchFamily="18" charset="0"/>
              </a:rPr>
              <a:t> of such wide spectrum of possibilities.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efficient numerical methods and very powerful large computer allows us to test </a:t>
            </a:r>
            <a:r>
              <a:rPr lang="en-IN" sz="2000" dirty="0" err="1" smtClean="0">
                <a:latin typeface="Times New Roman" pitchFamily="18" charset="0"/>
                <a:cs typeface="Times New Roman" pitchFamily="18" charset="0"/>
              </a:rPr>
              <a:t>identifiability</a:t>
            </a:r>
            <a:r>
              <a:rPr lang="en-IN" sz="2000" dirty="0" smtClean="0">
                <a:latin typeface="Times New Roman" pitchFamily="18" charset="0"/>
                <a:cs typeface="Times New Roman" pitchFamily="18" charset="0"/>
              </a:rPr>
              <a:t> in any linear or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DSGE </a:t>
            </a:r>
            <a:r>
              <a:rPr lang="en-IN" sz="2000" dirty="0" smtClean="0">
                <a:latin typeface="Times New Roman" pitchFamily="18" charset="0"/>
                <a:cs typeface="Times New Roman" pitchFamily="18" charset="0"/>
              </a:rPr>
              <a:t>models.</a:t>
            </a:r>
          </a:p>
          <a:p>
            <a:pPr algn="just">
              <a:lnSpc>
                <a:spcPct val="150000"/>
              </a:lnSpc>
            </a:pPr>
            <a:r>
              <a:rPr lang="en-IN" sz="2000" dirty="0" smtClean="0">
                <a:latin typeface="Times New Roman" pitchFamily="18" charset="0"/>
                <a:cs typeface="Times New Roman" pitchFamily="18" charset="0"/>
              </a:rPr>
              <a:t>Agent based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is a tool used to overcome the limitations of pure mathematical analysis, it allows the construction of more realistic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interest of ABMs is that they are very </a:t>
            </a:r>
            <a:r>
              <a:rPr lang="en-IN" sz="2000" dirty="0" err="1" smtClean="0">
                <a:latin typeface="Times New Roman" pitchFamily="18" charset="0"/>
                <a:cs typeface="Times New Roman" pitchFamily="18" charset="0"/>
              </a:rPr>
              <a:t>versatiles</a:t>
            </a:r>
            <a:r>
              <a:rPr lang="en-IN" sz="2000" dirty="0" smtClean="0">
                <a:latin typeface="Times New Roman" pitchFamily="18" charset="0"/>
                <a:cs typeface="Times New Roman" pitchFamily="18" charset="0"/>
              </a:rPr>
              <a:t> and can provide extremely valuable tools for generating scenarios, that can be used to test the effect of policy decisions in times of large economic instabilities.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quite clear that an important assumption to obtain convergence is that the statistics used identify the parameters of interest, that is there is one to one relationship between the theoretical values of the statistics and the value of the parameters.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New macroeconomic modeling approaches: Hierarchical dynamics and mean-field approximation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Masanao Aoki.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This paper proposes hierarchical structures and mean-field approximation schemes as two potentially useful ways of modeling collective behavior in macroeconomics.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complexity of cooperation: Agent-based models of competition and collaboration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Robert M Axelrod.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most interesting chapters are the ones in which Axelrod is on home territory, developing his earlier agent-based simulation models of the evolution of cooperation.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Back to square one: identification issues in </a:t>
                      </a:r>
                      <a:r>
                        <a:rPr lang="en-US" sz="2000" dirty="0" err="1">
                          <a:latin typeface="Times New Roman"/>
                          <a:ea typeface="Calibri"/>
                          <a:cs typeface="Latha"/>
                        </a:rPr>
                        <a:t>dsge</a:t>
                      </a:r>
                      <a:r>
                        <a:rPr lang="en-US" sz="2000" dirty="0">
                          <a:latin typeface="Times New Roman"/>
                          <a:ea typeface="Calibri"/>
                          <a:cs typeface="Latha"/>
                        </a:rPr>
                        <a:t> models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Fabio Canova and Luca Sala.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Observational equivalence, partial and weak identification problems are widespread and typically produced by an ill-behaved mapping between the structural parameters and the coefficients of the solution.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markov chain approach to abm calibration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Annalisa Fabretti.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Agent based model are nowadays widely used, however the lack of general methods and rules for their calibration still prevent to exploit completely their potentiality.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2057400" y="1524000"/>
            <a:ext cx="63246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general we cannot test analytically if a DSGE or an ABM are identified except in some very specific cases: for instance if the moment conditions are equal to or greater than the parameters to be estimated, they are linearly independent and monotonically increasing or monotonically decreasing in all the parameters, than the objective function has a unique maximum. Nevertheless to be useful this very intuitive result it is necessary to know analytically the objective function and it is quite never the case. The results obtained for </a:t>
            </a:r>
            <a:r>
              <a:rPr lang="en-IN" sz="1800" dirty="0" err="1" smtClean="0">
                <a:latin typeface="Times New Roman" pitchFamily="18" charset="0"/>
                <a:cs typeface="Times New Roman" pitchFamily="18" charset="0"/>
              </a:rPr>
              <a:t>linearized</a:t>
            </a:r>
            <a:r>
              <a:rPr lang="en-IN" sz="1800" dirty="0" smtClean="0">
                <a:latin typeface="Times New Roman" pitchFamily="18" charset="0"/>
                <a:cs typeface="Times New Roman" pitchFamily="18" charset="0"/>
              </a:rPr>
              <a:t> DSGE are not useful for ABM because (</a:t>
            </a:r>
            <a:r>
              <a:rPr lang="en-IN" sz="1800" dirty="0" err="1" smtClean="0">
                <a:latin typeface="Times New Roman" pitchFamily="18" charset="0"/>
                <a:cs typeface="Times New Roman" pitchFamily="18" charset="0"/>
              </a:rPr>
              <a:t>i</a:t>
            </a:r>
            <a:r>
              <a:rPr lang="en-IN" sz="1800" dirty="0" smtClean="0">
                <a:latin typeface="Times New Roman" pitchFamily="18" charset="0"/>
                <a:cs typeface="Times New Roman" pitchFamily="18" charset="0"/>
              </a:rPr>
              <a:t>) non linear orders are fundamental to observe a non trivial dynamics, (ii) due to the complex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of ABM </a:t>
            </a:r>
            <a:r>
              <a:rPr lang="en-IN" sz="1800" dirty="0" err="1" smtClean="0">
                <a:latin typeface="Times New Roman" pitchFamily="18" charset="0"/>
                <a:cs typeface="Times New Roman" pitchFamily="18" charset="0"/>
              </a:rPr>
              <a:t>linearizing</a:t>
            </a:r>
            <a:r>
              <a:rPr lang="en-IN" sz="1800" dirty="0" smtClean="0">
                <a:latin typeface="Times New Roman" pitchFamily="18" charset="0"/>
                <a:cs typeface="Times New Roman" pitchFamily="18" charset="0"/>
              </a:rPr>
              <a:t> equations for each agents is not the same that </a:t>
            </a:r>
            <a:r>
              <a:rPr lang="en-IN" sz="1800" dirty="0" err="1" smtClean="0">
                <a:latin typeface="Times New Roman" pitchFamily="18" charset="0"/>
                <a:cs typeface="Times New Roman" pitchFamily="18" charset="0"/>
              </a:rPr>
              <a:t>linearizing</a:t>
            </a:r>
            <a:r>
              <a:rPr lang="en-IN" sz="1800" dirty="0" smtClean="0">
                <a:latin typeface="Times New Roman" pitchFamily="18" charset="0"/>
                <a:cs typeface="Times New Roman" pitchFamily="18" charset="0"/>
              </a:rPr>
              <a:t> dynamical equation for the aggregate, (iii) however this is not feasible due to the </a:t>
            </a:r>
            <a:r>
              <a:rPr lang="en-IN" sz="1800" dirty="0" err="1" smtClean="0">
                <a:latin typeface="Times New Roman" pitchFamily="18" charset="0"/>
                <a:cs typeface="Times New Roman" pitchFamily="18" charset="0"/>
              </a:rPr>
              <a:t>hight</a:t>
            </a:r>
            <a:r>
              <a:rPr lang="en-IN" sz="1800" dirty="0" smtClean="0">
                <a:latin typeface="Times New Roman" pitchFamily="18" charset="0"/>
                <a:cs typeface="Times New Roman" pitchFamily="18" charset="0"/>
              </a:rPr>
              <a:t> dimensionality of agents state space.</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Masanao Aoki. New macroeconomic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approaches: Hierarchical dynamics and mean-field approximation. Journal of economic dynamics and control, 18(3):865–877,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Masanao Aoki. New approaches to macroeconomic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evolutionary stochastic dynamics, multiple </a:t>
            </a:r>
            <a:r>
              <a:rPr lang="en-IN" sz="1800" dirty="0" err="1" smtClean="0">
                <a:latin typeface="Times New Roman" pitchFamily="18" charset="0"/>
                <a:cs typeface="Times New Roman" pitchFamily="18" charset="0"/>
              </a:rPr>
              <a:t>equilibria</a:t>
            </a:r>
            <a:r>
              <a:rPr lang="en-IN" sz="1800" dirty="0" smtClean="0">
                <a:latin typeface="Times New Roman" pitchFamily="18" charset="0"/>
                <a:cs typeface="Times New Roman" pitchFamily="18" charset="0"/>
              </a:rPr>
              <a:t>, and externalities as field effects. Cambridge University Press, 1998.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Masanao Aoki.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aggregate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and fluctuations in economics: stochastic views of interacting agents. Cambridge University Press,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Robert M Axelrod. The complexity of cooperation: Agent-based models of competition and collaboration. Princeton University Press, 1997.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Robert Axtell. Why agents?: on the varied motivations for agent computing in the social sciences. 2000.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Fabio Canova and Luca </a:t>
            </a:r>
            <a:r>
              <a:rPr lang="en-IN" sz="1800" dirty="0" err="1" smtClean="0">
                <a:latin typeface="Times New Roman" pitchFamily="18" charset="0"/>
                <a:cs typeface="Times New Roman" pitchFamily="18" charset="0"/>
              </a:rPr>
              <a:t>Sala</a:t>
            </a:r>
            <a:r>
              <a:rPr lang="en-IN" sz="1800" dirty="0" smtClean="0">
                <a:latin typeface="Times New Roman" pitchFamily="18" charset="0"/>
                <a:cs typeface="Times New Roman" pitchFamily="18" charset="0"/>
              </a:rPr>
              <a:t>. Back to square one: identification issues in </a:t>
            </a:r>
            <a:r>
              <a:rPr lang="en-IN" sz="1800" dirty="0" err="1" smtClean="0">
                <a:latin typeface="Times New Roman" pitchFamily="18" charset="0"/>
                <a:cs typeface="Times New Roman" pitchFamily="18" charset="0"/>
              </a:rPr>
              <a:t>dsge</a:t>
            </a:r>
            <a:r>
              <a:rPr lang="en-IN" sz="1800" dirty="0" smtClean="0">
                <a:latin typeface="Times New Roman" pitchFamily="18" charset="0"/>
                <a:cs typeface="Times New Roman" pitchFamily="18" charset="0"/>
              </a:rPr>
              <a:t> models. Journal of Monetary Economics, 56(4):431–449,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David Colander, Peter </a:t>
            </a:r>
            <a:r>
              <a:rPr lang="en-IN" sz="1800" dirty="0" err="1" smtClean="0">
                <a:latin typeface="Times New Roman" pitchFamily="18" charset="0"/>
                <a:cs typeface="Times New Roman" pitchFamily="18" charset="0"/>
              </a:rPr>
              <a:t>Howitt</a:t>
            </a:r>
            <a:r>
              <a:rPr lang="en-IN" sz="1800" dirty="0" smtClean="0">
                <a:latin typeface="Times New Roman" pitchFamily="18" charset="0"/>
                <a:cs typeface="Times New Roman" pitchFamily="18" charset="0"/>
              </a:rPr>
              <a:t>, Alan </a:t>
            </a:r>
            <a:r>
              <a:rPr lang="en-IN" sz="1800" dirty="0" err="1" smtClean="0">
                <a:latin typeface="Times New Roman" pitchFamily="18" charset="0"/>
                <a:cs typeface="Times New Roman" pitchFamily="18" charset="0"/>
              </a:rPr>
              <a:t>Kirman</a:t>
            </a:r>
            <a:r>
              <a:rPr lang="en-IN" sz="1800" dirty="0" smtClean="0">
                <a:latin typeface="Times New Roman" pitchFamily="18" charset="0"/>
                <a:cs typeface="Times New Roman" pitchFamily="18" charset="0"/>
              </a:rPr>
              <a:t>, Axel </a:t>
            </a:r>
            <a:r>
              <a:rPr lang="en-IN" sz="1800" dirty="0" err="1" smtClean="0">
                <a:latin typeface="Times New Roman" pitchFamily="18" charset="0"/>
                <a:cs typeface="Times New Roman" pitchFamily="18" charset="0"/>
              </a:rPr>
              <a:t>Leijonhufvud</a:t>
            </a:r>
            <a:r>
              <a:rPr lang="en-IN" sz="1800" dirty="0" smtClean="0">
                <a:latin typeface="Times New Roman" pitchFamily="18" charset="0"/>
                <a:cs typeface="Times New Roman" pitchFamily="18" charset="0"/>
              </a:rPr>
              <a:t>, and Perry </a:t>
            </a:r>
            <a:r>
              <a:rPr lang="en-IN" sz="1800" dirty="0" err="1" smtClean="0">
                <a:latin typeface="Times New Roman" pitchFamily="18" charset="0"/>
                <a:cs typeface="Times New Roman" pitchFamily="18" charset="0"/>
              </a:rPr>
              <a:t>Mehrling</a:t>
            </a:r>
            <a:r>
              <a:rPr lang="en-IN" sz="1800" dirty="0" smtClean="0">
                <a:latin typeface="Times New Roman" pitchFamily="18" charset="0"/>
                <a:cs typeface="Times New Roman" pitchFamily="18" charset="0"/>
              </a:rPr>
              <a:t>. Beyond </a:t>
            </a:r>
            <a:r>
              <a:rPr lang="en-IN" sz="1800" dirty="0" err="1" smtClean="0">
                <a:latin typeface="Times New Roman" pitchFamily="18" charset="0"/>
                <a:cs typeface="Times New Roman" pitchFamily="18" charset="0"/>
              </a:rPr>
              <a:t>dsge</a:t>
            </a:r>
            <a:r>
              <a:rPr lang="en-IN" sz="1800" dirty="0" smtClean="0">
                <a:latin typeface="Times New Roman" pitchFamily="18" charset="0"/>
                <a:cs typeface="Times New Roman" pitchFamily="18" charset="0"/>
              </a:rPr>
              <a:t> models: toward an empirically based macroeconomics. The American Economic Review, pages 236–240,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Giovanni </a:t>
            </a:r>
            <a:r>
              <a:rPr lang="en-IN" sz="1800" dirty="0" err="1" smtClean="0">
                <a:latin typeface="Times New Roman" pitchFamily="18" charset="0"/>
                <a:cs typeface="Times New Roman" pitchFamily="18" charset="0"/>
              </a:rPr>
              <a:t>Dosi</a:t>
            </a:r>
            <a:r>
              <a:rPr lang="en-IN" sz="1800" dirty="0" smtClean="0">
                <a:latin typeface="Times New Roman" pitchFamily="18" charset="0"/>
                <a:cs typeface="Times New Roman" pitchFamily="18" charset="0"/>
              </a:rPr>
              <a:t>, Giorgio </a:t>
            </a:r>
            <a:r>
              <a:rPr lang="en-IN" sz="1800" dirty="0" err="1" smtClean="0">
                <a:latin typeface="Times New Roman" pitchFamily="18" charset="0"/>
                <a:cs typeface="Times New Roman" pitchFamily="18" charset="0"/>
              </a:rPr>
              <a:t>Fagiolo</a:t>
            </a:r>
            <a:r>
              <a:rPr lang="en-IN" sz="1800" dirty="0" smtClean="0">
                <a:latin typeface="Times New Roman" pitchFamily="18" charset="0"/>
                <a:cs typeface="Times New Roman" pitchFamily="18" charset="0"/>
              </a:rPr>
              <a:t>, Mauro </a:t>
            </a:r>
            <a:r>
              <a:rPr lang="en-IN" sz="1800" dirty="0" err="1" smtClean="0">
                <a:latin typeface="Times New Roman" pitchFamily="18" charset="0"/>
                <a:cs typeface="Times New Roman" pitchFamily="18" charset="0"/>
              </a:rPr>
              <a:t>Napoletano</a:t>
            </a:r>
            <a:r>
              <a:rPr lang="en-IN" sz="1800" dirty="0" smtClean="0">
                <a:latin typeface="Times New Roman" pitchFamily="18" charset="0"/>
                <a:cs typeface="Times New Roman" pitchFamily="18" charset="0"/>
              </a:rPr>
              <a:t>, and Andrea </a:t>
            </a:r>
            <a:r>
              <a:rPr lang="en-IN" sz="1800" dirty="0" err="1" smtClean="0">
                <a:latin typeface="Times New Roman" pitchFamily="18" charset="0"/>
                <a:cs typeface="Times New Roman" pitchFamily="18" charset="0"/>
              </a:rPr>
              <a:t>Roventini</a:t>
            </a:r>
            <a:r>
              <a:rPr lang="en-IN" sz="1800" dirty="0" smtClean="0">
                <a:latin typeface="Times New Roman" pitchFamily="18" charset="0"/>
                <a:cs typeface="Times New Roman" pitchFamily="18" charset="0"/>
              </a:rPr>
              <a:t>. Income distribution, credit and fiscal policies in an agent-based </a:t>
            </a:r>
            <a:r>
              <a:rPr lang="en-IN" sz="1800" dirty="0" err="1" smtClean="0">
                <a:latin typeface="Times New Roman" pitchFamily="18" charset="0"/>
                <a:cs typeface="Times New Roman" pitchFamily="18" charset="0"/>
              </a:rPr>
              <a:t>keynesian</a:t>
            </a:r>
            <a:r>
              <a:rPr lang="en-IN" sz="1800" dirty="0" smtClean="0">
                <a:latin typeface="Times New Roman" pitchFamily="18" charset="0"/>
                <a:cs typeface="Times New Roman" pitchFamily="18" charset="0"/>
              </a:rPr>
              <a:t> model. Journal of Economic Dynamics and Control, 37(8):1598–1625,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Annalisa </a:t>
            </a:r>
            <a:r>
              <a:rPr lang="en-IN" sz="1800" dirty="0" err="1" smtClean="0">
                <a:latin typeface="Times New Roman" pitchFamily="18" charset="0"/>
                <a:cs typeface="Times New Roman" pitchFamily="18" charset="0"/>
              </a:rPr>
              <a:t>Fabretti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markov</a:t>
            </a:r>
            <a:r>
              <a:rPr lang="en-IN" sz="1800" dirty="0" smtClean="0">
                <a:latin typeface="Times New Roman" pitchFamily="18" charset="0"/>
                <a:cs typeface="Times New Roman" pitchFamily="18" charset="0"/>
              </a:rPr>
              <a:t> chain approach to </a:t>
            </a:r>
            <a:r>
              <a:rPr lang="en-IN" sz="1800" dirty="0" err="1" smtClean="0">
                <a:latin typeface="Times New Roman" pitchFamily="18" charset="0"/>
                <a:cs typeface="Times New Roman" pitchFamily="18" charset="0"/>
              </a:rPr>
              <a:t>abm</a:t>
            </a:r>
            <a:r>
              <a:rPr lang="en-IN" sz="1800" dirty="0" smtClean="0">
                <a:latin typeface="Times New Roman" pitchFamily="18" charset="0"/>
                <a:cs typeface="Times New Roman" pitchFamily="18" charset="0"/>
              </a:rPr>
              <a:t> calibration.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Mauro </a:t>
            </a:r>
            <a:r>
              <a:rPr lang="en-IN" sz="1800" dirty="0" err="1" smtClean="0">
                <a:latin typeface="Times New Roman" pitchFamily="18" charset="0"/>
                <a:cs typeface="Times New Roman" pitchFamily="18" charset="0"/>
              </a:rPr>
              <a:t>Gallegati</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Matteo</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Richiardi</a:t>
            </a:r>
            <a:r>
              <a:rPr lang="en-IN" sz="1800" dirty="0" smtClean="0">
                <a:latin typeface="Times New Roman" pitchFamily="18" charset="0"/>
                <a:cs typeface="Times New Roman" pitchFamily="18" charset="0"/>
              </a:rPr>
              <a:t>. Agent based models in economics and complexity. In Complex Systems in Finance and Econometrics, pages 30–53. Springer,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1320</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Bridging the Micro and Macro Calibration of Agent-Based Model Using Mean-Field Dynamics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2021-07-20T12:03:11Z</dcterms:modified>
</cp:coreProperties>
</file>