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Active Domain Adaptation With Application to Intelligent Logging </a:t>
            </a:r>
            <a:r>
              <a:rPr lang="en-IN" b="1" dirty="0" err="1" smtClean="0">
                <a:latin typeface="Times New Roman" pitchFamily="18" charset="0"/>
                <a:cs typeface="Times New Roman" pitchFamily="18" charset="0"/>
              </a:rPr>
              <a:t>Lithology</a:t>
            </a:r>
            <a:r>
              <a:rPr lang="en-IN" b="1" dirty="0" smtClean="0">
                <a:latin typeface="Times New Roman" pitchFamily="18" charset="0"/>
                <a:cs typeface="Times New Roman" pitchFamily="18" charset="0"/>
              </a:rPr>
              <a:t> Identification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4572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Lithology</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identification plays an essential role in formation characterization and reservoir exploration. As an emerging technology, intelligent logging </a:t>
            </a:r>
            <a:r>
              <a:rPr lang="en-IN" sz="1900" dirty="0" err="1" smtClean="0">
                <a:latin typeface="Times New Roman" pitchFamily="18" charset="0"/>
                <a:cs typeface="Times New Roman" pitchFamily="18" charset="0"/>
              </a:rPr>
              <a:t>lithology</a:t>
            </a:r>
            <a:r>
              <a:rPr lang="en-IN" sz="1900" dirty="0" smtClean="0">
                <a:latin typeface="Times New Roman" pitchFamily="18" charset="0"/>
                <a:cs typeface="Times New Roman" pitchFamily="18" charset="0"/>
              </a:rPr>
              <a:t> identification has received great attention recently, which aims to infer the </a:t>
            </a:r>
            <a:r>
              <a:rPr lang="en-IN" sz="1900" dirty="0" err="1" smtClean="0">
                <a:latin typeface="Times New Roman" pitchFamily="18" charset="0"/>
                <a:cs typeface="Times New Roman" pitchFamily="18" charset="0"/>
              </a:rPr>
              <a:t>lithology</a:t>
            </a:r>
            <a:r>
              <a:rPr lang="en-IN" sz="1900" dirty="0" smtClean="0">
                <a:latin typeface="Times New Roman" pitchFamily="18" charset="0"/>
                <a:cs typeface="Times New Roman" pitchFamily="18" charset="0"/>
              </a:rPr>
              <a:t> type through the well-logging curves using machine-learning methods. However, the model trained on the interpreted logging data is not effective in predicting new exploration well due to the data distribution discrepancy. In this article, we aim to train a </a:t>
            </a:r>
            <a:r>
              <a:rPr lang="en-IN" sz="1900" dirty="0" err="1" smtClean="0">
                <a:latin typeface="Times New Roman" pitchFamily="18" charset="0"/>
                <a:cs typeface="Times New Roman" pitchFamily="18" charset="0"/>
              </a:rPr>
              <a:t>lithology</a:t>
            </a:r>
            <a:r>
              <a:rPr lang="en-IN" sz="1900" dirty="0" smtClean="0">
                <a:latin typeface="Times New Roman" pitchFamily="18" charset="0"/>
                <a:cs typeface="Times New Roman" pitchFamily="18" charset="0"/>
              </a:rPr>
              <a:t> identification model for the target well using a large amount of source-</a:t>
            </a:r>
            <a:r>
              <a:rPr lang="en-IN" sz="1900" dirty="0" err="1" smtClean="0">
                <a:latin typeface="Times New Roman" pitchFamily="18" charset="0"/>
                <a:cs typeface="Times New Roman" pitchFamily="18" charset="0"/>
              </a:rPr>
              <a:t>labeled</a:t>
            </a:r>
            <a:r>
              <a:rPr lang="en-IN" sz="1900" dirty="0" smtClean="0">
                <a:latin typeface="Times New Roman" pitchFamily="18" charset="0"/>
                <a:cs typeface="Times New Roman" pitchFamily="18" charset="0"/>
              </a:rPr>
              <a:t> logging data and a small amount of target-</a:t>
            </a:r>
            <a:r>
              <a:rPr lang="en-IN" sz="1900" dirty="0" err="1" smtClean="0">
                <a:latin typeface="Times New Roman" pitchFamily="18" charset="0"/>
                <a:cs typeface="Times New Roman" pitchFamily="18" charset="0"/>
              </a:rPr>
              <a:t>labeled</a:t>
            </a:r>
            <a:r>
              <a:rPr lang="en-IN" sz="1900" dirty="0" smtClean="0">
                <a:latin typeface="Times New Roman" pitchFamily="18" charset="0"/>
                <a:cs typeface="Times New Roman" pitchFamily="18" charset="0"/>
              </a:rPr>
              <a:t> data. The challenges of this task lie in three aspects: 1) the distribution misalignment; 2) the data divergence; and 3) the cost limitation. </a:t>
            </a:r>
            <a:r>
              <a:rPr lang="en-IN" sz="1900" dirty="0" smtClean="0">
                <a:latin typeface="Times New Roman" pitchFamily="18" charset="0"/>
                <a:cs typeface="Times New Roman" pitchFamily="18" charset="0"/>
              </a:rPr>
              <a:t>To solve these challenges, we propose a novel active adaptation for logging </a:t>
            </a:r>
            <a:r>
              <a:rPr lang="en-IN" sz="1900" dirty="0" err="1" smtClean="0">
                <a:latin typeface="Times New Roman" pitchFamily="18" charset="0"/>
                <a:cs typeface="Times New Roman" pitchFamily="18" charset="0"/>
              </a:rPr>
              <a:t>lithology</a:t>
            </a:r>
            <a:r>
              <a:rPr lang="en-IN" sz="1900" dirty="0" smtClean="0">
                <a:latin typeface="Times New Roman" pitchFamily="18" charset="0"/>
                <a:cs typeface="Times New Roman" pitchFamily="18" charset="0"/>
              </a:rPr>
              <a:t> identification (AALLI) framework that combines active learning (AL) and domain adaptation (DA).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contributions of this article are three-fold: 1) the domain-discrepancy problem in intelligent logging </a:t>
            </a:r>
            <a:r>
              <a:rPr lang="en-IN" sz="2000" dirty="0" err="1" smtClean="0">
                <a:latin typeface="Times New Roman" pitchFamily="18" charset="0"/>
                <a:cs typeface="Times New Roman" pitchFamily="18" charset="0"/>
              </a:rPr>
              <a:t>lithology</a:t>
            </a:r>
            <a:r>
              <a:rPr lang="en-IN" sz="2000" dirty="0" smtClean="0">
                <a:latin typeface="Times New Roman" pitchFamily="18" charset="0"/>
                <a:cs typeface="Times New Roman" pitchFamily="18" charset="0"/>
              </a:rPr>
              <a:t> identification is first investigated in this article, and a novel framework that incorporates AL and DA into </a:t>
            </a:r>
            <a:r>
              <a:rPr lang="en-IN" sz="2000" dirty="0" err="1" smtClean="0">
                <a:latin typeface="Times New Roman" pitchFamily="18" charset="0"/>
                <a:cs typeface="Times New Roman" pitchFamily="18" charset="0"/>
              </a:rPr>
              <a:t>lithology</a:t>
            </a:r>
            <a:r>
              <a:rPr lang="en-IN" sz="2000" dirty="0" smtClean="0">
                <a:latin typeface="Times New Roman" pitchFamily="18" charset="0"/>
                <a:cs typeface="Times New Roman" pitchFamily="18" charset="0"/>
              </a:rPr>
              <a:t> identification is proposed to handle the problem; 2) we design a discrepancy-based AL and </a:t>
            </a:r>
            <a:r>
              <a:rPr lang="en-IN" sz="2000" dirty="0" err="1" smtClean="0">
                <a:latin typeface="Times New Roman" pitchFamily="18" charset="0"/>
                <a:cs typeface="Times New Roman" pitchFamily="18" charset="0"/>
              </a:rPr>
              <a:t>pseudolabeling</a:t>
            </a:r>
            <a:r>
              <a:rPr lang="en-IN" sz="2000" dirty="0" smtClean="0">
                <a:latin typeface="Times New Roman" pitchFamily="18" charset="0"/>
                <a:cs typeface="Times New Roman" pitchFamily="18" charset="0"/>
              </a:rPr>
              <a:t> (PL) module and an instance importance weighting module to query the most uncertain target information and retain the most confident source information, which solves the challenges of cost limitation and distribution misalignment; and 3) we develop a reliability detecting module to improve the reliability of target </a:t>
            </a:r>
            <a:r>
              <a:rPr lang="en-IN" sz="2000" dirty="0" err="1" smtClean="0">
                <a:latin typeface="Times New Roman" pitchFamily="18" charset="0"/>
                <a:cs typeface="Times New Roman" pitchFamily="18" charset="0"/>
              </a:rPr>
              <a:t>pseudolabels</a:t>
            </a:r>
            <a:r>
              <a:rPr lang="en-IN" sz="2000" dirty="0" smtClean="0">
                <a:latin typeface="Times New Roman" pitchFamily="18" charset="0"/>
                <a:cs typeface="Times New Roman" pitchFamily="18" charset="0"/>
              </a:rPr>
              <a:t>, which, together with the discrepancy-based AL and PL module, solves the challenge of data divergence. Extensive experiments on three real-world well-logging datasets demonstrate the effectiveness of the proposed method compared to the baselines.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work for domain adaptation in sentiment classification mostly belongs to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adaptation.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of domain adaptation has attracted increasing attention in the fields of both machine learning and natural language processing (NLP).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domain-independent features generally perform more consistently when the domain changes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empirically show that both FE and PCA-SS are effective for cross-domain sentiment classification, and that SS-FE performs better than either approach because it comprehensively considers both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and instance adaptation.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considering the practical defect diagnosis application, a novel DA approach is proposed to handle the class imbalance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Within </a:t>
            </a:r>
            <a:r>
              <a:rPr lang="en-IN" sz="2000" dirty="0" smtClean="0">
                <a:latin typeface="Times New Roman" pitchFamily="18" charset="0"/>
                <a:cs typeface="Times New Roman" pitchFamily="18" charset="0"/>
              </a:rPr>
              <a:t>the last decade, DA techniques have been focused on solving the above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the previous approaches, our work aims to model the manifold regularization, MVD and the instance reweighting techniques in a unified way to solve the class imbalance problem in fault diagnosis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solve this non-trivial problem</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ignored the intermediate density estimate, proposed a non-parametric divergence-MMD to compute the distance across domains by matching the data to the reproducing kernel Hilbert space (RKHS).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feature ensemble (FE) model is first proposed to learn a new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function in a feature re-weighting manner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we propose a joint method, called feature ensemble plus sample selection (SS-FE), to take full account of these two attributes for domain adaptation in sentiment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formulating our SS-FE method, we first propose a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adaptation method via POS-based feature ensemble (FE).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address this issue, we propose PCA-SS as an aid to FE.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PCA-SS </a:t>
            </a:r>
            <a:r>
              <a:rPr lang="en-IN" sz="2000" dirty="0" smtClean="0">
                <a:latin typeface="Times New Roman" pitchFamily="18" charset="0"/>
                <a:cs typeface="Times New Roman" pitchFamily="18" charset="0"/>
              </a:rPr>
              <a:t>first selects a subset of the source domain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whose instance distribution is close to the target domain, and then uses these selected samples as training data in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adaptation.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fundamental challenge for the generalization performance of DA approaches is to decrease the cross-domain distribution </a:t>
            </a:r>
            <a:r>
              <a:rPr lang="en-IN" sz="2000" dirty="0" smtClean="0">
                <a:latin typeface="Times New Roman" pitchFamily="18" charset="0"/>
                <a:cs typeface="Times New Roman" pitchFamily="18" charset="0"/>
              </a:rPr>
              <a:t>discrepancy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contrast, MVD simultaneously regards the first-order and </a:t>
            </a:r>
            <a:r>
              <a:rPr lang="en-IN" sz="2000" dirty="0" err="1" smtClean="0">
                <a:latin typeface="Times New Roman" pitchFamily="18" charset="0"/>
                <a:cs typeface="Times New Roman" pitchFamily="18" charset="0"/>
              </a:rPr>
              <a:t>secondorder</a:t>
            </a:r>
            <a:r>
              <a:rPr lang="en-IN" sz="2000" dirty="0" smtClean="0">
                <a:latin typeface="Times New Roman" pitchFamily="18" charset="0"/>
                <a:cs typeface="Times New Roman" pitchFamily="18" charset="0"/>
              </a:rPr>
              <a:t> statistics, which shows better performance of marginal distribution adaptation and can bridge the cross-domain discrepancy more effectively than </a:t>
            </a:r>
            <a:r>
              <a:rPr lang="en-IN" sz="2000" dirty="0" smtClean="0">
                <a:latin typeface="Times New Roman" pitchFamily="18" charset="0"/>
                <a:cs typeface="Times New Roman" pitchFamily="18" charset="0"/>
              </a:rPr>
              <a:t>MMD.</a:t>
            </a:r>
          </a:p>
          <a:p>
            <a:pPr algn="just">
              <a:lnSpc>
                <a:spcPct val="150000"/>
              </a:lnSpc>
            </a:pPr>
            <a:r>
              <a:rPr lang="en-IN" sz="2000" dirty="0" smtClean="0">
                <a:latin typeface="Times New Roman" pitchFamily="18" charset="0"/>
                <a:cs typeface="Times New Roman" pitchFamily="18" charset="0"/>
              </a:rPr>
              <a:t>A rolling bearing dataset offered by Case Western Reserve University was employed to validate the performance of MRMI in this </a:t>
            </a:r>
            <a:r>
              <a:rPr lang="en-IN" sz="2000" dirty="0" smtClean="0">
                <a:latin typeface="Times New Roman" pitchFamily="18" charset="0"/>
                <a:cs typeface="Times New Roman" pitchFamily="18" charset="0"/>
              </a:rPr>
              <a:t>part.</a:t>
            </a:r>
          </a:p>
          <a:p>
            <a:pPr algn="just">
              <a:lnSpc>
                <a:spcPct val="150000"/>
              </a:lnSpc>
            </a:pPr>
            <a:r>
              <a:rPr lang="en-IN" sz="2000" dirty="0" smtClean="0">
                <a:latin typeface="Times New Roman" pitchFamily="18" charset="0"/>
                <a:cs typeface="Times New Roman" pitchFamily="18" charset="0"/>
              </a:rPr>
              <a:t>The smooth transmission of the object datasets can be guaranteed by mapping the global GFK into a low dimension representation, thus, good diagnosis performance can be obtained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indicates that the performance of DANN decreases dramatically when the cross-domain discrepancy is substantially large.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72200"/>
        </p:xfrm>
        <a:graphic>
          <a:graphicData uri="http://schemas.openxmlformats.org/drawingml/2006/table">
            <a:tbl>
              <a:tblPr firstRow="1" bandRow="1">
                <a:tableStyleId>{5C22544A-7EE6-4342-B048-85BDC9FD1C3A}</a:tableStyleId>
              </a:tblPr>
              <a:tblGrid>
                <a:gridCol w="3124200"/>
                <a:gridCol w="175260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972560">
                <a:tc>
                  <a:txBody>
                    <a:bodyPr/>
                    <a:lstStyle/>
                    <a:p>
                      <a:pPr algn="just">
                        <a:lnSpc>
                          <a:spcPct val="150000"/>
                        </a:lnSpc>
                        <a:spcAft>
                          <a:spcPts val="500"/>
                        </a:spcAft>
                        <a:tabLst>
                          <a:tab pos="457200" algn="l"/>
                        </a:tabLst>
                      </a:pPr>
                      <a:r>
                        <a:rPr lang="en-US" sz="2000" dirty="0">
                          <a:latin typeface="Times New Roman"/>
                          <a:ea typeface="Calibri"/>
                          <a:cs typeface="Latha"/>
                        </a:rPr>
                        <a:t>Big data approach to batch process monitoring: Simultaneous fault detection and diagnosis using nonlinear support vector machine-based feature selection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Onel, M.; Kieslich, C.A.; Guzman, Y.A.; Pistikopoulos, 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This paper presents a novel data-driven framework for process monitoring in batch processes, a critical task in industry to attain a safe operability and minimize loss of productivity and profit.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intelligent system based on optimized ANFIS and association rules for power transformer fault diagnosis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Tightiz, L.; Nasab, M.A.; Yang, H.; Addeh,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Two industrial datasets are utilized to test and evaluate the performance of the put forward method.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Fault diagnosis of single-phase induction motor based on acoustic signals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Adam, 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methods had good results for diagnosis of bearing, stator and rotor faults of the single-phase induction motor.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multi-level output-based DBN model for fine classification of complex geo-environments area using ziyuan-3 TMS imagery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 M.; Tang, Z.; Tong, W.; Li, X.J.; Wang, L.Z.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Fine-scale land use and land cover (LULC) data in a mining area are helpful for the smart supervision of mining activities.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905000" y="1295400"/>
            <a:ext cx="65532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develops a new MRMI method for mechanical fault diagnosis in a class imbalance environment. MRMI joins manifold regularization, MVD, and instance reweighting to handle the class imbalance problem. In addition, `2-norm regularization is employed for improving the generalization ability of MRMI. The proposed method is tested on two sample class imbalanced vibration datasets. The classification results show that MRMI can effectively extract more transferable features and significantly outperform the other four baseline domain adaptation approaches while the distribution discrepancy across domains is rather large. Thus, MRMI is a robust and effective DA model for cross-domain mechanical fault diagnosis problems. In the near future, MRMI could be extended to other related fields, such as online health monitoring.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Onel</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Kieslich</a:t>
            </a:r>
            <a:r>
              <a:rPr lang="en-IN" sz="1600" dirty="0" smtClean="0">
                <a:latin typeface="Times New Roman" pitchFamily="18" charset="0"/>
                <a:cs typeface="Times New Roman" pitchFamily="18" charset="0"/>
              </a:rPr>
              <a:t>, C.A.; Guzman, Y.A.; </a:t>
            </a:r>
            <a:r>
              <a:rPr lang="en-IN" sz="1600" dirty="0" err="1" smtClean="0">
                <a:latin typeface="Times New Roman" pitchFamily="18" charset="0"/>
                <a:cs typeface="Times New Roman" pitchFamily="18" charset="0"/>
              </a:rPr>
              <a:t>Pistikopoulos</a:t>
            </a:r>
            <a:r>
              <a:rPr lang="en-IN" sz="1600" dirty="0" smtClean="0">
                <a:latin typeface="Times New Roman" pitchFamily="18" charset="0"/>
                <a:cs typeface="Times New Roman" pitchFamily="18" charset="0"/>
              </a:rPr>
              <a:t>, E.N. Big data approach to batch process monitoring: Simultaneous fault detection and diagnosis using nonlinear support vector machine-based feature selection.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Chem. Eng. 2018, 115, 46–63.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Alexakos</a:t>
            </a:r>
            <a:r>
              <a:rPr lang="en-IN" sz="1600" dirty="0" smtClean="0">
                <a:latin typeface="Times New Roman" pitchFamily="18" charset="0"/>
                <a:cs typeface="Times New Roman" pitchFamily="18" charset="0"/>
              </a:rPr>
              <a:t>, C.T.; </a:t>
            </a:r>
            <a:r>
              <a:rPr lang="en-IN" sz="1600" dirty="0" err="1" smtClean="0">
                <a:latin typeface="Times New Roman" pitchFamily="18" charset="0"/>
                <a:cs typeface="Times New Roman" pitchFamily="18" charset="0"/>
              </a:rPr>
              <a:t>Karnavas</a:t>
            </a:r>
            <a:r>
              <a:rPr lang="en-IN" sz="1600" dirty="0" smtClean="0">
                <a:latin typeface="Times New Roman" pitchFamily="18" charset="0"/>
                <a:cs typeface="Times New Roman" pitchFamily="18" charset="0"/>
              </a:rPr>
              <a:t>, Y.L.; </a:t>
            </a:r>
            <a:r>
              <a:rPr lang="en-IN" sz="1600" dirty="0" err="1" smtClean="0">
                <a:latin typeface="Times New Roman" pitchFamily="18" charset="0"/>
                <a:cs typeface="Times New Roman" pitchFamily="18" charset="0"/>
              </a:rPr>
              <a:t>Drakaki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Tziafettas</a:t>
            </a:r>
            <a:r>
              <a:rPr lang="en-IN" sz="1600" dirty="0" smtClean="0">
                <a:latin typeface="Times New Roman" pitchFamily="18" charset="0"/>
                <a:cs typeface="Times New Roman" pitchFamily="18" charset="0"/>
              </a:rPr>
              <a:t>, I.T. A combined short time </a:t>
            </a:r>
            <a:r>
              <a:rPr lang="en-IN" sz="1600" dirty="0" err="1" smtClean="0">
                <a:latin typeface="Times New Roman" pitchFamily="18" charset="0"/>
                <a:cs typeface="Times New Roman" pitchFamily="18" charset="0"/>
              </a:rPr>
              <a:t>fourier</a:t>
            </a:r>
            <a:r>
              <a:rPr lang="en-IN" sz="1600" dirty="0" smtClean="0">
                <a:latin typeface="Times New Roman" pitchFamily="18" charset="0"/>
                <a:cs typeface="Times New Roman" pitchFamily="18" charset="0"/>
              </a:rPr>
              <a:t> transform and image classification transformer model for rolling element bearings fault diagnosis in electric motors. Mach. Learn. </a:t>
            </a:r>
            <a:r>
              <a:rPr lang="en-IN" sz="1600" dirty="0" err="1" smtClean="0">
                <a:latin typeface="Times New Roman" pitchFamily="18" charset="0"/>
                <a:cs typeface="Times New Roman" pitchFamily="18" charset="0"/>
              </a:rPr>
              <a:t>Knowl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Extr</a:t>
            </a:r>
            <a:r>
              <a:rPr lang="en-IN" sz="1600" dirty="0" smtClean="0">
                <a:latin typeface="Times New Roman" pitchFamily="18" charset="0"/>
                <a:cs typeface="Times New Roman" pitchFamily="18" charset="0"/>
              </a:rPr>
              <a:t>. 2021, 3, 228–242.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Tightiz</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Nasab</a:t>
            </a:r>
            <a:r>
              <a:rPr lang="en-IN" sz="1600" dirty="0" smtClean="0">
                <a:latin typeface="Times New Roman" pitchFamily="18" charset="0"/>
                <a:cs typeface="Times New Roman" pitchFamily="18" charset="0"/>
              </a:rPr>
              <a:t>, M.A.; Yang, H.; </a:t>
            </a:r>
            <a:r>
              <a:rPr lang="en-IN" sz="1600" dirty="0" err="1" smtClean="0">
                <a:latin typeface="Times New Roman" pitchFamily="18" charset="0"/>
                <a:cs typeface="Times New Roman" pitchFamily="18" charset="0"/>
              </a:rPr>
              <a:t>Addeh</a:t>
            </a:r>
            <a:r>
              <a:rPr lang="en-IN" sz="1600" dirty="0" smtClean="0">
                <a:latin typeface="Times New Roman" pitchFamily="18" charset="0"/>
                <a:cs typeface="Times New Roman" pitchFamily="18" charset="0"/>
              </a:rPr>
              <a:t>, A. An intelligent system based on optimized ANFIS and association rules for power transformer fault diagnosis. ISA Trans. 2020, 103, 63–74.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Adam, G. Fault diagnosis of single-phase induction motor based on acoustic signals. Mech. Syst. Signal. Pr. 2019, 117, 65–80.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Li, M.; Tang, Z.; Tong, W.; Li, X.J.; Wang, L.Z. A multi-level output-based DBN model for fine classification of complex geo-environments area using ziyuan-3 TMS imagery. Sensors 2021, 21, 2089.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Zennaro</a:t>
            </a:r>
            <a:r>
              <a:rPr lang="en-IN" sz="1600" dirty="0" smtClean="0">
                <a:latin typeface="Times New Roman" pitchFamily="18" charset="0"/>
                <a:cs typeface="Times New Roman" pitchFamily="18" charset="0"/>
              </a:rPr>
              <a:t>, F.M.; Chen, K. Towards understanding sparse filtering: A theoretical perspective. Neural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2018, 98, 154–177.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Gabriel, S.M.; Enrique, L.D.; Viviane, M.; </a:t>
            </a:r>
            <a:r>
              <a:rPr lang="en-IN" sz="1600" dirty="0" err="1" smtClean="0">
                <a:latin typeface="Times New Roman" pitchFamily="18" charset="0"/>
                <a:cs typeface="Times New Roman" pitchFamily="18" charset="0"/>
              </a:rPr>
              <a:t>Marcio</a:t>
            </a:r>
            <a:r>
              <a:rPr lang="en-IN" sz="1600" dirty="0" smtClean="0">
                <a:latin typeface="Times New Roman" pitchFamily="18" charset="0"/>
                <a:cs typeface="Times New Roman" pitchFamily="18" charset="0"/>
              </a:rPr>
              <a:t>, C.M. Deep </a:t>
            </a:r>
            <a:r>
              <a:rPr lang="en-IN" sz="1600" dirty="0" err="1" smtClean="0">
                <a:latin typeface="Times New Roman" pitchFamily="18" charset="0"/>
                <a:cs typeface="Times New Roman" pitchFamily="18" charset="0"/>
              </a:rPr>
              <a:t>variational</a:t>
            </a:r>
            <a:r>
              <a:rPr lang="en-IN" sz="1600" dirty="0" smtClean="0">
                <a:latin typeface="Times New Roman" pitchFamily="18" charset="0"/>
                <a:cs typeface="Times New Roman" pitchFamily="18" charset="0"/>
              </a:rPr>
              <a:t> auto-encoders: A promising tool for dimensionality reduction and ball bearing elements fault diagnosis. </a:t>
            </a:r>
            <a:r>
              <a:rPr lang="en-IN" sz="1600" dirty="0" err="1" smtClean="0">
                <a:latin typeface="Times New Roman" pitchFamily="18" charset="0"/>
                <a:cs typeface="Times New Roman" pitchFamily="18" charset="0"/>
              </a:rPr>
              <a:t>Struct</a:t>
            </a:r>
            <a:r>
              <a:rPr lang="en-IN" sz="1600" dirty="0" smtClean="0">
                <a:latin typeface="Times New Roman" pitchFamily="18" charset="0"/>
                <a:cs typeface="Times New Roman" pitchFamily="18" charset="0"/>
              </a:rPr>
              <a:t>. Health </a:t>
            </a:r>
            <a:r>
              <a:rPr lang="en-IN" sz="1600" dirty="0" err="1" smtClean="0">
                <a:latin typeface="Times New Roman" pitchFamily="18" charset="0"/>
                <a:cs typeface="Times New Roman" pitchFamily="18" charset="0"/>
              </a:rPr>
              <a:t>Monit</a:t>
            </a:r>
            <a:r>
              <a:rPr lang="en-IN" sz="1600" dirty="0" smtClean="0">
                <a:latin typeface="Times New Roman" pitchFamily="18" charset="0"/>
                <a:cs typeface="Times New Roman" pitchFamily="18" charset="0"/>
              </a:rPr>
              <a:t>. 2019, 18, 1092–1128.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Principi</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Damiano</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Squartini</a:t>
            </a:r>
            <a:r>
              <a:rPr lang="en-IN" sz="1600" dirty="0" smtClean="0">
                <a:latin typeface="Times New Roman" pitchFamily="18" charset="0"/>
                <a:cs typeface="Times New Roman" pitchFamily="18" charset="0"/>
              </a:rPr>
              <a:t>, S.; Piazza, F. Unsupervised electric motor fault detection by using deep </a:t>
            </a:r>
            <a:r>
              <a:rPr lang="en-IN" sz="1600" dirty="0" err="1" smtClean="0">
                <a:latin typeface="Times New Roman" pitchFamily="18" charset="0"/>
                <a:cs typeface="Times New Roman" pitchFamily="18" charset="0"/>
              </a:rPr>
              <a:t>autoencoders</a:t>
            </a:r>
            <a:r>
              <a:rPr lang="en-IN" sz="1600" dirty="0" smtClean="0">
                <a:latin typeface="Times New Roman" pitchFamily="18" charset="0"/>
                <a:cs typeface="Times New Roman" pitchFamily="18" charset="0"/>
              </a:rPr>
              <a:t>. IEEE-CAA J. Automatic. 2019, 6, 441–451.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Viola, J.; Chen, Y.Q.; Wang, J. Fault face: Deep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generative adversarial network (DCGAN) based ball-bearing failure detection method. Inf. Sci. 2021, 542, 195–211.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Zhang, R.; Tao, H.Y.; Wu, L.F.; Guan, Y. Transfer learning with neural networks for bearing fault diagnosis in changing working conditions. IEEE Access 2017, 5, 14347–14357.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1581</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Active Domain Adaptation With Application to Intelligent Logging Lithology Identification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2021-07-20T11:16:37Z</dcterms:modified>
</cp:coreProperties>
</file>