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7/19/2021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7/19/2021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7/19/2021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7/19/2021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7/19/2021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Weak Estimator-Based Stochastic Searching on the Line in Dynamic Dual Environments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2286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304800"/>
            <a:ext cx="7498080" cy="5257800"/>
          </a:xfrm>
        </p:spPr>
        <p:txBody>
          <a:bodyPr>
            <a:noAutofit/>
          </a:bodyPr>
          <a:lstStyle/>
          <a:p>
            <a:pPr algn="just">
              <a:lnSpc>
                <a:spcPct val="150000"/>
              </a:lnSpc>
              <a:buNone/>
            </a:pPr>
            <a:r>
              <a:rPr lang="en-IN" sz="1900" dirty="0" smtClean="0">
                <a:latin typeface="Times New Roman" pitchFamily="18" charset="0"/>
                <a:cs typeface="Times New Roman" pitchFamily="18" charset="0"/>
              </a:rPr>
              <a:t>    Stochastic </a:t>
            </a:r>
            <a:r>
              <a:rPr lang="en-IN" sz="1900" dirty="0" smtClean="0">
                <a:latin typeface="Times New Roman" pitchFamily="18" charset="0"/>
                <a:cs typeface="Times New Roman" pitchFamily="18" charset="0"/>
              </a:rPr>
              <a:t>point location deals with the problem of finding a target point on a real line through a learning mechanism (LM) with the stochastic environment (SE) offering directional information. The SE can be further categorized into an informative or deceptive one, according to whether p is above 0.5 or not, where p is the probability of providing a correct suggestion of a direction to LM. Several attempts have been made for LM to work in both types of environments, but none of them considers a dynamically changing environment where p varies with time. A dynamic dual environment involves fierce changes that frequently cause its environment to switch from an informative one to a deceptive one, or vice versa. This article presents a novel weak estimator-based adaptive step search solution, to enable LM to track the target in a dynamic dual environment, with the help of a weak estimator. The experimental results show that the proposed solution is feasible and efficient</a:t>
            </a:r>
            <a:r>
              <a:rPr lang="en-IN" sz="1900" dirty="0" smtClean="0">
                <a:latin typeface="Times New Roman" pitchFamily="18" charset="0"/>
                <a:cs typeface="Times New Roman" pitchFamily="18" charset="0"/>
              </a:rPr>
              <a:t>.</a:t>
            </a:r>
            <a:endParaRPr lang="en-IN" sz="19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fluctuation in the SGD helps the objective function jump to another possible minimum. </a:t>
            </a: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the fluctuation in SGD always exists, which may more or less slow down the process of converging.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a:t>
            </a:r>
            <a:r>
              <a:rPr lang="en-IN" sz="2000" dirty="0" smtClean="0">
                <a:latin typeface="Times New Roman" pitchFamily="18" charset="0"/>
                <a:cs typeface="Times New Roman" pitchFamily="18" charset="0"/>
              </a:rPr>
              <a:t>ome optimization problems in practical applications, the derivative of the objective function may not exist or is not easy to calculate.</a:t>
            </a:r>
          </a:p>
          <a:p>
            <a:pPr algn="just">
              <a:lnSpc>
                <a:spcPct val="150000"/>
              </a:lnSpc>
            </a:pPr>
            <a:r>
              <a:rPr lang="en-IN" sz="2000" dirty="0" smtClean="0">
                <a:latin typeface="Times New Roman" pitchFamily="18" charset="0"/>
                <a:cs typeface="Times New Roman" pitchFamily="18" charset="0"/>
              </a:rPr>
              <a:t>Derivative-free </a:t>
            </a:r>
            <a:r>
              <a:rPr lang="en-IN" sz="2000" dirty="0" smtClean="0">
                <a:latin typeface="Times New Roman" pitchFamily="18" charset="0"/>
                <a:cs typeface="Times New Roman" pitchFamily="18" charset="0"/>
              </a:rPr>
              <a:t>optimization </a:t>
            </a:r>
            <a:r>
              <a:rPr lang="en-IN" sz="2000" dirty="0" smtClean="0">
                <a:latin typeface="Times New Roman" pitchFamily="18" charset="0"/>
                <a:cs typeface="Times New Roman" pitchFamily="18" charset="0"/>
              </a:rPr>
              <a:t>methods </a:t>
            </a:r>
            <a:r>
              <a:rPr lang="en-IN" sz="2000" dirty="0" smtClean="0">
                <a:latin typeface="Times New Roman" pitchFamily="18" charset="0"/>
                <a:cs typeface="Times New Roman" pitchFamily="18" charset="0"/>
              </a:rPr>
              <a:t>are </a:t>
            </a:r>
            <a:r>
              <a:rPr lang="en-IN" sz="2000" dirty="0" err="1" smtClean="0">
                <a:latin typeface="Times New Roman" pitchFamily="18" charset="0"/>
                <a:cs typeface="Times New Roman" pitchFamily="18" charset="0"/>
              </a:rPr>
              <a:t>mainl</a:t>
            </a:r>
            <a:r>
              <a:rPr lang="en-IN" sz="2000" dirty="0" smtClean="0">
                <a:latin typeface="Times New Roman" pitchFamily="18" charset="0"/>
                <a:cs typeface="Times New Roman" pitchFamily="18" charset="0"/>
              </a:rPr>
              <a:t> y used in the case that the derivative of the objective </a:t>
            </a:r>
            <a:r>
              <a:rPr lang="en-IN" sz="2000" dirty="0" err="1" smtClean="0">
                <a:latin typeface="Times New Roman" pitchFamily="18" charset="0"/>
                <a:cs typeface="Times New Roman" pitchFamily="18" charset="0"/>
              </a:rPr>
              <a:t>functio</a:t>
            </a:r>
            <a:r>
              <a:rPr lang="en-IN" sz="2000" dirty="0" smtClean="0">
                <a:latin typeface="Times New Roman" pitchFamily="18" charset="0"/>
                <a:cs typeface="Times New Roman" pitchFamily="18" charset="0"/>
              </a:rPr>
              <a:t> n may not exist or be difficult to calculate. There are two main ideas in derivative-free optimization methods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 are many integrated powerful toolkits. We summarize the existing common optimization toolkits and present </a:t>
            </a:r>
            <a:r>
              <a:rPr lang="en-IN" sz="2000" dirty="0" smtClean="0">
                <a:latin typeface="Times New Roman" pitchFamily="18" charset="0"/>
                <a:cs typeface="Times New Roman" pitchFamily="18" charset="0"/>
              </a:rPr>
              <a:t>them.</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 problem inherent in monocular sequences, feature initialization, has been addressed by the inverse depth parameterization </a:t>
            </a:r>
            <a:r>
              <a:rPr lang="en-US"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These monocular SLAM approaches are fundamentally different from the problem we are addressing.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Moreover</a:t>
            </a:r>
            <a:r>
              <a:rPr lang="en-IN" sz="2000" dirty="0" smtClean="0">
                <a:latin typeface="Times New Roman" pitchFamily="18" charset="0"/>
                <a:cs typeface="Times New Roman" pitchFamily="18" charset="0"/>
              </a:rPr>
              <a:t>, they typically have additional problems, such as scale drift, structure reconstruction only up to scale, initialization, etc</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Complexities arise where the reference feature drops out, and more generally, the process invites the infamous scale drift </a:t>
            </a:r>
            <a:r>
              <a:rPr lang="en-IN" sz="2000" dirty="0" smtClean="0">
                <a:latin typeface="Times New Roman" pitchFamily="18" charset="0"/>
                <a:cs typeface="Times New Roman" pitchFamily="18" charset="0"/>
              </a:rPr>
              <a:t>problem.</a:t>
            </a:r>
          </a:p>
          <a:p>
            <a:pPr algn="just">
              <a:lnSpc>
                <a:spcPct val="150000"/>
              </a:lnSpc>
            </a:pPr>
            <a:r>
              <a:rPr lang="en-IN" sz="2000" dirty="0" smtClean="0">
                <a:latin typeface="Times New Roman" pitchFamily="18" charset="0"/>
                <a:cs typeface="Times New Roman" pitchFamily="18" charset="0"/>
              </a:rPr>
              <a:t>Dealing with a dynamic feature set in the joint estimation problem involves simple rearrangement of the structure state vector and the associated state covariance matrices, process noise, and observation noise.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143000" y="8382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order to mitigate the cost of computation, some parallelization methods were </a:t>
            </a:r>
            <a:r>
              <a:rPr lang="en-IN" sz="2000" dirty="0" smtClean="0">
                <a:latin typeface="Times New Roman" pitchFamily="18" charset="0"/>
                <a:cs typeface="Times New Roman" pitchFamily="18" charset="0"/>
              </a:rPr>
              <a:t>proposed.</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batch gradient descent has high computational complexity in each iteration for large-scale data and does not allow online update, stochastic gradient descent (SGD) was </a:t>
            </a:r>
            <a:r>
              <a:rPr lang="en-IN" sz="2000" dirty="0" smtClean="0">
                <a:latin typeface="Times New Roman" pitchFamily="18" charset="0"/>
                <a:cs typeface="Times New Roman" pitchFamily="18" charset="0"/>
              </a:rPr>
              <a:t>proposed.</a:t>
            </a:r>
          </a:p>
          <a:p>
            <a:pPr algn="just">
              <a:lnSpc>
                <a:spcPct val="150000"/>
              </a:lnSpc>
            </a:pPr>
            <a:r>
              <a:rPr lang="en-IN" sz="2000" dirty="0" smtClean="0">
                <a:latin typeface="Times New Roman" pitchFamily="18" charset="0"/>
                <a:cs typeface="Times New Roman" pitchFamily="18" charset="0"/>
              </a:rPr>
              <a:t>Due to a large amount of redundant information in the training samples, the SGD methods are very popular since they were proposed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stochastic average gradient (SAG) method [36] is a variance reduction method proposed to improve the convergence speed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linearly convergent method was </a:t>
            </a:r>
            <a:r>
              <a:rPr lang="en-IN" sz="2000" dirty="0" smtClean="0">
                <a:latin typeface="Times New Roman" pitchFamily="18" charset="0"/>
                <a:cs typeface="Times New Roman" pitchFamily="18" charset="0"/>
              </a:rPr>
              <a:t>proposed, </a:t>
            </a:r>
            <a:r>
              <a:rPr lang="en-IN" sz="2000" dirty="0" smtClean="0">
                <a:latin typeface="Times New Roman" pitchFamily="18" charset="0"/>
                <a:cs typeface="Times New Roman" pitchFamily="18" charset="0"/>
              </a:rPr>
              <a:t>which combines the L-BFGS method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with the variance reduction technique.</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improvement in the performance of the recursive dual filter with local iterations (IEKF) can be assessed from the results given </a:t>
            </a:r>
            <a:r>
              <a:rPr lang="en-IN" sz="2000" dirty="0" smtClean="0">
                <a:latin typeface="Times New Roman" pitchFamily="18" charset="0"/>
                <a:cs typeface="Times New Roman" pitchFamily="18" charset="0"/>
              </a:rPr>
              <a:t>in.</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assess the impact of system and observation nonlinearities on the EKF performance, by comparing the recursive dual estimation with traditional joint estimation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estimation errors for both joint and dual estimation show satisfactory tracking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Moreover, dynamic features can be treated effectively and efficiently by the removal or addition to a bank of filters, one assigned per feature.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computation efficiency is significantly enhanced by employing the fact that the sparseness of the inverse of state covariance matrix (Fisher information matrix) is conserved during filtering.</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254250"/>
                <a:gridCol w="2990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Recovering 3d shape and motion from image streams using non-linear least squares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 Szeliski and S. Kang,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A shape and motion estimation algorithm based on nonlinear least squares applied to the tracks of features through time is presented.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Tracking known 3-dimensional object</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 Gennery,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 measured image positions of the features are used to adjust the estimates of object position, orientation, velocity, and angular velocity in three dimensions.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1543050"/>
                <a:gridCol w="3600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Applications of dynamic monocular machine vision</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E. Dickmanns and V. Graefe,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The 4-D approach to real-time machine vision presented in the companion paper (Dickmanns and Graefe 1988, this volume) is applied here to two problem areas of widespread interest in robotics.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Recursive estimation of motion, structure, and focal length</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Azarbayejani and A. P. Pentland,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Presents a formulation for recursive recovery of motion, </a:t>
                      </a:r>
                      <a:r>
                        <a:rPr lang="en-US" sz="2000" dirty="0" err="1">
                          <a:solidFill>
                            <a:srgbClr val="333333"/>
                          </a:solidFill>
                          <a:latin typeface="Times New Roman"/>
                          <a:ea typeface="Calibri"/>
                          <a:cs typeface="Latha"/>
                        </a:rPr>
                        <a:t>pointwise</a:t>
                      </a:r>
                      <a:r>
                        <a:rPr lang="en-US" sz="2000" dirty="0">
                          <a:solidFill>
                            <a:srgbClr val="333333"/>
                          </a:solidFill>
                          <a:latin typeface="Times New Roman"/>
                          <a:ea typeface="Calibri"/>
                          <a:cs typeface="Latha"/>
                        </a:rPr>
                        <a:t> structure, and focal length from feature correspondences tracked through an image sequence.</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5.jpg"/>
          <p:cNvPicPr>
            <a:picLocks noGrp="1" noChangeAspect="1" noChangeArrowheads="1"/>
          </p:cNvPicPr>
          <p:nvPr>
            <p:ph idx="1"/>
          </p:nvPr>
        </p:nvPicPr>
        <p:blipFill>
          <a:blip r:embed="rId2"/>
          <a:srcRect/>
          <a:stretch>
            <a:fillRect/>
          </a:stretch>
        </p:blipFill>
        <p:spPr bwMode="auto">
          <a:xfrm>
            <a:off x="1828800" y="1371600"/>
            <a:ext cx="6324599" cy="43434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1143000"/>
          </a:xfrm>
        </p:spPr>
        <p:txBody>
          <a:bodyPr>
            <a:normAutofit/>
          </a:bodyPr>
          <a:lstStyle/>
          <a:p>
            <a:r>
              <a:rPr lang="en-US" dirty="0" smtClean="0"/>
              <a:t>CONCLUTION</a:t>
            </a:r>
            <a:endParaRPr lang="en-US" dirty="0"/>
          </a:p>
        </p:txBody>
      </p:sp>
      <p:sp>
        <p:nvSpPr>
          <p:cNvPr id="3" name="Content Placeholder 2"/>
          <p:cNvSpPr>
            <a:spLocks noGrp="1"/>
          </p:cNvSpPr>
          <p:nvPr>
            <p:ph idx="1"/>
          </p:nvPr>
        </p:nvSpPr>
        <p:spPr>
          <a:xfrm>
            <a:off x="1295400" y="1219200"/>
            <a:ext cx="7498080" cy="4800600"/>
          </a:xfrm>
        </p:spPr>
        <p:txBody>
          <a:bodyPr>
            <a:noAutofit/>
          </a:bodyPr>
          <a:lstStyle/>
          <a:p>
            <a:pPr algn="just">
              <a:buNone/>
            </a:pPr>
            <a:r>
              <a:rPr lang="en-IN" sz="2000" dirty="0" smtClean="0">
                <a:latin typeface="Times New Roman" pitchFamily="18" charset="0"/>
                <a:cs typeface="Times New Roman" pitchFamily="18" charset="0"/>
              </a:rPr>
              <a:t>      Within </a:t>
            </a:r>
            <a:r>
              <a:rPr lang="en-IN" sz="2000" dirty="0" smtClean="0">
                <a:latin typeface="Times New Roman" pitchFamily="18" charset="0"/>
                <a:cs typeface="Times New Roman" pitchFamily="18" charset="0"/>
              </a:rPr>
              <a:t>the EKF framework, we have studied the application of two coupled filters as dual structure and motion estimators, significantly reducing the overwhelming processing burden. Each of motion and structure comprises the state of one of two coupled filters, and the structure filter is further divided into scalar filters, one for each 3-D feature. Two implementations for the parallel and sequential updating of filter states have been described. The sequential scheme provides unbiased estimates—an important consideration in filter design—while accuracy comparable to the joint estimation approach is achieved at significant computational saving: growing only linearly with the number of features. The unbiased estimation has been proven by induction (in the Appendix). In contrast, of two natural implementations in the form of dual parallel estimators, one produces biased results and the other requires a faithful motion model to avoid the estimation bias. Moreover, conditions for stochastic stability of the recursive dual estimator have been established, following the formal proof given in earlier </a:t>
            </a:r>
            <a:r>
              <a:rPr lang="en-IN" sz="2000" dirty="0" smtClean="0">
                <a:latin typeface="Times New Roman" pitchFamily="18" charset="0"/>
                <a:cs typeface="Times New Roman" pitchFamily="18" charset="0"/>
              </a:rPr>
              <a:t>work.</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858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R. </a:t>
            </a:r>
            <a:r>
              <a:rPr lang="en-IN" sz="1800" dirty="0" err="1" smtClean="0">
                <a:latin typeface="Times New Roman" pitchFamily="18" charset="0"/>
                <a:cs typeface="Times New Roman" pitchFamily="18" charset="0"/>
              </a:rPr>
              <a:t>Szeliski</a:t>
            </a:r>
            <a:r>
              <a:rPr lang="en-IN" sz="1800" dirty="0" smtClean="0">
                <a:latin typeface="Times New Roman" pitchFamily="18" charset="0"/>
                <a:cs typeface="Times New Roman" pitchFamily="18" charset="0"/>
              </a:rPr>
              <a:t> and S. Kang, “Recovering 3d shape and motion from image streams using non-linear least squares,” J. Vis. </a:t>
            </a:r>
            <a:r>
              <a:rPr lang="en-IN" sz="1800" dirty="0" err="1" smtClean="0">
                <a:latin typeface="Times New Roman" pitchFamily="18" charset="0"/>
                <a:cs typeface="Times New Roman" pitchFamily="18" charset="0"/>
              </a:rPr>
              <a:t>Comput</a:t>
            </a:r>
            <a:r>
              <a:rPr lang="en-IN" sz="1800" dirty="0" smtClean="0">
                <a:latin typeface="Times New Roman" pitchFamily="18" charset="0"/>
                <a:cs typeface="Times New Roman" pitchFamily="18" charset="0"/>
              </a:rPr>
              <a:t>. Image Represent., vol. 5, no. 1, pp. 10–28, 1994.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D. </a:t>
            </a:r>
            <a:r>
              <a:rPr lang="en-IN" sz="1800" dirty="0" err="1" smtClean="0">
                <a:latin typeface="Times New Roman" pitchFamily="18" charset="0"/>
                <a:cs typeface="Times New Roman" pitchFamily="18" charset="0"/>
              </a:rPr>
              <a:t>Gennery</a:t>
            </a:r>
            <a:r>
              <a:rPr lang="en-IN" sz="1800" dirty="0" smtClean="0">
                <a:latin typeface="Times New Roman" pitchFamily="18" charset="0"/>
                <a:cs typeface="Times New Roman" pitchFamily="18" charset="0"/>
              </a:rPr>
              <a:t>, “Tracking known 3-dimensional object,” in Proc. AAAI 2nd National Conf. </a:t>
            </a:r>
            <a:r>
              <a:rPr lang="en-IN" sz="1800" dirty="0" err="1" smtClean="0">
                <a:latin typeface="Times New Roman" pitchFamily="18" charset="0"/>
                <a:cs typeface="Times New Roman" pitchFamily="18" charset="0"/>
              </a:rPr>
              <a:t>Artif</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Intell</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Pittsburg</a:t>
            </a:r>
            <a:r>
              <a:rPr lang="en-IN" sz="1800" dirty="0" smtClean="0">
                <a:latin typeface="Times New Roman" pitchFamily="18" charset="0"/>
                <a:cs typeface="Times New Roman" pitchFamily="18" charset="0"/>
              </a:rPr>
              <a:t>, PA, 1982, pp. 13–17.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E. </a:t>
            </a:r>
            <a:r>
              <a:rPr lang="en-IN" sz="1800" dirty="0" err="1" smtClean="0">
                <a:latin typeface="Times New Roman" pitchFamily="18" charset="0"/>
                <a:cs typeface="Times New Roman" pitchFamily="18" charset="0"/>
              </a:rPr>
              <a:t>Dickmanns</a:t>
            </a:r>
            <a:r>
              <a:rPr lang="en-IN" sz="1800" dirty="0" smtClean="0">
                <a:latin typeface="Times New Roman" pitchFamily="18" charset="0"/>
                <a:cs typeface="Times New Roman" pitchFamily="18" charset="0"/>
              </a:rPr>
              <a:t> and V. </a:t>
            </a:r>
            <a:r>
              <a:rPr lang="en-IN" sz="1800" dirty="0" err="1" smtClean="0">
                <a:latin typeface="Times New Roman" pitchFamily="18" charset="0"/>
                <a:cs typeface="Times New Roman" pitchFamily="18" charset="0"/>
              </a:rPr>
              <a:t>Graefe</a:t>
            </a:r>
            <a:r>
              <a:rPr lang="en-IN" sz="1800" dirty="0" smtClean="0">
                <a:latin typeface="Times New Roman" pitchFamily="18" charset="0"/>
                <a:cs typeface="Times New Roman" pitchFamily="18" charset="0"/>
              </a:rPr>
              <a:t>, “Applications of dynamic monocular machine vision,” Mach. Vis. Appl., vol. 1, pp. 241–261, 1988.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A. </a:t>
            </a:r>
            <a:r>
              <a:rPr lang="en-IN" sz="1800" dirty="0" err="1" smtClean="0">
                <a:latin typeface="Times New Roman" pitchFamily="18" charset="0"/>
                <a:cs typeface="Times New Roman" pitchFamily="18" charset="0"/>
              </a:rPr>
              <a:t>Azarbayejani</a:t>
            </a:r>
            <a:r>
              <a:rPr lang="en-IN" sz="1800" dirty="0" smtClean="0">
                <a:latin typeface="Times New Roman" pitchFamily="18" charset="0"/>
                <a:cs typeface="Times New Roman" pitchFamily="18" charset="0"/>
              </a:rPr>
              <a:t> and A. P. </a:t>
            </a:r>
            <a:r>
              <a:rPr lang="en-IN" sz="1800" dirty="0" err="1" smtClean="0">
                <a:latin typeface="Times New Roman" pitchFamily="18" charset="0"/>
                <a:cs typeface="Times New Roman" pitchFamily="18" charset="0"/>
              </a:rPr>
              <a:t>Pentland</a:t>
            </a:r>
            <a:r>
              <a:rPr lang="en-IN" sz="1800" dirty="0" smtClean="0">
                <a:latin typeface="Times New Roman" pitchFamily="18" charset="0"/>
                <a:cs typeface="Times New Roman" pitchFamily="18" charset="0"/>
              </a:rPr>
              <a:t>, “Recursive estimation of motion, structure, and focal length,” IEEE Trans. Pattern Anal. Mach. </a:t>
            </a:r>
            <a:r>
              <a:rPr lang="en-IN" sz="1800" dirty="0" err="1" smtClean="0">
                <a:latin typeface="Times New Roman" pitchFamily="18" charset="0"/>
                <a:cs typeface="Times New Roman" pitchFamily="18" charset="0"/>
              </a:rPr>
              <a:t>Intell</a:t>
            </a:r>
            <a:r>
              <a:rPr lang="en-IN" sz="1800" dirty="0" smtClean="0">
                <a:latin typeface="Times New Roman" pitchFamily="18" charset="0"/>
                <a:cs typeface="Times New Roman" pitchFamily="18" charset="0"/>
              </a:rPr>
              <a:t>., vol. 17, no. 6, pp. 562–575, Jun. 1995.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5] T. </a:t>
            </a:r>
            <a:r>
              <a:rPr lang="en-IN" sz="1800" dirty="0" err="1" smtClean="0">
                <a:latin typeface="Times New Roman" pitchFamily="18" charset="0"/>
                <a:cs typeface="Times New Roman" pitchFamily="18" charset="0"/>
              </a:rPr>
              <a:t>Broida</a:t>
            </a:r>
            <a:r>
              <a:rPr lang="en-IN" sz="1800" dirty="0" smtClean="0">
                <a:latin typeface="Times New Roman" pitchFamily="18" charset="0"/>
                <a:cs typeface="Times New Roman" pitchFamily="18" charset="0"/>
              </a:rPr>
              <a:t>, S. </a:t>
            </a:r>
            <a:r>
              <a:rPr lang="en-IN" sz="1800" dirty="0" err="1" smtClean="0">
                <a:latin typeface="Times New Roman" pitchFamily="18" charset="0"/>
                <a:cs typeface="Times New Roman" pitchFamily="18" charset="0"/>
              </a:rPr>
              <a:t>Chandrashekhar</a:t>
            </a:r>
            <a:r>
              <a:rPr lang="en-IN" sz="1800" dirty="0" smtClean="0">
                <a:latin typeface="Times New Roman" pitchFamily="18" charset="0"/>
                <a:cs typeface="Times New Roman" pitchFamily="18" charset="0"/>
              </a:rPr>
              <a:t>, and R. </a:t>
            </a:r>
            <a:r>
              <a:rPr lang="en-IN" sz="1800" dirty="0" err="1" smtClean="0">
                <a:latin typeface="Times New Roman" pitchFamily="18" charset="0"/>
                <a:cs typeface="Times New Roman" pitchFamily="18" charset="0"/>
              </a:rPr>
              <a:t>Chellappa</a:t>
            </a:r>
            <a:r>
              <a:rPr lang="en-IN" sz="1800" dirty="0" smtClean="0">
                <a:latin typeface="Times New Roman" pitchFamily="18" charset="0"/>
                <a:cs typeface="Times New Roman" pitchFamily="18" charset="0"/>
              </a:rPr>
              <a:t>, “Recursive 3D motion estimation from a monocular image sequence,” IEEE Trans. </a:t>
            </a:r>
            <a:r>
              <a:rPr lang="en-IN" sz="1800" dirty="0" err="1" smtClean="0">
                <a:latin typeface="Times New Roman" pitchFamily="18" charset="0"/>
                <a:cs typeface="Times New Roman" pitchFamily="18" charset="0"/>
              </a:rPr>
              <a:t>Aerosp</a:t>
            </a:r>
            <a:r>
              <a:rPr lang="en-IN" sz="1800" dirty="0" smtClean="0">
                <a:latin typeface="Times New Roman" pitchFamily="18" charset="0"/>
                <a:cs typeface="Times New Roman" pitchFamily="18" charset="0"/>
              </a:rPr>
              <a:t>. Electron. Syst., vol. 26, no. 4, pp. 639–656, Jul. 1990.</a:t>
            </a: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700" dirty="0" smtClean="0">
                <a:latin typeface="Times New Roman" pitchFamily="18" charset="0"/>
                <a:cs typeface="Times New Roman" pitchFamily="18" charset="0"/>
              </a:rPr>
              <a:t>[6] T. </a:t>
            </a:r>
            <a:r>
              <a:rPr lang="en-IN" sz="1700" dirty="0" err="1" smtClean="0">
                <a:latin typeface="Times New Roman" pitchFamily="18" charset="0"/>
                <a:cs typeface="Times New Roman" pitchFamily="18" charset="0"/>
              </a:rPr>
              <a:t>Broida</a:t>
            </a:r>
            <a:r>
              <a:rPr lang="en-IN" sz="1700" dirty="0" smtClean="0">
                <a:latin typeface="Times New Roman" pitchFamily="18" charset="0"/>
                <a:cs typeface="Times New Roman" pitchFamily="18" charset="0"/>
              </a:rPr>
              <a:t> and R. </a:t>
            </a:r>
            <a:r>
              <a:rPr lang="en-IN" sz="1700" dirty="0" err="1" smtClean="0">
                <a:latin typeface="Times New Roman" pitchFamily="18" charset="0"/>
                <a:cs typeface="Times New Roman" pitchFamily="18" charset="0"/>
              </a:rPr>
              <a:t>Chellappa</a:t>
            </a:r>
            <a:r>
              <a:rPr lang="en-IN" sz="1700" dirty="0" smtClean="0">
                <a:latin typeface="Times New Roman" pitchFamily="18" charset="0"/>
                <a:cs typeface="Times New Roman" pitchFamily="18" charset="0"/>
              </a:rPr>
              <a:t>, “Estimation of object motion parameters from noisy images,” IEEE Trans. Pattern Anal. Mach. </a:t>
            </a:r>
            <a:r>
              <a:rPr lang="en-IN" sz="1700" dirty="0" err="1" smtClean="0">
                <a:latin typeface="Times New Roman" pitchFamily="18" charset="0"/>
                <a:cs typeface="Times New Roman" pitchFamily="18" charset="0"/>
              </a:rPr>
              <a:t>Intell</a:t>
            </a:r>
            <a:r>
              <a:rPr lang="en-IN" sz="1700" dirty="0" smtClean="0">
                <a:latin typeface="Times New Roman" pitchFamily="18" charset="0"/>
                <a:cs typeface="Times New Roman" pitchFamily="18" charset="0"/>
              </a:rPr>
              <a:t>., vol. PAMI-8, no. 1, pp. 90–99, 1986</a:t>
            </a:r>
            <a:r>
              <a:rPr lang="en-IN" sz="1700" dirty="0" smtClean="0">
                <a:latin typeface="Times New Roman" pitchFamily="18" charset="0"/>
                <a:cs typeface="Times New Roman" pitchFamily="18" charset="0"/>
              </a:rPr>
              <a:t>.</a:t>
            </a:r>
          </a:p>
          <a:p>
            <a:pPr algn="just">
              <a:lnSpc>
                <a:spcPct val="170000"/>
              </a:lnSpc>
            </a:pPr>
            <a:r>
              <a:rPr lang="en-IN" sz="1700" dirty="0" smtClean="0">
                <a:latin typeface="Times New Roman" pitchFamily="18" charset="0"/>
                <a:cs typeface="Times New Roman" pitchFamily="18" charset="0"/>
              </a:rPr>
              <a:t>[7] T. </a:t>
            </a:r>
            <a:r>
              <a:rPr lang="en-IN" sz="1700" dirty="0" err="1" smtClean="0">
                <a:latin typeface="Times New Roman" pitchFamily="18" charset="0"/>
                <a:cs typeface="Times New Roman" pitchFamily="18" charset="0"/>
              </a:rPr>
              <a:t>Broida</a:t>
            </a:r>
            <a:r>
              <a:rPr lang="en-IN" sz="1700" dirty="0" smtClean="0">
                <a:latin typeface="Times New Roman" pitchFamily="18" charset="0"/>
                <a:cs typeface="Times New Roman" pitchFamily="18" charset="0"/>
              </a:rPr>
              <a:t> and R. </a:t>
            </a:r>
            <a:r>
              <a:rPr lang="en-IN" sz="1700" dirty="0" err="1" smtClean="0">
                <a:latin typeface="Times New Roman" pitchFamily="18" charset="0"/>
                <a:cs typeface="Times New Roman" pitchFamily="18" charset="0"/>
              </a:rPr>
              <a:t>Chellappa</a:t>
            </a:r>
            <a:r>
              <a:rPr lang="en-IN" sz="1700" dirty="0" smtClean="0">
                <a:latin typeface="Times New Roman" pitchFamily="18" charset="0"/>
                <a:cs typeface="Times New Roman" pitchFamily="18" charset="0"/>
              </a:rPr>
              <a:t>, “Estimating the kinematics and structure of a rigid object from a sequence of monocular images,” IEEE Trans. Pattern Anal. Mach. </a:t>
            </a:r>
            <a:r>
              <a:rPr lang="en-IN" sz="1700" dirty="0" err="1" smtClean="0">
                <a:latin typeface="Times New Roman" pitchFamily="18" charset="0"/>
                <a:cs typeface="Times New Roman" pitchFamily="18" charset="0"/>
              </a:rPr>
              <a:t>Intell</a:t>
            </a:r>
            <a:r>
              <a:rPr lang="en-IN" sz="1700" dirty="0" smtClean="0">
                <a:latin typeface="Times New Roman" pitchFamily="18" charset="0"/>
                <a:cs typeface="Times New Roman" pitchFamily="18" charset="0"/>
              </a:rPr>
              <a:t>., vol. 13, no. 6, pp. 497–513, Jun. 1991.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8] A. </a:t>
            </a:r>
            <a:r>
              <a:rPr lang="en-IN" sz="1700" dirty="0" err="1" smtClean="0">
                <a:latin typeface="Times New Roman" pitchFamily="18" charset="0"/>
                <a:cs typeface="Times New Roman" pitchFamily="18" charset="0"/>
              </a:rPr>
              <a:t>Chiuso</a:t>
            </a:r>
            <a:r>
              <a:rPr lang="en-IN" sz="1700" dirty="0" smtClean="0">
                <a:latin typeface="Times New Roman" pitchFamily="18" charset="0"/>
                <a:cs typeface="Times New Roman" pitchFamily="18" charset="0"/>
              </a:rPr>
              <a:t>, P. </a:t>
            </a:r>
            <a:r>
              <a:rPr lang="en-IN" sz="1700" dirty="0" err="1" smtClean="0">
                <a:latin typeface="Times New Roman" pitchFamily="18" charset="0"/>
                <a:cs typeface="Times New Roman" pitchFamily="18" charset="0"/>
              </a:rPr>
              <a:t>Favaro</a:t>
            </a:r>
            <a:r>
              <a:rPr lang="en-IN" sz="1700" dirty="0" smtClean="0">
                <a:latin typeface="Times New Roman" pitchFamily="18" charset="0"/>
                <a:cs typeface="Times New Roman" pitchFamily="18" charset="0"/>
              </a:rPr>
              <a:t>, H. Jin, and S. </a:t>
            </a:r>
            <a:r>
              <a:rPr lang="en-IN" sz="1700" dirty="0" err="1" smtClean="0">
                <a:latin typeface="Times New Roman" pitchFamily="18" charset="0"/>
                <a:cs typeface="Times New Roman" pitchFamily="18" charset="0"/>
              </a:rPr>
              <a:t>Soatto</a:t>
            </a:r>
            <a:r>
              <a:rPr lang="en-IN" sz="1700" dirty="0" smtClean="0">
                <a:latin typeface="Times New Roman" pitchFamily="18" charset="0"/>
                <a:cs typeface="Times New Roman" pitchFamily="18" charset="0"/>
              </a:rPr>
              <a:t>, “Structure from motion causally integrated over time,” IEEE Trans. Pattern Anal. Mach. </a:t>
            </a:r>
            <a:r>
              <a:rPr lang="en-IN" sz="1700" dirty="0" err="1" smtClean="0">
                <a:latin typeface="Times New Roman" pitchFamily="18" charset="0"/>
                <a:cs typeface="Times New Roman" pitchFamily="18" charset="0"/>
              </a:rPr>
              <a:t>Intell</a:t>
            </a:r>
            <a:r>
              <a:rPr lang="en-IN" sz="1700" dirty="0" smtClean="0">
                <a:latin typeface="Times New Roman" pitchFamily="18" charset="0"/>
                <a:cs typeface="Times New Roman" pitchFamily="18" charset="0"/>
              </a:rPr>
              <a:t>., vol. 24, no. 4, pp. 523–535, Apr. 2002.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9] J. </a:t>
            </a:r>
            <a:r>
              <a:rPr lang="en-IN" sz="1700" dirty="0" err="1" smtClean="0">
                <a:latin typeface="Times New Roman" pitchFamily="18" charset="0"/>
                <a:cs typeface="Times New Roman" pitchFamily="18" charset="0"/>
              </a:rPr>
              <a:t>Weng</a:t>
            </a:r>
            <a:r>
              <a:rPr lang="en-IN" sz="1700" dirty="0" smtClean="0">
                <a:latin typeface="Times New Roman" pitchFamily="18" charset="0"/>
                <a:cs typeface="Times New Roman" pitchFamily="18" charset="0"/>
              </a:rPr>
              <a:t>, N. </a:t>
            </a:r>
            <a:r>
              <a:rPr lang="en-IN" sz="1700" dirty="0" err="1" smtClean="0">
                <a:latin typeface="Times New Roman" pitchFamily="18" charset="0"/>
                <a:cs typeface="Times New Roman" pitchFamily="18" charset="0"/>
              </a:rPr>
              <a:t>Ahuja</a:t>
            </a:r>
            <a:r>
              <a:rPr lang="en-IN" sz="1700" dirty="0" smtClean="0">
                <a:latin typeface="Times New Roman" pitchFamily="18" charset="0"/>
                <a:cs typeface="Times New Roman" pitchFamily="18" charset="0"/>
              </a:rPr>
              <a:t>, and T. Huang, “Optimal motion and structure estimation,” IEEE Trans. Pattern Anal. Mach. </a:t>
            </a:r>
            <a:r>
              <a:rPr lang="en-IN" sz="1700" dirty="0" err="1" smtClean="0">
                <a:latin typeface="Times New Roman" pitchFamily="18" charset="0"/>
                <a:cs typeface="Times New Roman" pitchFamily="18" charset="0"/>
              </a:rPr>
              <a:t>Intell</a:t>
            </a:r>
            <a:r>
              <a:rPr lang="en-IN" sz="1700" dirty="0" smtClean="0">
                <a:latin typeface="Times New Roman" pitchFamily="18" charset="0"/>
                <a:cs typeface="Times New Roman" pitchFamily="18" charset="0"/>
              </a:rPr>
              <a:t>., vol. 15, no. 9, pp. 864–884, Sep. 1993.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10] J. </a:t>
            </a:r>
            <a:r>
              <a:rPr lang="en-IN" sz="1700" dirty="0" err="1" smtClean="0">
                <a:latin typeface="Times New Roman" pitchFamily="18" charset="0"/>
                <a:cs typeface="Times New Roman" pitchFamily="18" charset="0"/>
              </a:rPr>
              <a:t>Weng</a:t>
            </a:r>
            <a:r>
              <a:rPr lang="en-IN" sz="1700" dirty="0" smtClean="0">
                <a:latin typeface="Times New Roman" pitchFamily="18" charset="0"/>
                <a:cs typeface="Times New Roman" pitchFamily="18" charset="0"/>
              </a:rPr>
              <a:t>, T. Huang, and N. </a:t>
            </a:r>
            <a:r>
              <a:rPr lang="en-IN" sz="1700" dirty="0" err="1" smtClean="0">
                <a:latin typeface="Times New Roman" pitchFamily="18" charset="0"/>
                <a:cs typeface="Times New Roman" pitchFamily="18" charset="0"/>
              </a:rPr>
              <a:t>Ahuja</a:t>
            </a:r>
            <a:r>
              <a:rPr lang="en-IN" sz="1700" dirty="0" smtClean="0">
                <a:latin typeface="Times New Roman" pitchFamily="18" charset="0"/>
                <a:cs typeface="Times New Roman" pitchFamily="18" charset="0"/>
              </a:rPr>
              <a:t>, “3D motion estimation, understanding, and prediction from noisy image sequences,” IEEE Trans. Pattern Anal. Mach. </a:t>
            </a:r>
            <a:r>
              <a:rPr lang="en-IN" sz="1700" dirty="0" err="1" smtClean="0">
                <a:latin typeface="Times New Roman" pitchFamily="18" charset="0"/>
                <a:cs typeface="Times New Roman" pitchFamily="18" charset="0"/>
              </a:rPr>
              <a:t>Intell</a:t>
            </a:r>
            <a:r>
              <a:rPr lang="en-IN" sz="1700" dirty="0" smtClean="0">
                <a:latin typeface="Times New Roman" pitchFamily="18" charset="0"/>
                <a:cs typeface="Times New Roman" pitchFamily="18" charset="0"/>
              </a:rPr>
              <a:t>., vol. PAMI-9, no. 3, pp. 370–389, Mar. 1987.</a:t>
            </a:r>
            <a:endParaRPr lang="en-IN" sz="17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1258</TotalTime>
  <Words>1514</Words>
  <Application>Microsoft Office PowerPoint</Application>
  <PresentationFormat>On-screen Show (4:3)</PresentationFormat>
  <Paragraphs>71</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Weak Estimator-Based Stochastic Searching on the Line in Dynamic Dual Environments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2021-07-19T12:45:09Z</dcterms:modified>
</cp:coreProperties>
</file>