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Small Low-Contrast Target Detection Data-Driven Spatiotemporal Feature Fusion and Implementation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Detecting </a:t>
            </a:r>
            <a:r>
              <a:rPr lang="en-IN" sz="2000" dirty="0" smtClean="0">
                <a:latin typeface="Times New Roman" pitchFamily="18" charset="0"/>
                <a:cs typeface="Times New Roman" pitchFamily="18" charset="0"/>
              </a:rPr>
              <a:t>small low-contrast targets in the airspace is an essential and challenging task. This article proposes a simple and effective data-driven support vector machine (SVM)-based spatiotemporal feature fusion detection method for small low-contrast targets. We design a novel pixel-level feature, called a spatiotemporal profile, to depict the discontinuity of each pixel in the spatial and temporal domains The spatiotemporal profile is a local patch of the spatiotemporal feature maps concatenated by the spatial feature maps and temporal feature maps in </a:t>
            </a:r>
            <a:r>
              <a:rPr lang="en-IN" sz="2000" dirty="0" err="1" smtClean="0">
                <a:latin typeface="Times New Roman" pitchFamily="18" charset="0"/>
                <a:cs typeface="Times New Roman" pitchFamily="18" charset="0"/>
              </a:rPr>
              <a:t>channelwise</a:t>
            </a:r>
            <a:r>
              <a:rPr lang="en-IN" sz="2000" dirty="0" smtClean="0">
                <a:latin typeface="Times New Roman" pitchFamily="18" charset="0"/>
                <a:cs typeface="Times New Roman" pitchFamily="18" charset="0"/>
              </a:rPr>
              <a:t>, which are generated by the morphological black-hat filter and a ghost-free dark-focusing frame difference methods, respectively.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Instead </a:t>
            </a:r>
            <a:r>
              <a:rPr lang="en-IN" sz="2000" dirty="0" smtClean="0">
                <a:latin typeface="Times New Roman" pitchFamily="18" charset="0"/>
                <a:cs typeface="Times New Roman" pitchFamily="18" charset="0"/>
              </a:rPr>
              <a:t>of the handcrafted feature fusion mechanisms in previous works, we use the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spatiotemporal profiles to train an SVM classifier to learn the spatiotemporal feature fusion mechanism automatically. To speed up detection for high-resolution videos, the serial SVM classification process on central processing units (CPUs) is reformed as parallel convolution operations on graphics processing unit (GPUs), which exhibits over 1000+ times speedup in our real experiments. Finally, blob analysis is applied to generate final detection results. Elaborate experiments are conducted, and experimental results demonstrate that the proposed method performs better than 12 baseline methods for the small low-contrast target detection. The field tests manifest that the parallel implementation of the proposed method can realize real-time detection at 15.3 FPS for videos at a resolution of 2048x1536 and the maximum detection distance can reach 1 km for drones in sunny weather.</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open-source dataset in infrared small target detection is scarce, most traditional methods are evaluated on their in-house datasets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existing </a:t>
            </a:r>
            <a:r>
              <a:rPr lang="en-IN" sz="2000" dirty="0" err="1" smtClean="0">
                <a:latin typeface="Times New Roman" pitchFamily="18" charset="0"/>
                <a:cs typeface="Times New Roman" pitchFamily="18" charset="0"/>
              </a:rPr>
              <a:t>CNNbased</a:t>
            </a:r>
            <a:r>
              <a:rPr lang="en-IN" sz="2000" dirty="0" smtClean="0">
                <a:latin typeface="Times New Roman" pitchFamily="18" charset="0"/>
                <a:cs typeface="Times New Roman" pitchFamily="18" charset="0"/>
              </a:rPr>
              <a:t> methods cannot be directly applied for infrared small targets since pooling layers in their networks could lead to the loss of targets in deep layers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Compared to existing methods, our method is more robust to the variations of clutter background, target size, and target </a:t>
            </a:r>
            <a:r>
              <a:rPr lang="en-IN" sz="2000" dirty="0" smtClean="0">
                <a:latin typeface="Times New Roman" pitchFamily="18" charset="0"/>
                <a:cs typeface="Times New Roman" pitchFamily="18" charset="0"/>
              </a:rPr>
              <a:t>shape.</a:t>
            </a:r>
          </a:p>
          <a:p>
            <a:pPr algn="just">
              <a:lnSpc>
                <a:spcPct val="150000"/>
              </a:lnSpc>
            </a:pPr>
            <a:r>
              <a:rPr lang="en-IN" sz="2000" dirty="0" smtClean="0">
                <a:latin typeface="Times New Roman" pitchFamily="18" charset="0"/>
                <a:cs typeface="Times New Roman" pitchFamily="18" charset="0"/>
              </a:rPr>
              <a:t>Existing CNN-based methods can be divided into detection based methods and segmentation based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a:t>
            </a:r>
            <a:r>
              <a:rPr lang="en-IN" sz="2000" dirty="0" err="1" smtClean="0">
                <a:latin typeface="Times New Roman" pitchFamily="18" charset="0"/>
                <a:cs typeface="Times New Roman" pitchFamily="18" charset="0"/>
              </a:rPr>
              <a:t>CNNbased</a:t>
            </a:r>
            <a:r>
              <a:rPr lang="en-IN" sz="2000" dirty="0" smtClean="0">
                <a:latin typeface="Times New Roman" pitchFamily="18" charset="0"/>
                <a:cs typeface="Times New Roman" pitchFamily="18" charset="0"/>
              </a:rPr>
              <a:t> methods mainly use real infrared data with manual annotations.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Detecting infrared small targets is thus a form of blob detection, which is a problem with a long history in the image processing </a:t>
            </a:r>
            <a:r>
              <a:rPr lang="en-IN" sz="2000" dirty="0" smtClean="0">
                <a:latin typeface="Times New Roman" pitchFamily="18" charset="0"/>
                <a:cs typeface="Times New Roman" pitchFamily="18" charset="0"/>
              </a:rPr>
              <a:t>literature.</a:t>
            </a:r>
          </a:p>
          <a:p>
            <a:pPr algn="just">
              <a:lnSpc>
                <a:spcPct val="150000"/>
              </a:lnSpc>
            </a:pPr>
            <a:r>
              <a:rPr lang="en-IN" sz="2000" dirty="0" smtClean="0">
                <a:latin typeface="Times New Roman" pitchFamily="18" charset="0"/>
                <a:cs typeface="Times New Roman" pitchFamily="18" charset="0"/>
              </a:rPr>
              <a:t>However, in real-world scenarios, the problem is more complex: there are more </a:t>
            </a:r>
            <a:r>
              <a:rPr lang="en-IN" sz="2000" dirty="0" err="1" smtClean="0">
                <a:latin typeface="Times New Roman" pitchFamily="18" charset="0"/>
                <a:cs typeface="Times New Roman" pitchFamily="18" charset="0"/>
              </a:rPr>
              <a:t>distractors</a:t>
            </a:r>
            <a:r>
              <a:rPr lang="en-IN" sz="2000" dirty="0" smtClean="0">
                <a:latin typeface="Times New Roman" pitchFamily="18" charset="0"/>
                <a:cs typeface="Times New Roman" pitchFamily="18" charset="0"/>
              </a:rPr>
              <a:t> that also stand out as outliers in the </a:t>
            </a:r>
            <a:r>
              <a:rPr lang="en-IN" sz="2000" dirty="0" smtClean="0">
                <a:latin typeface="Times New Roman" pitchFamily="18" charset="0"/>
                <a:cs typeface="Times New Roman" pitchFamily="18" charset="0"/>
              </a:rPr>
              <a:t>background.</a:t>
            </a:r>
          </a:p>
          <a:p>
            <a:pPr algn="just">
              <a:lnSpc>
                <a:spcPct val="150000"/>
              </a:lnSpc>
            </a:pPr>
            <a:r>
              <a:rPr lang="en-IN" sz="2000" dirty="0" smtClean="0">
                <a:latin typeface="Times New Roman" pitchFamily="18" charset="0"/>
                <a:cs typeface="Times New Roman" pitchFamily="18" charset="0"/>
              </a:rPr>
              <a:t>Infrared small target detection can also be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a supervised machine-learning problem, but it has long been stuck with insufficient training data due to the difficulty of collecting infrared small target images.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follow the convention of this field and model infrared small target detection as a segmentation 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his </a:t>
            </a:r>
            <a:r>
              <a:rPr lang="en-IN" sz="2000" dirty="0" smtClean="0">
                <a:latin typeface="Times New Roman" pitchFamily="18" charset="0"/>
                <a:cs typeface="Times New Roman" pitchFamily="18" charset="0"/>
              </a:rPr>
              <a:t>paper proposed a hybrid method by making a compromise for the spatial filter approach and temporal approach, known as the separate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filtering method based on an attribute-based plot association.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contrast, the proposed method (horizontal clutter rejection (L-DBRF) after M-MSF) showed an ideal ROC </a:t>
            </a:r>
            <a:r>
              <a:rPr lang="en-IN" sz="2000" dirty="0" smtClean="0">
                <a:latin typeface="Times New Roman" pitchFamily="18" charset="0"/>
                <a:cs typeface="Times New Roman" pitchFamily="18" charset="0"/>
              </a:rPr>
              <a:t>curve pattern.</a:t>
            </a:r>
          </a:p>
          <a:p>
            <a:pPr algn="just">
              <a:lnSpc>
                <a:spcPct val="150000"/>
              </a:lnSpc>
            </a:pPr>
            <a:r>
              <a:rPr lang="en-IN" sz="2000" dirty="0" smtClean="0">
                <a:latin typeface="Times New Roman" pitchFamily="18" charset="0"/>
                <a:cs typeface="Times New Roman" pitchFamily="18" charset="0"/>
              </a:rPr>
              <a:t>To detect infrared small targets, numerous traditional methods have been proposed, including filtering-based </a:t>
            </a:r>
            <a:r>
              <a:rPr lang="en-IN" sz="2000" dirty="0" smtClean="0">
                <a:latin typeface="Times New Roman" pitchFamily="18" charset="0"/>
                <a:cs typeface="Times New Roman" pitchFamily="18" charset="0"/>
              </a:rPr>
              <a:t>methods, local-contrast-based methods,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low-rank based methods.</a:t>
            </a:r>
          </a:p>
          <a:p>
            <a:pPr algn="just">
              <a:lnSpc>
                <a:spcPct val="150000"/>
              </a:lnSpc>
            </a:pPr>
            <a:r>
              <a:rPr lang="en-IN" sz="2000" dirty="0" smtClean="0">
                <a:latin typeface="Times New Roman" pitchFamily="18" charset="0"/>
                <a:cs typeface="Times New Roman" pitchFamily="18" charset="0"/>
              </a:rPr>
              <a:t>A dense nested interactive module and a channel-spatial attention module are proposed to achieve progressive feature fusion and adaptive feature enhancement.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also compare the performance of our network against other model-driven methods and deep networks on the open SIRST dataset as well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can be seen that, compared with FPN, the performance of the DLC-FPN is consistently and significantly better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can be seen that by covering multiple dilation rates, the performance of MLCFPN is consistently better than DLC-FPN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comparison among FPN, DLC-FPN, and MLC-FPN suggests that incorporating local contrast prior helps and a multi-scale measure in the same layer can further boost the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networks perform better than the non-learning model-driven methods, which shows that learning from the data offers a promising way leading to better performance for infrared small detection.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1981200"/>
                <a:gridCol w="20574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thermal infrared video benchmark for visual analysis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Wu, N. W. Fuller, D. H. Theriault, and M. Betke,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TIV benchmark enriches and diversifies video data sets available to the research community with thermal infrared footage, which poses new and challenging video analysis problems.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Algorithms for optical weak small targets detection and tracking: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Wei Zhang, Mingyu Cong, and Liping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provides an extensive review of algorithms currently used for detection and tracking in optical weak small targets environments where conventional tracking techniques are inadequate.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Optical Moving Target Detection with 3-D Matched Filtering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S. Reed, R. M. Gagliardi, and L. B. Stotts,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Three-dimensional (3-D) matched filtering has been suggested as a powerful processing technique for detecting weak, moving optical targets immersed in a background noise field.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Infrared patch-image model for small target detection in a single image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Gao, D. Meng, Y. Yang, Y. Wang, X. Zhou, and A. G. Hauptmann,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robust detection of small targets is one of the key techniques in infrared search and tracking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cstate="print"/>
          <a:srcRect/>
          <a:stretch>
            <a:fillRect/>
          </a:stretch>
        </p:blipFill>
        <p:spPr bwMode="auto">
          <a:xfrm>
            <a:off x="1447800" y="1447800"/>
            <a:ext cx="749935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presented our </a:t>
            </a:r>
            <a:r>
              <a:rPr lang="en-IN" sz="2000" dirty="0" err="1" smtClean="0">
                <a:latin typeface="Times New Roman" pitchFamily="18" charset="0"/>
                <a:cs typeface="Times New Roman" pitchFamily="18" charset="0"/>
              </a:rPr>
              <a:t>ALCNet</a:t>
            </a:r>
            <a:r>
              <a:rPr lang="en-IN" sz="2000" dirty="0" smtClean="0">
                <a:latin typeface="Times New Roman" pitchFamily="18" charset="0"/>
                <a:cs typeface="Times New Roman" pitchFamily="18" charset="0"/>
              </a:rPr>
              <a:t> for infrared small target detection. In particular, we find that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networks that integrate the local contrast prior, which is generally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in non-learning methods, are very promising and worthy of further research. By breaking the conventional non-overlapped patch constraint, we extract and fuse the local contrast feature maps in two stages, namely in the same layer and across layers, to better transplant the domain knowledge into networks. Besides, to highlight and preserve the small target in </a:t>
            </a:r>
            <a:r>
              <a:rPr lang="en-IN" sz="2000" dirty="0" err="1" smtClean="0">
                <a:latin typeface="Times New Roman" pitchFamily="18" charset="0"/>
                <a:cs typeface="Times New Roman" pitchFamily="18" charset="0"/>
              </a:rPr>
              <a:t>highlevel</a:t>
            </a:r>
            <a:r>
              <a:rPr lang="en-IN" sz="2000" dirty="0" smtClean="0">
                <a:latin typeface="Times New Roman" pitchFamily="18" charset="0"/>
                <a:cs typeface="Times New Roman" pitchFamily="18" charset="0"/>
              </a:rPr>
              <a:t> coarse features, we utilize a bottom-up local </a:t>
            </a:r>
            <a:r>
              <a:rPr lang="en-IN" sz="2000" dirty="0" err="1" smtClean="0">
                <a:latin typeface="Times New Roman" pitchFamily="18" charset="0"/>
                <a:cs typeface="Times New Roman" pitchFamily="18" charset="0"/>
              </a:rPr>
              <a:t>attentional</a:t>
            </a:r>
            <a:r>
              <a:rPr lang="en-IN" sz="2000" dirty="0" smtClean="0">
                <a:latin typeface="Times New Roman" pitchFamily="18" charset="0"/>
                <a:cs typeface="Times New Roman" pitchFamily="18" charset="0"/>
              </a:rPr>
              <a:t> modulation module that embeds subtle low-level details into high-level layers. We conduct extensive ablation studies and comparison with other state-of-the-art methods. The proposed </a:t>
            </a:r>
            <a:r>
              <a:rPr lang="en-IN" sz="2000" dirty="0" err="1" smtClean="0">
                <a:latin typeface="Times New Roman" pitchFamily="18" charset="0"/>
                <a:cs typeface="Times New Roman" pitchFamily="18" charset="0"/>
              </a:rPr>
              <a:t>ALCNet</a:t>
            </a:r>
            <a:r>
              <a:rPr lang="en-IN" sz="2000" dirty="0" smtClean="0">
                <a:latin typeface="Times New Roman" pitchFamily="18" charset="0"/>
                <a:cs typeface="Times New Roman" pitchFamily="18" charset="0"/>
              </a:rPr>
              <a:t> significantly outperforms the compared purely </a:t>
            </a:r>
            <a:r>
              <a:rPr lang="en-IN" sz="2000" dirty="0" err="1" smtClean="0">
                <a:latin typeface="Times New Roman" pitchFamily="18" charset="0"/>
                <a:cs typeface="Times New Roman" pitchFamily="18" charset="0"/>
              </a:rPr>
              <a:t>modeldriven</a:t>
            </a:r>
            <a:r>
              <a:rPr lang="en-IN" sz="2000" dirty="0" smtClean="0">
                <a:latin typeface="Times New Roman" pitchFamily="18" charset="0"/>
                <a:cs typeface="Times New Roman" pitchFamily="18" charset="0"/>
              </a:rPr>
              <a:t> methods and purely data-driven networks on the open SIRST dataset, which suggests that one should pay attention to combining deep networks with domain knowledge to detect small infrared targets and a target-preserving cross-layer fusion scheme holds the potential to yield better results.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Z. Wu, N. W. Fuller, D. H. </a:t>
            </a:r>
            <a:r>
              <a:rPr lang="en-IN" sz="1600" dirty="0" err="1" smtClean="0">
                <a:latin typeface="Times New Roman" pitchFamily="18" charset="0"/>
                <a:cs typeface="Times New Roman" pitchFamily="18" charset="0"/>
              </a:rPr>
              <a:t>Theriault</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Betke</a:t>
            </a:r>
            <a:r>
              <a:rPr lang="en-IN" sz="1600" dirty="0" smtClean="0">
                <a:latin typeface="Times New Roman" pitchFamily="18" charset="0"/>
                <a:cs typeface="Times New Roman" pitchFamily="18" charset="0"/>
              </a:rPr>
              <a:t>, “A thermal infrared video benchmark for visual analysis,” in 2014 IEEE Conference on Computer Vision and Pattern Recognition (CVPR) Workshops, Columbus, OH, USA, 2014, pp. 201–208.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Wei Zhang, </a:t>
            </a:r>
            <a:r>
              <a:rPr lang="en-IN" sz="1600" dirty="0" err="1" smtClean="0">
                <a:latin typeface="Times New Roman" pitchFamily="18" charset="0"/>
                <a:cs typeface="Times New Roman" pitchFamily="18" charset="0"/>
              </a:rPr>
              <a:t>Mingyu</a:t>
            </a:r>
            <a:r>
              <a:rPr lang="en-IN" sz="1600" dirty="0" smtClean="0">
                <a:latin typeface="Times New Roman" pitchFamily="18" charset="0"/>
                <a:cs typeface="Times New Roman" pitchFamily="18" charset="0"/>
              </a:rPr>
              <a:t> Cong, and </a:t>
            </a:r>
            <a:r>
              <a:rPr lang="en-IN" sz="1600" dirty="0" err="1" smtClean="0">
                <a:latin typeface="Times New Roman" pitchFamily="18" charset="0"/>
                <a:cs typeface="Times New Roman" pitchFamily="18" charset="0"/>
              </a:rPr>
              <a:t>Liping</a:t>
            </a:r>
            <a:r>
              <a:rPr lang="en-IN" sz="1600" dirty="0" smtClean="0">
                <a:latin typeface="Times New Roman" pitchFamily="18" charset="0"/>
                <a:cs typeface="Times New Roman" pitchFamily="18" charset="0"/>
              </a:rPr>
              <a:t> Wang, “Algorithms for optical weak small targets detection and tracking: Review,” in International Conference on Neural Networks and Signal Processing, Nanjing, China, vol. 1, 2003, pp. 643–647.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I. S. Reed, R. M. </a:t>
            </a:r>
            <a:r>
              <a:rPr lang="en-IN" sz="1600" dirty="0" err="1" smtClean="0">
                <a:latin typeface="Times New Roman" pitchFamily="18" charset="0"/>
                <a:cs typeface="Times New Roman" pitchFamily="18" charset="0"/>
              </a:rPr>
              <a:t>Gagliardi</a:t>
            </a:r>
            <a:r>
              <a:rPr lang="en-IN" sz="1600" dirty="0" smtClean="0">
                <a:latin typeface="Times New Roman" pitchFamily="18" charset="0"/>
                <a:cs typeface="Times New Roman" pitchFamily="18" charset="0"/>
              </a:rPr>
              <a:t>, and L. B. </a:t>
            </a:r>
            <a:r>
              <a:rPr lang="en-IN" sz="1600" dirty="0" err="1" smtClean="0">
                <a:latin typeface="Times New Roman" pitchFamily="18" charset="0"/>
                <a:cs typeface="Times New Roman" pitchFamily="18" charset="0"/>
              </a:rPr>
              <a:t>Stotts</a:t>
            </a:r>
            <a:r>
              <a:rPr lang="en-IN" sz="1600" dirty="0" smtClean="0">
                <a:latin typeface="Times New Roman" pitchFamily="18" charset="0"/>
                <a:cs typeface="Times New Roman" pitchFamily="18" charset="0"/>
              </a:rPr>
              <a:t>, “Optical Moving Target Detection with 3-D Matched Filtering,” IEEE Transactions on Aerospace and Electronic Systems, vol. 24, no. 4, pp. 327–336, Jul 1988.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Meng</a:t>
            </a:r>
            <a:r>
              <a:rPr lang="en-IN" sz="1600" dirty="0" smtClean="0">
                <a:latin typeface="Times New Roman" pitchFamily="18" charset="0"/>
                <a:cs typeface="Times New Roman" pitchFamily="18" charset="0"/>
              </a:rPr>
              <a:t>, Y. Yang, Y. Wang, X. Zhou, and A. G. Hauptmann, “Infrared patch-image model for small target detection in a single image,” IEEE Transactions on Image Processing, vol. 22, no. 12, pp. 4996–5009,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G. </a:t>
            </a:r>
            <a:r>
              <a:rPr lang="en-IN" sz="1600" dirty="0" err="1" smtClean="0">
                <a:latin typeface="Times New Roman" pitchFamily="18" charset="0"/>
                <a:cs typeface="Times New Roman" pitchFamily="18" charset="0"/>
              </a:rPr>
              <a:t>Arce</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McLoughlin</a:t>
            </a:r>
            <a:r>
              <a:rPr lang="en-IN" sz="1600" dirty="0" smtClean="0">
                <a:latin typeface="Times New Roman" pitchFamily="18" charset="0"/>
                <a:cs typeface="Times New Roman" pitchFamily="18" charset="0"/>
              </a:rPr>
              <a:t>, “Theoretical analysis of the max/median filter,” IEEE Transactions on Acoustics, Speech, and Signal Processing, vol. 35, no. 1, pp. 60–69, 1987.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K. </a:t>
            </a:r>
            <a:r>
              <a:rPr lang="en-IN" sz="1600" dirty="0" err="1" smtClean="0">
                <a:latin typeface="Times New Roman" pitchFamily="18" charset="0"/>
                <a:cs typeface="Times New Roman" pitchFamily="18" charset="0"/>
              </a:rPr>
              <a:t>Mikolajczyk</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Schmid</a:t>
            </a:r>
            <a:r>
              <a:rPr lang="en-IN" sz="1600" dirty="0" smtClean="0">
                <a:latin typeface="Times New Roman" pitchFamily="18" charset="0"/>
                <a:cs typeface="Times New Roman" pitchFamily="18" charset="0"/>
              </a:rPr>
              <a:t>, “Scale &amp; affine invariant interest point detectors,” International Journal of Computer Vision, vol. 60, no. 1, pp. 63–86,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D. Liu, L. Cao, Z. Li, T. Liu, and P. </a:t>
            </a:r>
            <a:r>
              <a:rPr lang="en-IN" sz="1600" dirty="0" err="1" smtClean="0">
                <a:latin typeface="Times New Roman" pitchFamily="18" charset="0"/>
                <a:cs typeface="Times New Roman" pitchFamily="18" charset="0"/>
              </a:rPr>
              <a:t>Che</a:t>
            </a:r>
            <a:r>
              <a:rPr lang="en-IN" sz="1600" dirty="0" smtClean="0">
                <a:latin typeface="Times New Roman" pitchFamily="18" charset="0"/>
                <a:cs typeface="Times New Roman" pitchFamily="18" charset="0"/>
              </a:rPr>
              <a:t>, “Infrared small target detection based on flux density and direction diversity in gradient vector field,” IEEE Journal of Selected Topics in Applied Earth Observations and Remote Sensing, vol. 11, no. 7, pp. 2528–2554,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 L. P. Chen, H. Li, Y. Wei, T. Xia, and Y. Y. Tang, “A local contrast method for small infrared target detection,” IEEE Transactions on </a:t>
            </a:r>
            <a:r>
              <a:rPr lang="en-IN" sz="1600" dirty="0" err="1" smtClean="0">
                <a:latin typeface="Times New Roman" pitchFamily="18" charset="0"/>
                <a:cs typeface="Times New Roman" pitchFamily="18" charset="0"/>
              </a:rPr>
              <a:t>Geoscience</a:t>
            </a:r>
            <a:r>
              <a:rPr lang="en-IN" sz="1600" dirty="0" smtClean="0">
                <a:latin typeface="Times New Roman" pitchFamily="18" charset="0"/>
                <a:cs typeface="Times New Roman" pitchFamily="18" charset="0"/>
              </a:rPr>
              <a:t> and Remote Sensing, vol. 52, no. 1, pp. 574–581,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Deng, X. Sun, M. Liu, C. Ye, and X. Zhou, “Small infrared target detection based on weighted local difference measure,” IEEE Transactions on </a:t>
            </a:r>
            <a:r>
              <a:rPr lang="en-IN" sz="1600" dirty="0" err="1" smtClean="0">
                <a:latin typeface="Times New Roman" pitchFamily="18" charset="0"/>
                <a:cs typeface="Times New Roman" pitchFamily="18" charset="0"/>
              </a:rPr>
              <a:t>Geoscience</a:t>
            </a:r>
            <a:r>
              <a:rPr lang="en-IN" sz="1600" dirty="0" smtClean="0">
                <a:latin typeface="Times New Roman" pitchFamily="18" charset="0"/>
                <a:cs typeface="Times New Roman" pitchFamily="18" charset="0"/>
              </a:rPr>
              <a:t> and Remote Sensing, vol. 54, no. 7, pp. 4204–4214,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Y. Dai, Y. Wu, Y. Song, and J.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“Non-negative infrared patch-image model: Robust target-background separation via partial sum minimization of singular values,” Infrared Physics &amp; Technology, vol. 81, pp. </a:t>
            </a:r>
            <a:r>
              <a:rPr lang="en-IN" sz="1600" dirty="0" smtClean="0">
                <a:latin typeface="Times New Roman" pitchFamily="18" charset="0"/>
                <a:cs typeface="Times New Roman" pitchFamily="18" charset="0"/>
              </a:rPr>
              <a:t>182–194,2017</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1699</Words>
  <Application>Microsoft Office PowerPoint</Application>
  <PresentationFormat>On-screen Show (4:3)</PresentationFormat>
  <Paragraphs>74</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Small Low-Contrast Target Detection Data-Driven Spatiotemporal Feature Fusion and Implementation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2021-07-19T07:15:45Z</dcterms:modified>
</cp:coreProperties>
</file>