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Resetting Weight Vectors in MOEAD for </a:t>
            </a:r>
            <a:r>
              <a:rPr lang="en-IN" b="1" dirty="0" err="1" smtClean="0">
                <a:latin typeface="Times New Roman" pitchFamily="18" charset="0"/>
                <a:cs typeface="Times New Roman" pitchFamily="18" charset="0"/>
              </a:rPr>
              <a:t>Multiobjective</a:t>
            </a:r>
            <a:r>
              <a:rPr lang="en-IN" b="1" dirty="0" smtClean="0">
                <a:latin typeface="Times New Roman" pitchFamily="18" charset="0"/>
                <a:cs typeface="Times New Roman" pitchFamily="18" charset="0"/>
              </a:rPr>
              <a:t> Optimization Problems With Discontinuous Pareto Front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When </a:t>
            </a:r>
            <a:r>
              <a:rPr lang="en-IN" sz="2000" dirty="0" smtClean="0">
                <a:latin typeface="Times New Roman" pitchFamily="18" charset="0"/>
                <a:cs typeface="Times New Roman" pitchFamily="18" charset="0"/>
              </a:rPr>
              <a:t>a </a:t>
            </a:r>
            <a:r>
              <a:rPr lang="en-IN" sz="2000" dirty="0" err="1" smtClean="0">
                <a:latin typeface="Times New Roman" pitchFamily="18" charset="0"/>
                <a:cs typeface="Times New Roman" pitchFamily="18" charset="0"/>
              </a:rPr>
              <a:t>multiobjective</a:t>
            </a:r>
            <a:r>
              <a:rPr lang="en-IN" sz="2000" dirty="0" smtClean="0">
                <a:latin typeface="Times New Roman" pitchFamily="18" charset="0"/>
                <a:cs typeface="Times New Roman" pitchFamily="18" charset="0"/>
              </a:rPr>
              <a:t> evolutionary algorithm based on decomposition (MOEA/D) is applied to solve problems with discontinuous Pareto front (PF), a set of evenly distributed weight vectors may lead to many solutions assembling in boundaries of the discontinuous PF. To overcome this limitation, this article proposes a mechanism of resetting weight vectors (RWVs) for MOEA/D. When the RWV mechanism is triggered, a classic data clustering algorithm DBSCAN is used to categorize current solutions into several parts. A classic statistical method called principal component analysis (PCA) is used to determine the ideal number of solutions in each part of PF.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Thereafter</a:t>
            </a:r>
            <a:r>
              <a:rPr lang="en-IN" sz="2000" dirty="0" smtClean="0">
                <a:latin typeface="Times New Roman" pitchFamily="18" charset="0"/>
                <a:cs typeface="Times New Roman" pitchFamily="18" charset="0"/>
              </a:rPr>
              <a:t>, PCA is used again for each part of PF separately and virtual targeted solutions are generated by linear interpolation methods. Then, the new weight vectors are reset according to the interrelationship between the optimal solutions and the weight vectors under the </a:t>
            </a:r>
            <a:r>
              <a:rPr lang="en-IN" sz="2000" dirty="0" err="1" smtClean="0">
                <a:latin typeface="Times New Roman" pitchFamily="18" charset="0"/>
                <a:cs typeface="Times New Roman" pitchFamily="18" charset="0"/>
              </a:rPr>
              <a:t>Tchebycheff</a:t>
            </a:r>
            <a:r>
              <a:rPr lang="en-IN" sz="2000" dirty="0" smtClean="0">
                <a:latin typeface="Times New Roman" pitchFamily="18" charset="0"/>
                <a:cs typeface="Times New Roman" pitchFamily="18" charset="0"/>
              </a:rPr>
              <a:t> decomposition framework. Finally, taking advantage of the current obtained solutions, the new solutions in the decision space are updated via a linear interpolation method. Numerical experiments show that the proposed MOEA/D-RWV can achieve good results for bi-objective and tri-objective optimization problems with discontinuous PF. In addition, the test on a recently proposed </a:t>
            </a:r>
            <a:r>
              <a:rPr lang="en-IN" sz="2000" dirty="0" err="1" smtClean="0">
                <a:latin typeface="Times New Roman" pitchFamily="18" charset="0"/>
                <a:cs typeface="Times New Roman" pitchFamily="18" charset="0"/>
              </a:rPr>
              <a:t>MaF</a:t>
            </a:r>
            <a:r>
              <a:rPr lang="en-IN" sz="2000" dirty="0" smtClean="0">
                <a:latin typeface="Times New Roman" pitchFamily="18" charset="0"/>
                <a:cs typeface="Times New Roman" pitchFamily="18" charset="0"/>
              </a:rPr>
              <a:t> benchmark suite demonstrates that MOEA/D-RWV also works for some problems with other complicated characteristics.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many existing studies, the weight vectors are predefined and distributed uniformly in a unit simplex</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Then a weight vector deletion operation is used to remove existing unpromising weight vectors or/and weight vectors associated with the crowded solutions in the population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Adaptation of the weight vectors during the optimisation process provides a viable approach to enhance existing decomposition-based EMO.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may exist a big difference of distance between adjacent Pareto optimal solutions (obtained by adjacent weight vectors) in different parts of the Pareto front</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decomposes a multi-objective optimization problem (MOP) into a set of scalar </a:t>
            </a:r>
            <a:r>
              <a:rPr lang="en-IN" sz="2000" dirty="0" err="1" smtClean="0">
                <a:latin typeface="Times New Roman" pitchFamily="18" charset="0"/>
                <a:cs typeface="Times New Roman" pitchFamily="18" charset="0"/>
              </a:rPr>
              <a:t>subproblems</a:t>
            </a:r>
            <a:r>
              <a:rPr lang="en-IN" sz="2000" dirty="0" smtClean="0">
                <a:latin typeface="Times New Roman" pitchFamily="18" charset="0"/>
                <a:cs typeface="Times New Roman" pitchFamily="18" charset="0"/>
              </a:rPr>
              <a:t> using uniformly distributed aggregation weight vectors and provides an excellent general algorithmic framework of evolutionary multi-objective optimization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weights are adjusted periodically so that the weights of </a:t>
            </a:r>
            <a:r>
              <a:rPr lang="en-IN" sz="2000" dirty="0" err="1" smtClean="0">
                <a:latin typeface="Times New Roman" pitchFamily="18" charset="0"/>
                <a:cs typeface="Times New Roman" pitchFamily="18" charset="0"/>
              </a:rPr>
              <a:t>subproblems</a:t>
            </a:r>
            <a:r>
              <a:rPr lang="en-IN" sz="2000" dirty="0" smtClean="0">
                <a:latin typeface="Times New Roman" pitchFamily="18" charset="0"/>
                <a:cs typeface="Times New Roman" pitchFamily="18" charset="0"/>
              </a:rPr>
              <a:t> can be redistributed adaptively to obtain better uniformity of solutions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MOEA/D decomposes the target MOP into a number of scalar optimization problems and then applies the EA to optimize these </a:t>
            </a:r>
            <a:r>
              <a:rPr lang="en-IN" sz="2000" dirty="0" err="1" smtClean="0">
                <a:latin typeface="Times New Roman" pitchFamily="18" charset="0"/>
                <a:cs typeface="Times New Roman" pitchFamily="18" charset="0"/>
              </a:rPr>
              <a:t>subproblems</a:t>
            </a:r>
            <a:r>
              <a:rPr lang="en-IN" sz="2000" dirty="0" smtClean="0">
                <a:latin typeface="Times New Roman" pitchFamily="18" charset="0"/>
                <a:cs typeface="Times New Roman" pitchFamily="18" charset="0"/>
              </a:rPr>
              <a:t> simultaneously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Dealing with these </a:t>
            </a:r>
            <a:r>
              <a:rPr lang="en-IN" sz="2000" dirty="0" err="1" smtClean="0">
                <a:latin typeface="Times New Roman" pitchFamily="18" charset="0"/>
                <a:cs typeface="Times New Roman" pitchFamily="18" charset="0"/>
              </a:rPr>
              <a:t>subproblems</a:t>
            </a:r>
            <a:r>
              <a:rPr lang="en-IN" sz="2000" dirty="0" smtClean="0">
                <a:latin typeface="Times New Roman" pitchFamily="18" charset="0"/>
                <a:cs typeface="Times New Roman" pitchFamily="18" charset="0"/>
              </a:rPr>
              <a:t> simultaneously will be a waste of computing efforts, as it contributes nothing to the performance of the algorithm.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study proposed a model of multi-objective optimization for reservoir operation (MORO) with the objectives of maximizing water diversion and power generation.</a:t>
            </a:r>
          </a:p>
          <a:p>
            <a:pPr algn="just">
              <a:lnSpc>
                <a:spcPct val="150000"/>
              </a:lnSpc>
            </a:pPr>
            <a:r>
              <a:rPr lang="en-IN" sz="2000" dirty="0" smtClean="0">
                <a:latin typeface="Times New Roman" pitchFamily="18" charset="0"/>
                <a:cs typeface="Times New Roman" pitchFamily="18" charset="0"/>
              </a:rPr>
              <a:t>In this study, MOEA/D-AWA was adopted to the MORO problem with the proposed operation model, and the monthly water level values of the reservoir were selected as the decision variables.</a:t>
            </a:r>
          </a:p>
          <a:p>
            <a:pPr algn="just">
              <a:lnSpc>
                <a:spcPct val="150000"/>
              </a:lnSpc>
            </a:pPr>
            <a:r>
              <a:rPr lang="en-IN" sz="2000" dirty="0" smtClean="0">
                <a:latin typeface="Times New Roman" pitchFamily="18" charset="0"/>
                <a:cs typeface="Times New Roman" pitchFamily="18" charset="0"/>
              </a:rPr>
              <a:t>Under certain constraints, the quality of the solutions is evaluated according to the proposed objective functions.</a:t>
            </a:r>
          </a:p>
          <a:p>
            <a:pPr algn="just">
              <a:lnSpc>
                <a:spcPct val="150000"/>
              </a:lnSpc>
            </a:pPr>
            <a:r>
              <a:rPr lang="en-IN" sz="2000" dirty="0" smtClean="0">
                <a:latin typeface="Times New Roman" pitchFamily="18" charset="0"/>
                <a:cs typeface="Times New Roman" pitchFamily="18" charset="0"/>
              </a:rPr>
              <a:t>The proposed reservoir operation model is effective and reasonable in theory, and can be used to improve the comprehensive benefits of the reservoir.</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new weight vector initialization method can significantly improve the performance of MOEA/D in general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At first, the classical ZDT and DTLZ problems are investigated. Performances of MOEA/D-AWA on MOPs with complex PFs are studied afterwards.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can conclude from the above results that the weight vector initialization method in MOEA/D-AWA significantly improves the performance of MOEA/D on tri-objective MOPs with simple </a:t>
            </a:r>
            <a:r>
              <a:rPr lang="en-IN" sz="2000" dirty="0" smtClean="0">
                <a:latin typeface="Times New Roman" pitchFamily="18" charset="0"/>
                <a:cs typeface="Times New Roman" pitchFamily="18" charset="0"/>
              </a:rPr>
              <a:t>PF</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AWA strategy is designed to enhance the performance of MOEA/D on the MOPs with complex PFs.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MOEA/D-AWA combines the new weight vector initialization method and the AWA strategy together, so the best performances in terms of both coverage and uniformity are achieved.</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two-phase evolutionary algorithm for </a:t>
                      </a:r>
                      <a:r>
                        <a:rPr lang="en-US" sz="2000" dirty="0" err="1">
                          <a:latin typeface="Times New Roman"/>
                          <a:ea typeface="Calibri"/>
                          <a:cs typeface="Latha"/>
                        </a:rPr>
                        <a:t>multiobjective</a:t>
                      </a:r>
                      <a:r>
                        <a:rPr lang="en-US" sz="2000" dirty="0">
                          <a:latin typeface="Times New Roman"/>
                          <a:ea typeface="Calibri"/>
                          <a:cs typeface="Latha"/>
                        </a:rPr>
                        <a:t> mining of classification rules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Chan, Y., Chiang, T., and Fu, L. (2010).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algorithm incorporates the concept of Pareto dominance to deal with trade-off relations in both phases.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MOEA/D for flowshop scheduling problem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Chang, P., Chen, S., and Zhang, Q. (2008).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study the replacement strategy of neighboring solutions, the determination of the reference point, and compare different decomposition methods.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669280"/>
        </p:xfrm>
        <a:graphic>
          <a:graphicData uri="http://schemas.openxmlformats.org/drawingml/2006/table">
            <a:tbl>
              <a:tblPr firstRow="1" bandRow="1">
                <a:tableStyleId>{5C22544A-7EE6-4342-B048-85BDC9FD1C3A}</a:tableStyleId>
              </a:tblPr>
              <a:tblGrid>
                <a:gridCol w="2571750"/>
                <a:gridCol w="1162050"/>
                <a:gridCol w="3981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Enhancing MOEA/D with guided mutation and priority update for multi-objective optimization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Chen, C., Chen, C., and Zhang, Q. (2009).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Multi-objective optimization is an essential and challenging topic in the domains of engineering and computation because real-world problems usually include several conflicting objectives.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Evolutionary multi-objective optimization: A historical view of the field</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Coello Coello, C. A. (2006).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Using as a framework the history of this discipline, we discuss some of the most representative algorithms that have been developed so far, as well as some of their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524000" y="1524000"/>
            <a:ext cx="6934200" cy="50291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533400"/>
            <a:ext cx="7498080" cy="48006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have proposed an improved MOEA/D for the MOPs with complex PFs. The proposed MOEA/D-AWA is an enhanced MOEA/D with two major modifications. One is a new weight vector initialization method based on the geometric analysis of the </a:t>
            </a:r>
            <a:r>
              <a:rPr lang="en-IN" sz="2000" dirty="0" err="1" smtClean="0">
                <a:latin typeface="Times New Roman" pitchFamily="18" charset="0"/>
                <a:cs typeface="Times New Roman" pitchFamily="18" charset="0"/>
              </a:rPr>
              <a:t>Tchbeycheff</a:t>
            </a:r>
            <a:r>
              <a:rPr lang="en-IN" sz="2000" dirty="0" smtClean="0">
                <a:latin typeface="Times New Roman" pitchFamily="18" charset="0"/>
                <a:cs typeface="Times New Roman" pitchFamily="18" charset="0"/>
              </a:rPr>
              <a:t> decomposition approach, the other is an adaptive weight vector adjustment (AWA) strategy for dealing with the MOPs with complex PFs. We compare MOEA/D-AWA with four other state-of-the-art algorithms: the original MOEA/D, Adaptive-MOEA/D and </a:t>
            </a:r>
            <a:r>
              <a:rPr lang="en-IN" sz="2000" dirty="0" err="1" smtClean="0">
                <a:latin typeface="Times New Roman" pitchFamily="18" charset="0"/>
                <a:cs typeface="Times New Roman" pitchFamily="18" charset="0"/>
              </a:rPr>
              <a:t>paλ</a:t>
            </a:r>
            <a:r>
              <a:rPr lang="en-IN" sz="2000" dirty="0" smtClean="0">
                <a:latin typeface="Times New Roman" pitchFamily="18" charset="0"/>
                <a:cs typeface="Times New Roman" pitchFamily="18" charset="0"/>
              </a:rPr>
              <a:t>-MOEAD which are two enhanced MOEA/D with weight adjustment, and NSGA-II. Experimental studies have been carried out on ten </a:t>
            </a:r>
            <a:r>
              <a:rPr lang="en-IN" sz="2000" dirty="0" err="1" smtClean="0">
                <a:latin typeface="Times New Roman" pitchFamily="18" charset="0"/>
                <a:cs typeface="Times New Roman" pitchFamily="18" charset="0"/>
              </a:rPr>
              <a:t>wellknown</a:t>
            </a:r>
            <a:r>
              <a:rPr lang="en-IN" sz="2000" dirty="0" smtClean="0">
                <a:latin typeface="Times New Roman" pitchFamily="18" charset="0"/>
                <a:cs typeface="Times New Roman" pitchFamily="18" charset="0"/>
              </a:rPr>
              <a:t> ZDT and DTLZ instances and two newly constructed instances with special designed complex PFs which have sharp peak and low tail. The proposed MOEA/DAWA approach has also been applied to two many-objective problems. Experimental results have indicated that the proposed MOEA/D-AWA approach is able to successfully obtain a well-converged and well diversified set of </a:t>
            </a:r>
            <a:r>
              <a:rPr lang="en-IN" sz="2000" dirty="0" err="1" smtClean="0">
                <a:latin typeface="Times New Roman" pitchFamily="18" charset="0"/>
                <a:cs typeface="Times New Roman" pitchFamily="18" charset="0"/>
              </a:rPr>
              <a:t>nondominated</a:t>
            </a:r>
            <a:r>
              <a:rPr lang="en-IN" sz="2000" dirty="0" smtClean="0">
                <a:latin typeface="Times New Roman" pitchFamily="18" charset="0"/>
                <a:cs typeface="Times New Roman" pitchFamily="18" charset="0"/>
              </a:rPr>
              <a:t> solutions. A detailed study has also indicated that the new weight vector initialization method can significantly improve the performance of MOEA/D on </a:t>
            </a:r>
            <a:r>
              <a:rPr lang="en-IN" sz="2000" dirty="0" err="1" smtClean="0">
                <a:latin typeface="Times New Roman" pitchFamily="18" charset="0"/>
                <a:cs typeface="Times New Roman" pitchFamily="18" charset="0"/>
              </a:rPr>
              <a:t>triobjective</a:t>
            </a:r>
            <a:r>
              <a:rPr lang="en-IN" sz="2000" dirty="0" smtClean="0">
                <a:latin typeface="Times New Roman" pitchFamily="18" charset="0"/>
                <a:cs typeface="Times New Roman" pitchFamily="18" charset="0"/>
              </a:rPr>
              <a:t> MOPs with simple PFs.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Chan, Y., Chiang, T., and Fu, L. (2010). A two-phase evolutionary algorithm for </a:t>
            </a:r>
            <a:r>
              <a:rPr lang="en-IN" sz="1600" dirty="0" err="1" smtClean="0">
                <a:latin typeface="Times New Roman" pitchFamily="18" charset="0"/>
                <a:cs typeface="Times New Roman" pitchFamily="18" charset="0"/>
              </a:rPr>
              <a:t>multiobjective</a:t>
            </a:r>
            <a:r>
              <a:rPr lang="en-IN" sz="1600" dirty="0" smtClean="0">
                <a:latin typeface="Times New Roman" pitchFamily="18" charset="0"/>
                <a:cs typeface="Times New Roman" pitchFamily="18" charset="0"/>
              </a:rPr>
              <a:t> mining of classification rules. In Congress on Evolutionary Computation IEEE, pages 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Chang</a:t>
            </a:r>
            <a:r>
              <a:rPr lang="en-IN" sz="1600" dirty="0" smtClean="0">
                <a:latin typeface="Times New Roman" pitchFamily="18" charset="0"/>
                <a:cs typeface="Times New Roman" pitchFamily="18" charset="0"/>
              </a:rPr>
              <a:t>, P., Chen, S., and Zhang, Q. (2008). MOEA/D for </a:t>
            </a:r>
            <a:r>
              <a:rPr lang="en-IN" sz="1600" dirty="0" err="1" smtClean="0">
                <a:latin typeface="Times New Roman" pitchFamily="18" charset="0"/>
                <a:cs typeface="Times New Roman" pitchFamily="18" charset="0"/>
              </a:rPr>
              <a:t>flowshop</a:t>
            </a:r>
            <a:r>
              <a:rPr lang="en-IN" sz="1600" dirty="0" smtClean="0">
                <a:latin typeface="Times New Roman" pitchFamily="18" charset="0"/>
                <a:cs typeface="Times New Roman" pitchFamily="18" charset="0"/>
              </a:rPr>
              <a:t> scheduling problem. In Congress on Evolutionary Computation IEEE, pages 1433–1438.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Chen</a:t>
            </a:r>
            <a:r>
              <a:rPr lang="en-IN" sz="1600" dirty="0" smtClean="0">
                <a:latin typeface="Times New Roman" pitchFamily="18" charset="0"/>
                <a:cs typeface="Times New Roman" pitchFamily="18" charset="0"/>
              </a:rPr>
              <a:t>, C., Chen, C., and Zhang, Q. (2009). Enhancing MOEA/D with guided mutation and priority update for multi-objective optimization. In Congress on Evolutionary Computation IEEE, pages 209–216.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Coello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Coello</a:t>
            </a:r>
            <a:r>
              <a:rPr lang="en-IN" sz="1600" dirty="0" smtClean="0">
                <a:latin typeface="Times New Roman" pitchFamily="18" charset="0"/>
                <a:cs typeface="Times New Roman" pitchFamily="18" charset="0"/>
              </a:rPr>
              <a:t>, C. A. (2006). Evolutionary multi-objective optimization: A historical view of the field. IEEE Transactions on Computational Intelligence Magazine, 1(1):28–36.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Corne</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Jerram</a:t>
            </a:r>
            <a:r>
              <a:rPr lang="en-IN" sz="1600" dirty="0" smtClean="0">
                <a:latin typeface="Times New Roman" pitchFamily="18" charset="0"/>
                <a:cs typeface="Times New Roman" pitchFamily="18" charset="0"/>
              </a:rPr>
              <a:t>, N., Knowles, J., and Oates, M. (2001). PESA-II: Region-based selection in evolutionary multi-objective optimization. In Genetic and Evolutionary Computation Conference, pages 283–290.</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err="1" smtClean="0">
                <a:latin typeface="Times New Roman" pitchFamily="18" charset="0"/>
                <a:cs typeface="Times New Roman" pitchFamily="18" charset="0"/>
              </a:rPr>
              <a:t>Corne</a:t>
            </a:r>
            <a:r>
              <a:rPr lang="en-IN" sz="1600" dirty="0" smtClean="0">
                <a:latin typeface="Times New Roman" pitchFamily="18" charset="0"/>
                <a:cs typeface="Times New Roman" pitchFamily="18" charset="0"/>
              </a:rPr>
              <a:t>, D. W., Knowles, J. D., and Oates, M. J. (2000). The Pareto-envelope based selection algorithm for </a:t>
            </a:r>
            <a:r>
              <a:rPr lang="en-IN" sz="1600" dirty="0" err="1" smtClean="0">
                <a:latin typeface="Times New Roman" pitchFamily="18" charset="0"/>
                <a:cs typeface="Times New Roman" pitchFamily="18" charset="0"/>
              </a:rPr>
              <a:t>multiobjective</a:t>
            </a:r>
            <a:r>
              <a:rPr lang="en-IN" sz="1600" dirty="0" smtClean="0">
                <a:latin typeface="Times New Roman" pitchFamily="18" charset="0"/>
                <a:cs typeface="Times New Roman" pitchFamily="18" charset="0"/>
              </a:rPr>
              <a:t> optimization. In Parallel Problem Solving from </a:t>
            </a:r>
            <a:r>
              <a:rPr lang="en-IN" sz="1600" dirty="0" err="1" smtClean="0">
                <a:latin typeface="Times New Roman" pitchFamily="18" charset="0"/>
                <a:cs typeface="Times New Roman" pitchFamily="18" charset="0"/>
              </a:rPr>
              <a:t>NaturePPSN</a:t>
            </a:r>
            <a:r>
              <a:rPr lang="en-IN" sz="1600" dirty="0" smtClean="0">
                <a:latin typeface="Times New Roman" pitchFamily="18" charset="0"/>
                <a:cs typeface="Times New Roman" pitchFamily="18" charset="0"/>
              </a:rPr>
              <a:t> VI, volume 1917 of Lecture Notes in Computer Science, pages 839–848. Springer.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Das</a:t>
            </a:r>
            <a:r>
              <a:rPr lang="en-IN" sz="1600" dirty="0" smtClean="0">
                <a:latin typeface="Times New Roman" pitchFamily="18" charset="0"/>
                <a:cs typeface="Times New Roman" pitchFamily="18" charset="0"/>
              </a:rPr>
              <a:t>, I. and Dennis, J. (1998). Normal-</a:t>
            </a:r>
            <a:r>
              <a:rPr lang="en-IN" sz="1600" dirty="0" err="1" smtClean="0">
                <a:latin typeface="Times New Roman" pitchFamily="18" charset="0"/>
                <a:cs typeface="Times New Roman" pitchFamily="18" charset="0"/>
              </a:rPr>
              <a:t>Bounday</a:t>
            </a:r>
            <a:r>
              <a:rPr lang="en-IN" sz="1600" dirty="0" smtClean="0">
                <a:latin typeface="Times New Roman" pitchFamily="18" charset="0"/>
                <a:cs typeface="Times New Roman" pitchFamily="18" charset="0"/>
              </a:rPr>
              <a:t> Intersection: A new method for generating Pareto optimal points in </a:t>
            </a:r>
            <a:r>
              <a:rPr lang="en-IN" sz="1600" dirty="0" err="1" smtClean="0">
                <a:latin typeface="Times New Roman" pitchFamily="18" charset="0"/>
                <a:cs typeface="Times New Roman" pitchFamily="18" charset="0"/>
              </a:rPr>
              <a:t>multicriteria</a:t>
            </a:r>
            <a:r>
              <a:rPr lang="en-IN" sz="1600" dirty="0" smtClean="0">
                <a:latin typeface="Times New Roman" pitchFamily="18" charset="0"/>
                <a:cs typeface="Times New Roman" pitchFamily="18" charset="0"/>
              </a:rPr>
              <a:t> optimization problems. SIAM Journal on Optimization, 8(3):631–657.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Deb, K., </a:t>
            </a:r>
            <a:r>
              <a:rPr lang="en-IN" sz="1600" dirty="0" err="1" smtClean="0">
                <a:latin typeface="Times New Roman" pitchFamily="18" charset="0"/>
                <a:cs typeface="Times New Roman" pitchFamily="18" charset="0"/>
              </a:rPr>
              <a:t>Agrawal</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Pratap</a:t>
            </a:r>
            <a:r>
              <a:rPr lang="en-IN" sz="1600" dirty="0" smtClean="0">
                <a:latin typeface="Times New Roman" pitchFamily="18" charset="0"/>
                <a:cs typeface="Times New Roman" pitchFamily="18" charset="0"/>
              </a:rPr>
              <a:t>, A., and </a:t>
            </a:r>
            <a:r>
              <a:rPr lang="en-IN" sz="1600" dirty="0" err="1" smtClean="0">
                <a:latin typeface="Times New Roman" pitchFamily="18" charset="0"/>
                <a:cs typeface="Times New Roman" pitchFamily="18" charset="0"/>
              </a:rPr>
              <a:t>Meyarivan</a:t>
            </a:r>
            <a:r>
              <a:rPr lang="en-IN" sz="1600" dirty="0" smtClean="0">
                <a:latin typeface="Times New Roman" pitchFamily="18" charset="0"/>
                <a:cs typeface="Times New Roman" pitchFamily="18" charset="0"/>
              </a:rPr>
              <a:t>, T. (2002). A fast and elitist </a:t>
            </a:r>
            <a:r>
              <a:rPr lang="en-IN" sz="1600" dirty="0" err="1" smtClean="0">
                <a:latin typeface="Times New Roman" pitchFamily="18" charset="0"/>
                <a:cs typeface="Times New Roman" pitchFamily="18" charset="0"/>
              </a:rPr>
              <a:t>multiobjective</a:t>
            </a:r>
            <a:r>
              <a:rPr lang="en-IN" sz="1600" dirty="0" smtClean="0">
                <a:latin typeface="Times New Roman" pitchFamily="18" charset="0"/>
                <a:cs typeface="Times New Roman" pitchFamily="18" charset="0"/>
              </a:rPr>
              <a:t> genetic algorithm: NSGA-II. IEEE Transactions on Evolutionary Computation, 6(2):182–197.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Deb</a:t>
            </a:r>
            <a:r>
              <a:rPr lang="en-IN" sz="1600" dirty="0" smtClean="0">
                <a:latin typeface="Times New Roman" pitchFamily="18" charset="0"/>
                <a:cs typeface="Times New Roman" pitchFamily="18" charset="0"/>
              </a:rPr>
              <a:t>, K. and Beyer, H. G. (2001). Self-adaptive genetic algorithms with simulated binary crossover. Evolutionary Computation, 9(2):197–221.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Deb</a:t>
            </a:r>
            <a:r>
              <a:rPr lang="en-IN" sz="1600" dirty="0" smtClean="0">
                <a:latin typeface="Times New Roman" pitchFamily="18" charset="0"/>
                <a:cs typeface="Times New Roman" pitchFamily="18" charset="0"/>
              </a:rPr>
              <a:t>, K. and Jain, H. (2012a). An improved NSGA-II procedure for many-objective optimization, part I: Solving problems with box constraints. Technical Report 2012009, </a:t>
            </a:r>
            <a:r>
              <a:rPr lang="en-IN" sz="1600" dirty="0" err="1" smtClean="0">
                <a:latin typeface="Times New Roman" pitchFamily="18" charset="0"/>
                <a:cs typeface="Times New Roman" pitchFamily="18" charset="0"/>
              </a:rPr>
              <a:t>KanGAL</a:t>
            </a:r>
            <a:r>
              <a:rPr lang="en-IN"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1305</TotalTime>
  <Words>1448</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Resetting Weight Vectors in MOEAD for Multiobjective Optimization Problems With Discontinuous Pareto Front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2021-07-19T12:08:48Z</dcterms:modified>
</cp:coreProperties>
</file>