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Research Review for Broad Learning System Algorithms, Theory, and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95400"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the appearance of the broad learning system (BLS) is poised to revolutionize conventional artificial intelligence methods. It represents a step toward building more efficient and effective machine-learning methods that can be extended to a broader range of necessary research fields. In this survey, we provide a comprehensive overview of the BLS in data mining and neural networks for the first time, focusing on summarizing various BLS methods from the aspects of its algorithms, theories, applications, and future open research questions. First, we introduce the basic pattern of BLS manifestation, the universal approximation capability, and essence from the theoretical perspective.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Furthermore</a:t>
            </a:r>
            <a:r>
              <a:rPr lang="en-IN" sz="2000" dirty="0" smtClean="0">
                <a:latin typeface="Times New Roman" pitchFamily="18" charset="0"/>
                <a:cs typeface="Times New Roman" pitchFamily="18" charset="0"/>
              </a:rPr>
              <a:t>, we focus on BLS's various improvements based on the current state of the theoretical research, which further improves its flexibility, stability, and accuracy under general or specific conditions, including classification, regression, </a:t>
            </a:r>
            <a:r>
              <a:rPr lang="en-IN" sz="2000" dirty="0" err="1" smtClean="0">
                <a:latin typeface="Times New Roman" pitchFamily="18" charset="0"/>
                <a:cs typeface="Times New Roman" pitchFamily="18" charset="0"/>
              </a:rPr>
              <a:t>semisupervised</a:t>
            </a:r>
            <a:r>
              <a:rPr lang="en-IN" sz="2000" dirty="0" smtClean="0">
                <a:latin typeface="Times New Roman" pitchFamily="18" charset="0"/>
                <a:cs typeface="Times New Roman" pitchFamily="18" charset="0"/>
              </a:rPr>
              <a:t>, and unsupervised tasks. Due to its remarkable efficiency, impressive generalization performance, and easy extendibility, BLS has been applied in different domains. Next, we illustrate BLS's practical advances, such as computer vision, biomedical engineering, control, and natural language processing. Finally, the future open research problems and promising directions for BLSs are pointed out.</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large number of experiments show that our algorithm can effectively solve the problem of transfer learning in image classification better than some existing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factors can prevent it from achieving the maximum, even if one exists. In other words, optimization is not the same a optimality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Reinforcement learning’s connection to optimization methods deserves some additional comment because it is a source of a common misunderstanding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typical evolutionary method would hill-climb in policy space, successively generating and evaluating policies in an attempt to obtain incremental improvements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just as applicable when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continues indefinitely and when rewards of various magnitudes can be received at any time.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means that the adoption of advanced manufacturing technologies, such AI and ML, is an emerging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other words, AI/ML algorithms represent an opportunity to handle high dimensional problems and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Artificial intelligence can be useful to solve critical issue for sustainable manufacturing (e.g., optimization of energy resources, logistics, supply chain management, waste management,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perspective of sustainability, the analysis highlighted that the new paradigm of smart manufacturing has the potential to bring fundamental improvements in the industry by addressing the issue of scarce resources and improving productivity.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228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can learn a robust classification model by using a small part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from the target domain and all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from the source domain.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algorithm inherits the computational efficiency and learning capability of BLS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an algorithm called domain adaptation broad learning system based on locally linear embedding (DABLS-LLE) is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Different from many deep neural networks which use gradient descent method to update weights, our proposed algorithm can use pseudo inverse to get the optimal solution directly.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DABLS-LLE algorithm contains three stages: reconstruction weights calculating, BLS feature mapping, output weights learning.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indicators chosen to perform the analysis were total papers (TPs), which is the total number of publications, and total citations (TCs), which is the total number of citations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analysis was done using the Web of Science and SCOPUS database. Furthermore, UCINET and </a:t>
            </a:r>
            <a:r>
              <a:rPr lang="en-IN" sz="2000" dirty="0" err="1" smtClean="0">
                <a:latin typeface="Times New Roman" pitchFamily="18" charset="0"/>
                <a:cs typeface="Times New Roman" pitchFamily="18" charset="0"/>
              </a:rPr>
              <a:t>NVivo</a:t>
            </a:r>
            <a:r>
              <a:rPr lang="en-IN" sz="2000" dirty="0" smtClean="0">
                <a:latin typeface="Times New Roman" pitchFamily="18" charset="0"/>
                <a:cs typeface="Times New Roman" pitchFamily="18" charset="0"/>
              </a:rPr>
              <a:t> 12 software were used to complete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Its usage has spread to various fields, such as learning machines, which are currently used in smart manufacturing, medical science, pharmacology, agriculture, </a:t>
            </a:r>
            <a:r>
              <a:rPr lang="en-IN" sz="2000" dirty="0" err="1" smtClean="0">
                <a:latin typeface="Times New Roman" pitchFamily="18" charset="0"/>
                <a:cs typeface="Times New Roman" pitchFamily="18" charset="0"/>
              </a:rPr>
              <a:t>archeology</a:t>
            </a:r>
            <a:r>
              <a:rPr lang="en-IN" sz="2000" dirty="0" smtClean="0">
                <a:latin typeface="Times New Roman" pitchFamily="18" charset="0"/>
                <a:cs typeface="Times New Roman" pitchFamily="18" charset="0"/>
              </a:rPr>
              <a:t>, games, business, and so </a:t>
            </a:r>
            <a:r>
              <a:rPr lang="en-IN" sz="2000" dirty="0" smtClean="0">
                <a:latin typeface="Times New Roman" pitchFamily="18" charset="0"/>
                <a:cs typeface="Times New Roman" pitchFamily="18" charset="0"/>
              </a:rPr>
              <a:t>forth.</a:t>
            </a:r>
          </a:p>
          <a:p>
            <a:pPr algn="just">
              <a:lnSpc>
                <a:spcPct val="150000"/>
              </a:lnSpc>
            </a:pPr>
            <a:r>
              <a:rPr lang="en-IN" sz="2000" dirty="0" smtClean="0">
                <a:latin typeface="Times New Roman" pitchFamily="18" charset="0"/>
                <a:cs typeface="Times New Roman" pitchFamily="18" charset="0"/>
              </a:rPr>
              <a:t>It can be noted that the most used term is precisely “machine”, “learning”, and “intelligence”, which the software represents with greater characters than all the other terms.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Literature Survey on Artificial Intelligence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Gupta, N.A.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particular, this paper provides a full review of recent developments within the field of artificial intelligence and its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Proposal for the Dartmouth Summer Research Project on Artificial Intelligence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McCarthy, J.; Minsky, M.L.; Rochester, N.; Shannon, C.E.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invitations will be made by the organizing committee on the basis of its estimate of the individual's potential contribution to the work of the group.</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Carnegie Mellon Dean of Computer Science on the Future of AI</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Moore, 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that role and given his experience, Moore is among the most influential people in the fields of computer science and artificial intelligence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Randomised algorithms for the loop cutset problem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Becker, A.; Bar-Yehuda, R.; Geiger, 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also show empirically that a variant of this algorithm often finds a loop </a:t>
                      </a:r>
                      <a:r>
                        <a:rPr lang="en-US" sz="2000" dirty="0" err="1">
                          <a:solidFill>
                            <a:srgbClr val="333333"/>
                          </a:solidFill>
                          <a:latin typeface="Times New Roman"/>
                          <a:ea typeface="Calibri"/>
                          <a:cs typeface="Latha"/>
                        </a:rPr>
                        <a:t>cutset</a:t>
                      </a:r>
                      <a:r>
                        <a:rPr lang="en-US" sz="2000" dirty="0">
                          <a:solidFill>
                            <a:srgbClr val="333333"/>
                          </a:solidFill>
                          <a:latin typeface="Times New Roman"/>
                          <a:ea typeface="Calibri"/>
                          <a:cs typeface="Latha"/>
                        </a:rPr>
                        <a:t> that is closer to the minimum weight loop </a:t>
                      </a:r>
                      <a:r>
                        <a:rPr lang="en-US" sz="2000" dirty="0" err="1">
                          <a:solidFill>
                            <a:srgbClr val="333333"/>
                          </a:solidFill>
                          <a:latin typeface="Times New Roman"/>
                          <a:ea typeface="Calibri"/>
                          <a:cs typeface="Latha"/>
                        </a:rPr>
                        <a:t>cutset</a:t>
                      </a:r>
                      <a:r>
                        <a:rPr lang="en-US" sz="2000" dirty="0">
                          <a:solidFill>
                            <a:srgbClr val="333333"/>
                          </a:solidFill>
                          <a:latin typeface="Times New Roman"/>
                          <a:ea typeface="Calibri"/>
                          <a:cs typeface="Latha"/>
                        </a:rPr>
                        <a:t> than the ones found by the best deterministic algorithms known.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524000" y="1816100"/>
            <a:ext cx="7086600" cy="4064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2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research focused on the study of the state of the art of AI and ML applications, selecting literature on what has now become a particularly hot topic in scientific research. The literature available on any subject is now wide and a complete coverage of all the documents published with respect to a particular topic can be challenging or even impossible. Therefore, a systematic selection of the most relevant literature was implemented. This document provides a systematic review of applications in various scientific fields using ML techniques. For the selection of documents, objective and clear methods of investigation were used, independent of the experience of the researchers. Among the objectives of the document, it aimed to not only provide a comprehensive framework on the literature on the research of AI and ML but also a starting point for integrating knowledge through research in this area and to suggest future research paths. It is important to underline that this document was produced using only two databases, i.e., </a:t>
            </a:r>
            <a:r>
              <a:rPr lang="en-IN" sz="1900" dirty="0" err="1" smtClean="0">
                <a:latin typeface="Times New Roman" pitchFamily="18" charset="0"/>
                <a:cs typeface="Times New Roman" pitchFamily="18" charset="0"/>
              </a:rPr>
              <a:t>WoS</a:t>
            </a:r>
            <a:r>
              <a:rPr lang="en-IN" sz="1900" dirty="0" smtClean="0">
                <a:latin typeface="Times New Roman" pitchFamily="18" charset="0"/>
                <a:cs typeface="Times New Roman" pitchFamily="18" charset="0"/>
              </a:rPr>
              <a:t> and Scopus, in which only documents with open access were included. There are, therefore, many other documents with restricted access and other indexing databases, such as Google Scholar, that could be integrated for future research.</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Gupta, N.A. Literature Survey on Artificial Intelligence. 2017. Available online: https://www.ijert.org/ research/a-literature-survey-on-artificial-intelligence-IJERTCONV5IS19015.pdf (accessed on 7 January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McCarthy, J.; </a:t>
            </a:r>
            <a:r>
              <a:rPr lang="en-IN" sz="1800" dirty="0" err="1" smtClean="0">
                <a:latin typeface="Times New Roman" pitchFamily="18" charset="0"/>
                <a:cs typeface="Times New Roman" pitchFamily="18" charset="0"/>
              </a:rPr>
              <a:t>Minsky</a:t>
            </a:r>
            <a:r>
              <a:rPr lang="en-IN" sz="1800" dirty="0" smtClean="0">
                <a:latin typeface="Times New Roman" pitchFamily="18" charset="0"/>
                <a:cs typeface="Times New Roman" pitchFamily="18" charset="0"/>
              </a:rPr>
              <a:t>, M.L.; Rochester, N.; Shannon, C.E. A Proposal for the Dartmouth Summer Research Project on Artificial Intelligence. AI Mag. 2006, 27, 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Moore, A. Carnegie Mellon Dean of Computer Science on the Future of AI. Available online: https://www.forbes.com/sites/peterhigh/2017/10/30/carnegie-mellon-dean-of-computer-science-onthe-future-of-ai/#3a283c652197 (accessed on 7 January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Becker, A.; Bar-</a:t>
            </a:r>
            <a:r>
              <a:rPr lang="en-IN" sz="1800" dirty="0" err="1" smtClean="0">
                <a:latin typeface="Times New Roman" pitchFamily="18" charset="0"/>
                <a:cs typeface="Times New Roman" pitchFamily="18" charset="0"/>
              </a:rPr>
              <a:t>Yehuda</a:t>
            </a:r>
            <a:r>
              <a:rPr lang="en-IN" sz="1800" dirty="0" smtClean="0">
                <a:latin typeface="Times New Roman" pitchFamily="18" charset="0"/>
                <a:cs typeface="Times New Roman" pitchFamily="18" charset="0"/>
              </a:rPr>
              <a:t>, R.; Geiger, D. Randomised algorithms for the loop </a:t>
            </a:r>
            <a:r>
              <a:rPr lang="en-IN" sz="1800" dirty="0" err="1" smtClean="0">
                <a:latin typeface="Times New Roman" pitchFamily="18" charset="0"/>
                <a:cs typeface="Times New Roman" pitchFamily="18" charset="0"/>
              </a:rPr>
              <a:t>cutset</a:t>
            </a:r>
            <a:r>
              <a:rPr lang="en-IN" sz="1800" dirty="0" smtClean="0">
                <a:latin typeface="Times New Roman" pitchFamily="18" charset="0"/>
                <a:cs typeface="Times New Roman" pitchFamily="18" charset="0"/>
              </a:rPr>
              <a:t> problem. J.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Res. 2000, 12, 219–234.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Singer, J.; Gent, I.P.; </a:t>
            </a:r>
            <a:r>
              <a:rPr lang="en-IN" sz="1800" dirty="0" err="1" smtClean="0">
                <a:latin typeface="Times New Roman" pitchFamily="18" charset="0"/>
                <a:cs typeface="Times New Roman" pitchFamily="18" charset="0"/>
              </a:rPr>
              <a:t>Smaill</a:t>
            </a:r>
            <a:r>
              <a:rPr lang="en-IN" sz="1800" dirty="0" smtClean="0">
                <a:latin typeface="Times New Roman" pitchFamily="18" charset="0"/>
                <a:cs typeface="Times New Roman" pitchFamily="18" charset="0"/>
              </a:rPr>
              <a:t>, A. Backbone fragility and the local search cost peak. J.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Res. 2000, 12, 235–270.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Chen, X.; Van </a:t>
            </a:r>
            <a:r>
              <a:rPr lang="en-IN" sz="1800" dirty="0" err="1" smtClean="0">
                <a:latin typeface="Times New Roman" pitchFamily="18" charset="0"/>
                <a:cs typeface="Times New Roman" pitchFamily="18" charset="0"/>
              </a:rPr>
              <a:t>Beek</a:t>
            </a:r>
            <a:r>
              <a:rPr lang="en-IN" sz="1800" dirty="0" smtClean="0">
                <a:latin typeface="Times New Roman" pitchFamily="18" charset="0"/>
                <a:cs typeface="Times New Roman" pitchFamily="18" charset="0"/>
              </a:rPr>
              <a:t>, P. Conflict-directed </a:t>
            </a:r>
            <a:r>
              <a:rPr lang="en-IN" sz="1800" dirty="0" err="1" smtClean="0">
                <a:latin typeface="Times New Roman" pitchFamily="18" charset="0"/>
                <a:cs typeface="Times New Roman" pitchFamily="18" charset="0"/>
              </a:rPr>
              <a:t>backjumping</a:t>
            </a:r>
            <a:r>
              <a:rPr lang="en-IN" sz="1800" dirty="0" smtClean="0">
                <a:latin typeface="Times New Roman" pitchFamily="18" charset="0"/>
                <a:cs typeface="Times New Roman" pitchFamily="18" charset="0"/>
              </a:rPr>
              <a:t> revisited. J.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Res. 2001, 14, 53–81.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Hong, J. Goal recognition through goal graph analysis. J.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Res. 2001, 15, 1–30.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Stone, P.; Littman, M.L.; Singh, S.; Kearns, M. ATTAC-2000: An adaptive autonomous bidding agent. J.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Res. 2000, 15, 189–206.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Peng</a:t>
            </a:r>
            <a:r>
              <a:rPr lang="en-IN" sz="1800" dirty="0" smtClean="0">
                <a:latin typeface="Times New Roman" pitchFamily="18" charset="0"/>
                <a:cs typeface="Times New Roman" pitchFamily="18" charset="0"/>
              </a:rPr>
              <a:t>, Y.; Zhang, X. Integrative data mining in systems biology: from text to network mining.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Med. 2007, 41, 83–86.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Zhou, X.; Liu, B.; Wu, Z.; </a:t>
            </a:r>
            <a:r>
              <a:rPr lang="en-IN" sz="1800" dirty="0" err="1" smtClean="0">
                <a:latin typeface="Times New Roman" pitchFamily="18" charset="0"/>
                <a:cs typeface="Times New Roman" pitchFamily="18" charset="0"/>
              </a:rPr>
              <a:t>Feng</a:t>
            </a:r>
            <a:r>
              <a:rPr lang="en-IN" sz="1800" dirty="0" smtClean="0">
                <a:latin typeface="Times New Roman" pitchFamily="18" charset="0"/>
                <a:cs typeface="Times New Roman" pitchFamily="18" charset="0"/>
              </a:rPr>
              <a:t>, Y. Integrative mining of traditional </a:t>
            </a:r>
            <a:r>
              <a:rPr lang="en-IN" sz="1800" dirty="0" err="1" smtClean="0">
                <a:latin typeface="Times New Roman" pitchFamily="18" charset="0"/>
                <a:cs typeface="Times New Roman" pitchFamily="18" charset="0"/>
              </a:rPr>
              <a:t>Chines</a:t>
            </a:r>
            <a:r>
              <a:rPr lang="en-IN" sz="1800" dirty="0" smtClean="0">
                <a:latin typeface="Times New Roman" pitchFamily="18" charset="0"/>
                <a:cs typeface="Times New Roman" pitchFamily="18" charset="0"/>
              </a:rPr>
              <a:t> medicine literature and MEDLINE for functional gene networks.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Med. 2007, 41, 87–104.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1296</TotalTime>
  <Words>1517</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Research Review for Broad Learning System Algorithms, Theory, and Applications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2021-07-19T09:41:21Z</dcterms:modified>
</cp:coreProperties>
</file>