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Multiview</a:t>
            </a:r>
            <a:r>
              <a:rPr lang="en-IN" b="1" dirty="0" smtClean="0">
                <a:latin typeface="Times New Roman" pitchFamily="18" charset="0"/>
                <a:cs typeface="Times New Roman" pitchFamily="18" charset="0"/>
              </a:rPr>
              <a:t> Graph Restricted Boltzmann Machines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Recently</a:t>
            </a:r>
            <a:r>
              <a:rPr lang="en-IN" sz="2000" dirty="0" smtClean="0">
                <a:latin typeface="Times New Roman" pitchFamily="18" charset="0"/>
                <a:cs typeface="Times New Roman" pitchFamily="18" charset="0"/>
              </a:rPr>
              <a:t>, the restricted Boltzmann machine (RBM) has aroused considerable interest in the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learning field. Although effectiveness is observed, like many existing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learning models,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RBM ignores the local manifold structure of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data. In this article, we first propose a novel graph RBM model, which preserves the data manifold structure and is amenable to Gibbs sampling. Then, we develop a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graph RBM model on the basis of the graph RBM, which performs local structural learning and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representation learning simultaneously. The proposed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model has the following merits: 1) it preserves the data manifold structure for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classification and 2) it performs view-consistent representation learning and view-specific representation learning simultaneously. The experimental results show that the proposed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model outperforms other state-of-the-art </a:t>
            </a:r>
            <a:r>
              <a:rPr lang="en-IN" sz="2000" dirty="0" err="1" smtClean="0">
                <a:latin typeface="Times New Roman" pitchFamily="18" charset="0"/>
                <a:cs typeface="Times New Roman" pitchFamily="18" charset="0"/>
              </a:rPr>
              <a:t>multiview</a:t>
            </a:r>
            <a:r>
              <a:rPr lang="en-IN" sz="2000" dirty="0" smtClean="0">
                <a:latin typeface="Times New Roman" pitchFamily="18" charset="0"/>
                <a:cs typeface="Times New Roman" pitchFamily="18" charset="0"/>
              </a:rPr>
              <a:t> classification algorithms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Graphs are built using multiple methods from multiple corpora and existing lexical databases such as </a:t>
            </a:r>
            <a:r>
              <a:rPr lang="en-IN" sz="2000" dirty="0" err="1" smtClean="0">
                <a:latin typeface="Times New Roman" pitchFamily="18" charset="0"/>
                <a:cs typeface="Times New Roman" pitchFamily="18" charset="0"/>
              </a:rPr>
              <a:t>WordNet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Comprehensive experiments of our proposed model in document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with a variety of evaluations: graph construction methods from in-domain, out-domain, and existing databases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exploit prior structures, we use the </a:t>
            </a:r>
            <a:r>
              <a:rPr lang="en-IN" sz="2000" dirty="0" smtClean="0">
                <a:latin typeface="Times New Roman" pitchFamily="18" charset="0"/>
                <a:cs typeface="Times New Roman" pitchFamily="18" charset="0"/>
              </a:rPr>
              <a:t>CPAN-</a:t>
            </a:r>
            <a:r>
              <a:rPr lang="en-IN" sz="2000" dirty="0" err="1" smtClean="0">
                <a:latin typeface="Times New Roman" pitchFamily="18" charset="0"/>
                <a:cs typeface="Times New Roman" pitchFamily="18" charset="0"/>
              </a:rPr>
              <a:t>WordNet:Similarity</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package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to query the similarity measures for every pair of words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As the analytical solution of the gradient cannot be computed, the existing training algorithms are mainly based on the sampling method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entire RBM network is a bipartite graph, in which connections only exist between the visible and hidden units. </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aim to demonstrate that these structural constraints will improve the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qualities by preventing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and enhancing factor coherence – the issues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largely ignored in </a:t>
            </a:r>
            <a:r>
              <a:rPr lang="en-IN" sz="2000" dirty="0" smtClean="0">
                <a:latin typeface="Times New Roman" pitchFamily="18" charset="0"/>
                <a:cs typeface="Times New Roman" pitchFamily="18" charset="0"/>
              </a:rPr>
              <a:t>RBMs.</a:t>
            </a:r>
          </a:p>
          <a:p>
            <a:pPr algn="just">
              <a:lnSpc>
                <a:spcPct val="150000"/>
              </a:lnSpc>
            </a:pPr>
            <a:r>
              <a:rPr lang="en-IN" sz="2000" dirty="0" smtClean="0">
                <a:latin typeface="Times New Roman" pitchFamily="18" charset="0"/>
                <a:cs typeface="Times New Roman" pitchFamily="18" charset="0"/>
              </a:rPr>
              <a:t>However, the posterior computation is extremely hard due to the so-called “double intractability” problem in undirected graphical models – intractability of both the data likelihood and the posterior.</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prevent this problem, we drop all edges associated with the nodes that have more than 20 </a:t>
            </a:r>
            <a:r>
              <a:rPr lang="en-IN" sz="2000" dirty="0" err="1" smtClean="0">
                <a:latin typeface="Times New Roman" pitchFamily="18" charset="0"/>
                <a:cs typeface="Times New Roman" pitchFamily="18" charset="0"/>
              </a:rPr>
              <a:t>outlinks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purpose is to automatically learn and understand the </a:t>
            </a:r>
            <a:r>
              <a:rPr lang="en-IN" sz="2000" dirty="0" smtClean="0">
                <a:latin typeface="Times New Roman" pitchFamily="18" charset="0"/>
                <a:cs typeface="Times New Roman" pitchFamily="18" charset="0"/>
              </a:rPr>
              <a:t>research </a:t>
            </a:r>
            <a:r>
              <a:rPr lang="en-IN" sz="2000" dirty="0" smtClean="0">
                <a:latin typeface="Times New Roman" pitchFamily="18" charset="0"/>
                <a:cs typeface="Times New Roman" pitchFamily="18" charset="0"/>
              </a:rPr>
              <a:t>topics, issues and the evolution of ASD research literature</a:t>
            </a:r>
            <a:r>
              <a:rPr lang="en-IN" sz="2000" dirty="0" smtClean="0">
                <a:latin typeface="Times New Roman" pitchFamily="18" charset="0"/>
                <a:cs typeface="Times New Roman" pitchFamily="18"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demonstrate that the proposed technique improves the group coherence, facilitates visualization, provides means for estimation of intrinsic dimensionality, reduces </a:t>
            </a:r>
            <a:r>
              <a:rPr lang="en-IN" sz="2000" dirty="0" err="1" smtClean="0">
                <a:latin typeface="Times New Roman" pitchFamily="18" charset="0"/>
                <a:cs typeface="Times New Roman" pitchFamily="18" charset="0"/>
              </a:rPr>
              <a:t>overfitting</a:t>
            </a:r>
            <a:r>
              <a:rPr lang="en-IN" sz="2000" dirty="0" smtClean="0">
                <a:latin typeface="Times New Roman" pitchFamily="18" charset="0"/>
                <a:cs typeface="Times New Roman" pitchFamily="18" charset="0"/>
              </a:rPr>
              <a:t>, and possibly leads to better classification accuracy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Focusing on document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we perform extensive experiments to evaluate the efficacy of the proposed framework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principled way to introduce domain structures into RBMs, focusing on an important class of constraints that arise from a network of features - </a:t>
            </a:r>
            <a:r>
              <a:rPr lang="en-IN" sz="2000" dirty="0" err="1" smtClean="0">
                <a:latin typeface="Times New Roman" pitchFamily="18" charset="0"/>
                <a:cs typeface="Times New Roman" pitchFamily="18" charset="0"/>
              </a:rPr>
              <a:t>pairwise</a:t>
            </a:r>
            <a:r>
              <a:rPr lang="en-IN" sz="2000" dirty="0" smtClean="0">
                <a:latin typeface="Times New Roman" pitchFamily="18" charset="0"/>
                <a:cs typeface="Times New Roman" pitchFamily="18" charset="0"/>
              </a:rPr>
              <a:t> correlation, </a:t>
            </a:r>
            <a:r>
              <a:rPr lang="en-IN" sz="2000" dirty="0" err="1" smtClean="0">
                <a:latin typeface="Times New Roman" pitchFamily="18" charset="0"/>
                <a:cs typeface="Times New Roman" pitchFamily="18" charset="0"/>
              </a:rPr>
              <a:t>pairwise</a:t>
            </a:r>
            <a:r>
              <a:rPr lang="en-IN" sz="2000" dirty="0" smtClean="0">
                <a:latin typeface="Times New Roman" pitchFamily="18" charset="0"/>
                <a:cs typeface="Times New Roman" pitchFamily="18" charset="0"/>
              </a:rPr>
              <a:t> smoothness, and </a:t>
            </a:r>
            <a:r>
              <a:rPr lang="en-IN" sz="2000" dirty="0" err="1" smtClean="0">
                <a:latin typeface="Times New Roman" pitchFamily="18" charset="0"/>
                <a:cs typeface="Times New Roman" pitchFamily="18" charset="0"/>
              </a:rPr>
              <a:t>groupwise</a:t>
            </a:r>
            <a:r>
              <a:rPr lang="en-IN" sz="2000" dirty="0" smtClean="0">
                <a:latin typeface="Times New Roman" pitchFamily="18" charset="0"/>
                <a:cs typeface="Times New Roman" pitchFamily="18" charset="0"/>
              </a:rPr>
              <a:t> smoothness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assess factor coherence, we adopted the measure </a:t>
            </a:r>
            <a:r>
              <a:rPr lang="en-IN" sz="2000" dirty="0" smtClean="0">
                <a:latin typeface="Times New Roman" pitchFamily="18" charset="0"/>
                <a:cs typeface="Times New Roman" pitchFamily="18" charset="0"/>
              </a:rPr>
              <a:t>proposed, </a:t>
            </a:r>
            <a:r>
              <a:rPr lang="en-IN" sz="2000" dirty="0" smtClean="0">
                <a:latin typeface="Times New Roman" pitchFamily="18" charset="0"/>
                <a:cs typeface="Times New Roman" pitchFamily="18" charset="0"/>
              </a:rPr>
              <a:t>which has good agreement with human’s judgment.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order to test the performance of the algorithms, the proposed algorithms are compared with state-of-the-art classification algorithms, the multi-view Gaussian process with posterior consistency (</a:t>
            </a:r>
            <a:r>
              <a:rPr lang="en-IN" sz="2000" dirty="0" err="1" smtClean="0">
                <a:latin typeface="Times New Roman" pitchFamily="18" charset="0"/>
                <a:cs typeface="Times New Roman" pitchFamily="18" charset="0"/>
              </a:rPr>
              <a:t>MvGP</a:t>
            </a:r>
            <a:r>
              <a:rPr lang="en-IN" sz="2000" dirty="0" smtClean="0">
                <a:latin typeface="Times New Roman" pitchFamily="18" charset="0"/>
                <a:cs typeface="Times New Roman" pitchFamily="18" charset="0"/>
              </a:rPr>
              <a:t>) and consensus and </a:t>
            </a:r>
            <a:r>
              <a:rPr lang="en-IN" sz="2000" dirty="0" err="1" smtClean="0">
                <a:latin typeface="Times New Roman" pitchFamily="18" charset="0"/>
                <a:cs typeface="Times New Roman" pitchFamily="18" charset="0"/>
              </a:rPr>
              <a:t>complementarity</a:t>
            </a:r>
            <a:r>
              <a:rPr lang="en-IN" sz="2000" dirty="0" smtClean="0">
                <a:latin typeface="Times New Roman" pitchFamily="18" charset="0"/>
                <a:cs typeface="Times New Roman" pitchFamily="18" charset="0"/>
              </a:rPr>
              <a:t> based maximum entropy discrimination (MED-2C).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here </a:t>
            </a:r>
            <a:r>
              <a:rPr lang="en-IN" sz="2000" dirty="0" smtClean="0">
                <a:latin typeface="Times New Roman" pitchFamily="18" charset="0"/>
                <a:cs typeface="Times New Roman" pitchFamily="18" charset="0"/>
              </a:rPr>
              <a:t>are many efficient multi-view algorithms for classification, such as multi-view Gaussian process with posterior Consistency (</a:t>
            </a:r>
            <a:r>
              <a:rPr lang="en-IN" sz="2000" dirty="0" err="1" smtClean="0">
                <a:latin typeface="Times New Roman" pitchFamily="18" charset="0"/>
                <a:cs typeface="Times New Roman" pitchFamily="18" charset="0"/>
              </a:rPr>
              <a:t>MvGP</a:t>
            </a:r>
            <a:r>
              <a:rPr lang="en-IN" sz="2000" dirty="0" smtClean="0">
                <a:latin typeface="Times New Roman" pitchFamily="18" charset="0"/>
                <a:cs typeface="Times New Roman" pitchFamily="18" charset="0"/>
              </a:rPr>
              <a:t>) [10] and consensus and </a:t>
            </a:r>
            <a:r>
              <a:rPr lang="en-IN" sz="2000" dirty="0" err="1" smtClean="0">
                <a:latin typeface="Times New Roman" pitchFamily="18" charset="0"/>
                <a:cs typeface="Times New Roman" pitchFamily="18" charset="0"/>
              </a:rPr>
              <a:t>complementarity</a:t>
            </a:r>
            <a:r>
              <a:rPr lang="en-IN" sz="2000" dirty="0" smtClean="0">
                <a:latin typeface="Times New Roman" pitchFamily="18" charset="0"/>
                <a:cs typeface="Times New Roman" pitchFamily="18" charset="0"/>
              </a:rPr>
              <a:t> based maximum entropy discrimination (MED-2C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PCRBM, the negative of the distance between two conditional probabilities is used to measure the consistency between two conditional probabilities.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overview on restricted </a:t>
                      </a:r>
                      <a:r>
                        <a:rPr lang="en-US" sz="2000" dirty="0" err="1">
                          <a:latin typeface="Times New Roman"/>
                          <a:ea typeface="Calibri"/>
                          <a:cs typeface="Latha"/>
                        </a:rPr>
                        <a:t>boltzmann</a:t>
                      </a:r>
                      <a:r>
                        <a:rPr lang="en-US" sz="2000" dirty="0">
                          <a:latin typeface="Times New Roman"/>
                          <a:ea typeface="Calibri"/>
                          <a:cs typeface="Latha"/>
                        </a:rPr>
                        <a:t> machines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Zhang N., Ding S., Zhang J., Xue 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restricted Boltzmann machine (RBM) is a two-layered network of stochastic units with undirected connections between pairs of units in the two layers.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spike-and-slab RBM and extensions to discrete and sparse data distributions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Courville A., Desjardins G., Bergstra J., Bengio 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spike-and-slab restricted Boltzmann machine (</a:t>
                      </a:r>
                      <a:r>
                        <a:rPr lang="en-US" sz="2000" dirty="0" err="1">
                          <a:solidFill>
                            <a:srgbClr val="333333"/>
                          </a:solidFill>
                          <a:latin typeface="Times New Roman"/>
                          <a:ea typeface="Calibri"/>
                          <a:cs typeface="Latha"/>
                        </a:rPr>
                        <a:t>ssRBM</a:t>
                      </a:r>
                      <a:r>
                        <a:rPr lang="en-US" sz="2000" dirty="0">
                          <a:solidFill>
                            <a:srgbClr val="333333"/>
                          </a:solidFill>
                          <a:latin typeface="Times New Roman"/>
                          <a:ea typeface="Calibri"/>
                          <a:cs typeface="Latha"/>
                        </a:rPr>
                        <a:t>) is defined to have both a real-valued "slab" variable and a binary "spike" variable associated with each unit in the hidden layer.</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828800"/>
                <a:gridCol w="2209800"/>
                <a:gridCol w="3676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Structured recurrent temporal restricted </a:t>
                      </a:r>
                      <a:r>
                        <a:rPr lang="en-US" sz="2000" dirty="0" err="1">
                          <a:latin typeface="Times New Roman"/>
                          <a:ea typeface="Calibri"/>
                          <a:cs typeface="Latha"/>
                        </a:rPr>
                        <a:t>boltzmann</a:t>
                      </a:r>
                      <a:r>
                        <a:rPr lang="en-US" sz="2000" dirty="0">
                          <a:latin typeface="Times New Roman"/>
                          <a:ea typeface="Calibri"/>
                          <a:cs typeface="Latha"/>
                        </a:rPr>
                        <a:t> machines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Mittelman R., Kuipers B., Savarese S., Lee H.</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In this work, we propose a new class of RTRBM, which we refer to as the structured RTRBM (SRTRBM), which explicitly uses a graph to model the dependency structure.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Research on Point-wise Gated Deep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Zhang N., Ding S., Zhang J., Xue 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2E2E2E"/>
                          </a:solidFill>
                          <a:latin typeface="Times New Roman"/>
                          <a:ea typeface="Calibri"/>
                          <a:cs typeface="Latha"/>
                        </a:rPr>
                        <a:t>Stacking Restricted Boltzmann Machines (RBM) to create deep networks, such as Deep Belief Networks (DBN) and Deep Boltzmann Machines (DBM), has become one of the most important research fields in deep learning.</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6.png"/>
          <p:cNvPicPr>
            <a:picLocks noGrp="1" noChangeAspect="1" noChangeArrowheads="1"/>
          </p:cNvPicPr>
          <p:nvPr>
            <p:ph idx="1"/>
          </p:nvPr>
        </p:nvPicPr>
        <p:blipFill>
          <a:blip r:embed="rId2"/>
          <a:srcRect/>
          <a:stretch>
            <a:fillRect/>
          </a:stretch>
        </p:blipFill>
        <p:spPr bwMode="auto">
          <a:xfrm>
            <a:off x="1447800" y="1447800"/>
            <a:ext cx="7162800" cy="48006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Restricted </a:t>
            </a:r>
            <a:r>
              <a:rPr lang="en-IN" sz="2000" dirty="0" smtClean="0">
                <a:latin typeface="Times New Roman" pitchFamily="18" charset="0"/>
                <a:cs typeface="Times New Roman" pitchFamily="18" charset="0"/>
              </a:rPr>
              <a:t>Boltzmann Machines (RBMs) are effectively probability graph models for representational learning. On this basis, this paper extends RBMs to deal with multi-view learning and names it as RBMs with posterior consistency (PCRBMs). PCRBMs utilize the negative of the distance between two conditional probabilities to measure the posterior consistency between two views and maximize this posterior consistency. Then, this paper proposes correlation RBMs with posterior consistency (Exp-PCRBMs), which are suitable for binary and real-valued data. In addition, activation functions of Exp-PCRBMs can be any smooth monotonic non-linearity function. Finally, experimental results show that Exp-PCRBM is effective multi-view classification method for two-class and multi-class data.</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048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Hinton G.E., </a:t>
            </a:r>
            <a:r>
              <a:rPr lang="en-IN" sz="1800" dirty="0" err="1" smtClean="0">
                <a:latin typeface="Times New Roman" pitchFamily="18" charset="0"/>
                <a:cs typeface="Times New Roman" pitchFamily="18" charset="0"/>
              </a:rPr>
              <a:t>Salakhutdinov</a:t>
            </a:r>
            <a:r>
              <a:rPr lang="en-IN" sz="1800" dirty="0" smtClean="0">
                <a:latin typeface="Times New Roman" pitchFamily="18" charset="0"/>
                <a:cs typeface="Times New Roman" pitchFamily="18" charset="0"/>
              </a:rPr>
              <a:t> R.R.: Reducing the dimensionality of data with neural networks, Science. 313(5786), 504-507 (2006)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2</a:t>
            </a:r>
            <a:r>
              <a:rPr lang="en-IN" sz="1800" dirty="0" smtClean="0">
                <a:latin typeface="Times New Roman" pitchFamily="18" charset="0"/>
                <a:cs typeface="Times New Roman" pitchFamily="18" charset="0"/>
              </a:rPr>
              <a:t>. Zhang N., Ding S., Zhang J., </a:t>
            </a:r>
            <a:r>
              <a:rPr lang="en-IN" sz="1800" dirty="0" err="1" smtClean="0">
                <a:latin typeface="Times New Roman" pitchFamily="18" charset="0"/>
                <a:cs typeface="Times New Roman" pitchFamily="18" charset="0"/>
              </a:rPr>
              <a:t>Xue</a:t>
            </a:r>
            <a:r>
              <a:rPr lang="en-IN" sz="1800" dirty="0" smtClean="0">
                <a:latin typeface="Times New Roman" pitchFamily="18" charset="0"/>
                <a:cs typeface="Times New Roman" pitchFamily="18" charset="0"/>
              </a:rPr>
              <a:t> Y.: An overview on restricted </a:t>
            </a:r>
            <a:r>
              <a:rPr lang="en-IN" sz="1800" dirty="0" err="1" smtClean="0">
                <a:latin typeface="Times New Roman" pitchFamily="18" charset="0"/>
                <a:cs typeface="Times New Roman" pitchFamily="18" charset="0"/>
              </a:rPr>
              <a:t>boltzmann</a:t>
            </a:r>
            <a:r>
              <a:rPr lang="en-IN" sz="1800" dirty="0" smtClean="0">
                <a:latin typeface="Times New Roman" pitchFamily="18" charset="0"/>
                <a:cs typeface="Times New Roman" pitchFamily="18" charset="0"/>
              </a:rPr>
              <a:t> machines. </a:t>
            </a:r>
            <a:r>
              <a:rPr lang="en-IN" sz="1800" dirty="0" err="1" smtClean="0">
                <a:latin typeface="Times New Roman" pitchFamily="18" charset="0"/>
                <a:cs typeface="Times New Roman" pitchFamily="18" charset="0"/>
              </a:rPr>
              <a:t>Neurocomputing</a:t>
            </a:r>
            <a:r>
              <a:rPr lang="en-IN" sz="1800" dirty="0" smtClean="0">
                <a:latin typeface="Times New Roman" pitchFamily="18" charset="0"/>
                <a:cs typeface="Times New Roman" pitchFamily="18" charset="0"/>
              </a:rPr>
              <a:t>. 275, 1186-1199 (2018)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3</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Courville</a:t>
            </a:r>
            <a:r>
              <a:rPr lang="en-IN" sz="1800" dirty="0" smtClean="0">
                <a:latin typeface="Times New Roman" pitchFamily="18" charset="0"/>
                <a:cs typeface="Times New Roman" pitchFamily="18" charset="0"/>
              </a:rPr>
              <a:t> A., Desjardins G., </a:t>
            </a:r>
            <a:r>
              <a:rPr lang="en-IN" sz="1800" dirty="0" err="1" smtClean="0">
                <a:latin typeface="Times New Roman" pitchFamily="18" charset="0"/>
                <a:cs typeface="Times New Roman" pitchFamily="18" charset="0"/>
              </a:rPr>
              <a:t>Bergstra</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Bengio</a:t>
            </a:r>
            <a:r>
              <a:rPr lang="en-IN" sz="1800" dirty="0" smtClean="0">
                <a:latin typeface="Times New Roman" pitchFamily="18" charset="0"/>
                <a:cs typeface="Times New Roman" pitchFamily="18" charset="0"/>
              </a:rPr>
              <a:t> Y.: The spike-and-slab RBM and extensions to discrete and sparse data distributions. IEEE transactions on pattern analysis and machine intelligence. 36(9), 1874-1887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4</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Mittelman</a:t>
            </a:r>
            <a:r>
              <a:rPr lang="en-IN" sz="1800" dirty="0" smtClean="0">
                <a:latin typeface="Times New Roman" pitchFamily="18" charset="0"/>
                <a:cs typeface="Times New Roman" pitchFamily="18" charset="0"/>
              </a:rPr>
              <a:t> R., </a:t>
            </a:r>
            <a:r>
              <a:rPr lang="en-IN" sz="1800" dirty="0" err="1" smtClean="0">
                <a:latin typeface="Times New Roman" pitchFamily="18" charset="0"/>
                <a:cs typeface="Times New Roman" pitchFamily="18" charset="0"/>
              </a:rPr>
              <a:t>Kuipers</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Savarese</a:t>
            </a:r>
            <a:r>
              <a:rPr lang="en-IN" sz="1800" dirty="0" smtClean="0">
                <a:latin typeface="Times New Roman" pitchFamily="18" charset="0"/>
                <a:cs typeface="Times New Roman" pitchFamily="18" charset="0"/>
              </a:rPr>
              <a:t> S., Lee H.: Structured recurrent temporal restricted </a:t>
            </a:r>
            <a:r>
              <a:rPr lang="en-IN" sz="1800" dirty="0" err="1" smtClean="0">
                <a:latin typeface="Times New Roman" pitchFamily="18" charset="0"/>
                <a:cs typeface="Times New Roman" pitchFamily="18" charset="0"/>
              </a:rPr>
              <a:t>boltzmann</a:t>
            </a:r>
            <a:r>
              <a:rPr lang="en-IN" sz="1800" dirty="0" smtClean="0">
                <a:latin typeface="Times New Roman" pitchFamily="18" charset="0"/>
                <a:cs typeface="Times New Roman" pitchFamily="18" charset="0"/>
              </a:rPr>
              <a:t> machines. Proceedings of International Conference on Machine Learning ICML’14, 21-26 June 2014, Beijing China, 1647-1655 (2014)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5</a:t>
            </a:r>
            <a:r>
              <a:rPr lang="en-IN" sz="1800" dirty="0" smtClean="0">
                <a:latin typeface="Times New Roman" pitchFamily="18" charset="0"/>
                <a:cs typeface="Times New Roman" pitchFamily="18" charset="0"/>
              </a:rPr>
              <a:t>. Zhang N., Ding S., Zhang J., </a:t>
            </a:r>
            <a:r>
              <a:rPr lang="en-IN" sz="1800" dirty="0" err="1" smtClean="0">
                <a:latin typeface="Times New Roman" pitchFamily="18" charset="0"/>
                <a:cs typeface="Times New Roman" pitchFamily="18" charset="0"/>
              </a:rPr>
              <a:t>Xue</a:t>
            </a:r>
            <a:r>
              <a:rPr lang="en-IN" sz="1800" dirty="0" smtClean="0">
                <a:latin typeface="Times New Roman" pitchFamily="18" charset="0"/>
                <a:cs typeface="Times New Roman" pitchFamily="18" charset="0"/>
              </a:rPr>
              <a:t> Y.: Research on Point-wise Gated Deep Networks. Applied Soft Computing. 52, 1210-1221 (2017)</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Nguyen T.D., Tran T., </a:t>
            </a:r>
            <a:r>
              <a:rPr lang="en-IN" sz="1800" dirty="0" err="1" smtClean="0">
                <a:latin typeface="Times New Roman" pitchFamily="18" charset="0"/>
                <a:cs typeface="Times New Roman" pitchFamily="18" charset="0"/>
              </a:rPr>
              <a:t>Phung</a:t>
            </a:r>
            <a:r>
              <a:rPr lang="en-IN" sz="1800" dirty="0" smtClean="0">
                <a:latin typeface="Times New Roman" pitchFamily="18" charset="0"/>
                <a:cs typeface="Times New Roman" pitchFamily="18" charset="0"/>
              </a:rPr>
              <a:t> D., </a:t>
            </a:r>
            <a:r>
              <a:rPr lang="en-IN" sz="1800" dirty="0" err="1" smtClean="0">
                <a:latin typeface="Times New Roman" pitchFamily="18" charset="0"/>
                <a:cs typeface="Times New Roman" pitchFamily="18" charset="0"/>
              </a:rPr>
              <a:t>Venkatesh</a:t>
            </a:r>
            <a:r>
              <a:rPr lang="en-IN" sz="1800" dirty="0" smtClean="0">
                <a:latin typeface="Times New Roman" pitchFamily="18" charset="0"/>
                <a:cs typeface="Times New Roman" pitchFamily="18" charset="0"/>
              </a:rPr>
              <a:t> S.: Graph-induced restricted Boltzmann machines for document modelling. Information Sciences. 328, 60-75 (2016)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7</a:t>
            </a:r>
            <a:r>
              <a:rPr lang="en-IN" sz="1800" dirty="0" smtClean="0">
                <a:latin typeface="Times New Roman" pitchFamily="18" charset="0"/>
                <a:cs typeface="Times New Roman" pitchFamily="18" charset="0"/>
              </a:rPr>
              <a:t>. </a:t>
            </a:r>
            <a:r>
              <a:rPr lang="en-IN" sz="1800" dirty="0" err="1" smtClean="0">
                <a:latin typeface="Times New Roman" pitchFamily="18" charset="0"/>
                <a:cs typeface="Times New Roman" pitchFamily="18" charset="0"/>
              </a:rPr>
              <a:t>Amer</a:t>
            </a:r>
            <a:r>
              <a:rPr lang="en-IN" sz="1800" dirty="0" smtClean="0">
                <a:latin typeface="Times New Roman" pitchFamily="18" charset="0"/>
                <a:cs typeface="Times New Roman" pitchFamily="18" charset="0"/>
              </a:rPr>
              <a:t> M.R., Shields T., </a:t>
            </a:r>
            <a:r>
              <a:rPr lang="en-IN" sz="1800" dirty="0" err="1" smtClean="0">
                <a:latin typeface="Times New Roman" pitchFamily="18" charset="0"/>
                <a:cs typeface="Times New Roman" pitchFamily="18" charset="0"/>
              </a:rPr>
              <a:t>Siddiquie</a:t>
            </a:r>
            <a:r>
              <a:rPr lang="en-IN" sz="1800" dirty="0" smtClean="0">
                <a:latin typeface="Times New Roman" pitchFamily="18" charset="0"/>
                <a:cs typeface="Times New Roman" pitchFamily="18" charset="0"/>
              </a:rPr>
              <a:t> B. </a:t>
            </a:r>
            <a:r>
              <a:rPr lang="en-IN" sz="1800" dirty="0" err="1" smtClean="0">
                <a:latin typeface="Times New Roman" pitchFamily="18" charset="0"/>
                <a:cs typeface="Times New Roman" pitchFamily="18" charset="0"/>
              </a:rPr>
              <a:t>Tamrakar</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Divakaran</a:t>
            </a:r>
            <a:r>
              <a:rPr lang="en-IN" sz="1800" dirty="0" smtClean="0">
                <a:latin typeface="Times New Roman" pitchFamily="18" charset="0"/>
                <a:cs typeface="Times New Roman" pitchFamily="18" charset="0"/>
              </a:rPr>
              <a:t> A., </a:t>
            </a:r>
            <a:r>
              <a:rPr lang="en-IN" sz="1800" dirty="0" err="1" smtClean="0">
                <a:latin typeface="Times New Roman" pitchFamily="18" charset="0"/>
                <a:cs typeface="Times New Roman" pitchFamily="18" charset="0"/>
              </a:rPr>
              <a:t>Chai</a:t>
            </a:r>
            <a:r>
              <a:rPr lang="en-IN" sz="1800" dirty="0" smtClean="0">
                <a:latin typeface="Times New Roman" pitchFamily="18" charset="0"/>
                <a:cs typeface="Times New Roman" pitchFamily="18" charset="0"/>
              </a:rPr>
              <a:t> S.: Deep multimodal fusion: A hybrid approach. International Journal of Computer Vision. 126(2-4), 440-456. (2018</a:t>
            </a:r>
            <a:r>
              <a:rPr lang="en-IN" sz="1800" dirty="0" smtClean="0">
                <a:latin typeface="Times New Roman" pitchFamily="18" charset="0"/>
                <a:cs typeface="Times New Roman" pitchFamily="18" charset="0"/>
              </a:rPr>
              <a:t>)</a:t>
            </a:r>
          </a:p>
          <a:p>
            <a:pPr algn="just">
              <a:lnSpc>
                <a:spcPct val="170000"/>
              </a:lnSpc>
            </a:pPr>
            <a:r>
              <a:rPr lang="en-IN" sz="1800" dirty="0" smtClean="0">
                <a:latin typeface="Times New Roman" pitchFamily="18" charset="0"/>
                <a:cs typeface="Times New Roman" pitchFamily="18" charset="0"/>
              </a:rPr>
              <a:t>8. </a:t>
            </a:r>
            <a:r>
              <a:rPr lang="en-IN" sz="1800" dirty="0" err="1" smtClean="0">
                <a:latin typeface="Times New Roman" pitchFamily="18" charset="0"/>
                <a:cs typeface="Times New Roman" pitchFamily="18" charset="0"/>
              </a:rPr>
              <a:t>Salakhutdinov</a:t>
            </a:r>
            <a:r>
              <a:rPr lang="en-IN" sz="1800" dirty="0" smtClean="0">
                <a:latin typeface="Times New Roman" pitchFamily="18" charset="0"/>
                <a:cs typeface="Times New Roman" pitchFamily="18" charset="0"/>
              </a:rPr>
              <a:t> R.R., Hinton G.E.: Deep Boltzmann Machines. Proceedings of International Conference on Artificial Intelligence and Statistics AISTATS’09, 16-18 April 2009, Clearwater Beach, 448-455 (2009)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9</a:t>
            </a:r>
            <a:r>
              <a:rPr lang="en-IN" sz="1800" dirty="0" smtClean="0">
                <a:latin typeface="Times New Roman" pitchFamily="18" charset="0"/>
                <a:cs typeface="Times New Roman" pitchFamily="18" charset="0"/>
              </a:rPr>
              <a:t>. Zhao J., </a:t>
            </a:r>
            <a:r>
              <a:rPr lang="en-IN" sz="1800" dirty="0" err="1" smtClean="0">
                <a:latin typeface="Times New Roman" pitchFamily="18" charset="0"/>
                <a:cs typeface="Times New Roman" pitchFamily="18" charset="0"/>
              </a:rPr>
              <a:t>Xie</a:t>
            </a:r>
            <a:r>
              <a:rPr lang="en-IN" sz="1800" dirty="0" smtClean="0">
                <a:latin typeface="Times New Roman" pitchFamily="18" charset="0"/>
                <a:cs typeface="Times New Roman" pitchFamily="18" charset="0"/>
              </a:rPr>
              <a:t> X.,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X., Sun S.: Multi-view learning overview: Recent progress and new challenges. Information Fusion. 38, 43-54 (2017)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10</a:t>
            </a:r>
            <a:r>
              <a:rPr lang="en-IN" sz="1800" dirty="0" smtClean="0">
                <a:latin typeface="Times New Roman" pitchFamily="18" charset="0"/>
                <a:cs typeface="Times New Roman" pitchFamily="18" charset="0"/>
              </a:rPr>
              <a:t>. Liu Q., Sun S.: Multi-view regularized Gaussian processes. Proceedings of Pacific-Asia Conference on Knowledge Discovery and Data Mining PAKDD’17, 23-26 May 2017, </a:t>
            </a:r>
            <a:r>
              <a:rPr lang="en-IN" sz="1800" dirty="0" err="1" smtClean="0">
                <a:latin typeface="Times New Roman" pitchFamily="18" charset="0"/>
                <a:cs typeface="Times New Roman" pitchFamily="18" charset="0"/>
              </a:rPr>
              <a:t>Jeju</a:t>
            </a:r>
            <a:r>
              <a:rPr lang="en-IN" sz="1800" dirty="0" smtClean="0">
                <a:latin typeface="Times New Roman" pitchFamily="18" charset="0"/>
                <a:cs typeface="Times New Roman" pitchFamily="18" charset="0"/>
              </a:rPr>
              <a:t>, 655-667 (2017)</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1255</TotalTime>
  <Words>1247</Words>
  <Application>Microsoft Office PowerPoint</Application>
  <PresentationFormat>On-screen Show (4:3)</PresentationFormat>
  <Paragraphs>68</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Multiview Graph Restricted Boltzmann Machines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2021-07-19T13:19:25Z</dcterms:modified>
</cp:coreProperties>
</file>