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Cross-Lingual Knowledge Transferring by Structural Correspondence and Space Transfer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cross-lingual sentiment analysis (CLSA) aims to leverage label-rich resources in the source language to improve the models of a resource-scarce domain in the target language, where monolingual approaches based on machine learning usually suffer from the unavailability of sentiment knowledge. Recently, the transfer learning paradigm that can transfer sentiment knowledge from resource-rich languages, for example, English, to resource-poor languages, for example, Chinese, has gained particular interest. Along this line, in this article, we propose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learning with SCL and space transfer (</a:t>
            </a:r>
            <a:r>
              <a:rPr lang="en-IN" sz="2000" dirty="0" err="1" smtClean="0">
                <a:latin typeface="Times New Roman" pitchFamily="18" charset="0"/>
                <a:cs typeface="Times New Roman" pitchFamily="18" charset="0"/>
              </a:rPr>
              <a:t>ssSCL</a:t>
            </a:r>
            <a:r>
              <a:rPr lang="en-IN" sz="2000" dirty="0" smtClean="0">
                <a:latin typeface="Times New Roman" pitchFamily="18" charset="0"/>
                <a:cs typeface="Times New Roman" pitchFamily="18" charset="0"/>
              </a:rPr>
              <a:t>-ST), a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transfer learning approach that makes use of structural correspondence learning as well as space transfer for cross-lingual sentiment analysis. The key idea behind </a:t>
            </a:r>
            <a:r>
              <a:rPr lang="en-IN" sz="2000" dirty="0" err="1" smtClean="0">
                <a:latin typeface="Times New Roman" pitchFamily="18" charset="0"/>
                <a:cs typeface="Times New Roman" pitchFamily="18" charset="0"/>
              </a:rPr>
              <a:t>ssSCL</a:t>
            </a:r>
            <a:r>
              <a:rPr lang="en-IN" sz="2000" dirty="0" smtClean="0">
                <a:latin typeface="Times New Roman" pitchFamily="18" charset="0"/>
                <a:cs typeface="Times New Roman" pitchFamily="18" charset="0"/>
              </a:rPr>
              <a:t>-ST, at a high level, is to explore the intrinsic sentiment knowledge in the target-lingual domain and to reduce the loss of valuable knowledge due to the knowledge transfer via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learning. </a:t>
            </a:r>
            <a:r>
              <a:rPr lang="en-IN" sz="2000" dirty="0" err="1" smtClean="0">
                <a:latin typeface="Times New Roman" pitchFamily="18" charset="0"/>
                <a:cs typeface="Times New Roman" pitchFamily="18" charset="0"/>
              </a:rPr>
              <a:t>ssSCL</a:t>
            </a:r>
            <a:r>
              <a:rPr lang="en-IN" sz="2000" dirty="0" smtClean="0">
                <a:latin typeface="Times New Roman" pitchFamily="18" charset="0"/>
                <a:cs typeface="Times New Roman" pitchFamily="18" charset="0"/>
              </a:rPr>
              <a:t>-ST also features in pivot set extension and space transfer, which helps to enhance the efficiency of knowledge transfer and improve the classification accuracy in the target language domain. Extensive experimental results demonstrate the superiority of </a:t>
            </a:r>
            <a:r>
              <a:rPr lang="en-IN" sz="2000" dirty="0" err="1" smtClean="0">
                <a:latin typeface="Times New Roman" pitchFamily="18" charset="0"/>
                <a:cs typeface="Times New Roman" pitchFamily="18" charset="0"/>
              </a:rPr>
              <a:t>ssSCL</a:t>
            </a:r>
            <a:r>
              <a:rPr lang="en-IN" sz="2000" dirty="0" smtClean="0">
                <a:latin typeface="Times New Roman" pitchFamily="18" charset="0"/>
                <a:cs typeface="Times New Roman" pitchFamily="18" charset="0"/>
              </a:rPr>
              <a:t>-ST to the state-of-the-art approaches without using any parallel corpora</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demonstrates that roughly incorporating existing meta learning algorithms into the CLT problem may not work well.</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existing </a:t>
            </a:r>
            <a:r>
              <a:rPr lang="en-IN" sz="2000" dirty="0" err="1" smtClean="0">
                <a:latin typeface="Times New Roman" pitchFamily="18" charset="0"/>
                <a:cs typeface="Times New Roman" pitchFamily="18" charset="0"/>
              </a:rPr>
              <a:t>mPLM</a:t>
            </a:r>
            <a:r>
              <a:rPr lang="en-IN" sz="2000" dirty="0" smtClean="0">
                <a:latin typeface="Times New Roman" pitchFamily="18" charset="0"/>
                <a:cs typeface="Times New Roman" pitchFamily="18" charset="0"/>
              </a:rPr>
              <a:t>-based methods focus on designing costly model pre-training while ignoring equally crucial downstream adaptation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the other hand, existing adaptation approaches for </a:t>
            </a:r>
            <a:r>
              <a:rPr lang="en-IN" sz="2000" dirty="0" err="1" smtClean="0">
                <a:latin typeface="Times New Roman" pitchFamily="18" charset="0"/>
                <a:cs typeface="Times New Roman" pitchFamily="18" charset="0"/>
              </a:rPr>
              <a:t>mPLM</a:t>
            </a:r>
            <a:r>
              <a:rPr lang="en-IN" sz="2000" dirty="0" smtClean="0">
                <a:latin typeface="Times New Roman" pitchFamily="18" charset="0"/>
                <a:cs typeface="Times New Roman" pitchFamily="18" charset="0"/>
              </a:rPr>
              <a:t> behave as a black box without explicitly identifying intrinsic language relations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existing meta-learners lack the ability to handle tasks lying in different distributions, especially tasks for heterogeneous languages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single-source CLT methods would incur the risk of negative transfer when there exists a large language shift.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creates a problem, as embeddings are not in the same vector space; they are trained from multiple disparate corpora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with this approach is that the translations generated by Google Translate are not necessarily in the target language domain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initialized the optimization algorithm with a convex relaxation traditionally used for the graph-isomorphism or graph-matching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investigated the impact of language similarity, among other factors, on BLI performance and reported poor performance for English–Finnish and English–Estonian </a:t>
            </a:r>
            <a:r>
              <a:rPr lang="en-IN" sz="2000" dirty="0" smtClean="0">
                <a:latin typeface="Times New Roman" pitchFamily="18" charset="0"/>
                <a:cs typeface="Times New Roman" pitchFamily="18" charset="0"/>
              </a:rPr>
              <a:t>pairs.</a:t>
            </a:r>
          </a:p>
          <a:p>
            <a:pPr algn="just">
              <a:lnSpc>
                <a:spcPct val="150000"/>
              </a:lnSpc>
            </a:pPr>
            <a:r>
              <a:rPr lang="en-IN" sz="2000" dirty="0" smtClean="0">
                <a:latin typeface="Times New Roman" pitchFamily="18" charset="0"/>
                <a:cs typeface="Times New Roman" pitchFamily="18" charset="0"/>
              </a:rPr>
              <a:t>Another observation from their results is the impact of batch size on performance.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novel MGL method is proposed to learn to cross-lingual transfer (L2CLT) for </a:t>
            </a:r>
            <a:r>
              <a:rPr lang="en-IN" sz="2000" dirty="0" err="1" smtClean="0">
                <a:latin typeface="Times New Roman" pitchFamily="18" charset="0"/>
                <a:cs typeface="Times New Roman" pitchFamily="18" charset="0"/>
              </a:rPr>
              <a:t>taskaware</a:t>
            </a:r>
            <a:r>
              <a:rPr lang="en-IN" sz="2000" dirty="0" smtClean="0">
                <a:latin typeface="Times New Roman" pitchFamily="18" charset="0"/>
                <a:cs typeface="Times New Roman" pitchFamily="18" charset="0"/>
              </a:rPr>
              <a:t> adaptation of </a:t>
            </a:r>
            <a:r>
              <a:rPr lang="en-IN" sz="2000" dirty="0" err="1" smtClean="0">
                <a:latin typeface="Times New Roman" pitchFamily="18" charset="0"/>
                <a:cs typeface="Times New Roman" pitchFamily="18" charset="0"/>
              </a:rPr>
              <a:t>mPLM</a:t>
            </a:r>
            <a:r>
              <a:rPr lang="en-IN" sz="2000" dirty="0" smtClean="0">
                <a:latin typeface="Times New Roman" pitchFamily="18" charset="0"/>
                <a:cs typeface="Times New Roman" pitchFamily="18" charset="0"/>
              </a:rPr>
              <a:t> by leveraging previous CLT </a:t>
            </a:r>
            <a:r>
              <a:rPr lang="en-IN" sz="2000" dirty="0" smtClean="0">
                <a:latin typeface="Times New Roman" pitchFamily="18" charset="0"/>
                <a:cs typeface="Times New Roman" pitchFamily="18" charset="0"/>
              </a:rPr>
              <a:t>experiences.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MGL method can potentially applied to more cross-lingual natural language understanding (XLU) </a:t>
            </a:r>
            <a:r>
              <a:rPr lang="en-IN" sz="2000" dirty="0" smtClean="0">
                <a:latin typeface="Times New Roman" pitchFamily="18" charset="0"/>
                <a:cs typeface="Times New Roman" pitchFamily="18" charset="0"/>
              </a:rPr>
              <a:t>tasks and </a:t>
            </a:r>
            <a:r>
              <a:rPr lang="en-IN" sz="2000" dirty="0" smtClean="0">
                <a:latin typeface="Times New Roman" pitchFamily="18" charset="0"/>
                <a:cs typeface="Times New Roman" pitchFamily="18" charset="0"/>
              </a:rPr>
              <a:t>be generalized to learn to learn for domain adaptation </a:t>
            </a:r>
            <a:r>
              <a:rPr lang="en-IN" sz="2000" dirty="0" smtClean="0">
                <a:latin typeface="Times New Roman" pitchFamily="18" charset="0"/>
                <a:cs typeface="Times New Roman" pitchFamily="18" charset="0"/>
              </a:rPr>
              <a:t>multi-task learning </a:t>
            </a:r>
            <a:r>
              <a:rPr lang="en-IN" sz="2000" dirty="0" smtClean="0">
                <a:latin typeface="Times New Roman" pitchFamily="18" charset="0"/>
                <a:cs typeface="Times New Roman" pitchFamily="18" charset="0"/>
              </a:rPr>
              <a:t>problems,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 issues, we propose meta graph learning (MGL), a meta learning framework to learn how to cross-lingual transfer for </a:t>
            </a:r>
            <a:r>
              <a:rPr lang="en-IN" sz="2000" dirty="0" err="1" smtClean="0">
                <a:latin typeface="Times New Roman" pitchFamily="18" charset="0"/>
                <a:cs typeface="Times New Roman" pitchFamily="18" charset="0"/>
              </a:rPr>
              <a:t>mPLM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t>
            </a:r>
            <a:r>
              <a:rPr lang="en-IN" sz="2000" dirty="0" smtClean="0">
                <a:latin typeface="Times New Roman" pitchFamily="18" charset="0"/>
                <a:cs typeface="Times New Roman" pitchFamily="18" charset="0"/>
              </a:rPr>
              <a:t>a meta graph learning (MGL) method to further guide the versatile multilingual representations to be task-aware for downstream CLT tasks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Transformer has demonstrated superior performance in modelling long-term dependencies in the text, compared to the RNN </a:t>
            </a:r>
            <a:r>
              <a:rPr lang="en-IN" sz="2000" dirty="0" smtClean="0">
                <a:latin typeface="Times New Roman" pitchFamily="18" charset="0"/>
                <a:cs typeface="Times New Roman" pitchFamily="18" charset="0"/>
              </a:rPr>
              <a:t>architecture.</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typical deep learning algorithm, a model is trained to learn patterns from training data to efficiently classify and predict unseen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With NLP, transfer learning is anticipated to be a useful option in the development of efficient models, given the noisy, diversity, and unstructured characteristics of text data</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FastText</a:t>
            </a:r>
            <a:r>
              <a:rPr lang="en-IN" sz="2000" dirty="0" smtClean="0">
                <a:latin typeface="Times New Roman" pitchFamily="18" charset="0"/>
                <a:cs typeface="Times New Roman" pitchFamily="18" charset="0"/>
              </a:rPr>
              <a:t> is </a:t>
            </a:r>
            <a:r>
              <a:rPr lang="en-IN" sz="2000" dirty="0" smtClean="0">
                <a:latin typeface="Times New Roman" pitchFamily="18" charset="0"/>
                <a:cs typeface="Times New Roman" pitchFamily="18" charset="0"/>
              </a:rPr>
              <a:t>an open-source library, designed by the </a:t>
            </a:r>
            <a:r>
              <a:rPr lang="en-IN" sz="2000" dirty="0" err="1" smtClean="0">
                <a:latin typeface="Times New Roman" pitchFamily="18" charset="0"/>
                <a:cs typeface="Times New Roman" pitchFamily="18" charset="0"/>
              </a:rPr>
              <a:t>Facebook</a:t>
            </a:r>
            <a:r>
              <a:rPr lang="en-IN" sz="2000" dirty="0" smtClean="0">
                <a:latin typeface="Times New Roman" pitchFamily="18" charset="0"/>
                <a:cs typeface="Times New Roman" pitchFamily="18" charset="0"/>
              </a:rPr>
              <a:t> research team for learning efficient word representations and classification of text/documents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evident that for the same corpus, vectors will manifest disparately each time a different vector training algorithm is used.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213360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Word Embedding-Based Approaches for Measuring Semantic Similarity of Arabic-English Sentences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Billah Nagoudi, E.M.; Ferrero, J.; Schwab, D.; Cherroun, 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two word embedding-based approaches devoted to measuring the semantic similarity between Arabic-English cross-language sentences.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Indexing by latent semantic analysis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Deerwester, S.; Dumais, S.T.; Furnas, G.W.; Landauer, T.K.; Harshman,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Queries are represented as pseudo-document vectors formed from weighted combinations of terms, and documents with supra-threshold cosine values are returned.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Neural Probabilistic Language Model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Bengio, Y.; Ducharme, R.; Vincent, P.; Janvin, 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goal of statistical language modeling is to learn the joint probabilit y function of sequences of words.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Natural Language Processing (almost) from Scratch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Collobert, R.; Weston, J.; Bottou, L.; Karlen, M.; Kavukcuoglu, K.; Kuksa, P.P.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versatility is achieved by trying to avoid task-specific engineering and therefore disregarding a lot of prior knowledge.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752600" y="1295400"/>
            <a:ext cx="67056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primary objective of this investigation was to devise an efficient transfer learning scheme for attainment of cross-lingual word embeddings obviating the need for large monolingual and bilingual corpora. Multiple experiments were conducted, employing different methodologies, to attain target word vectors for the English–Tamil bilingual pair. Tamil, a popular Asian language, is linguistically similar to many other south Asian languages. We created sufficient corpora for (monolingual and bilingual) Tamil for the evaluation of the proffered methodologies and empirical outcomes. Furthermore, pre-trained Hindi and Chinese embeddings were marshalled to validate the transfer learning model. Target word vectors were successfully generated with a minimal corpus (monolingual) size of 5000 words, approximately the size of a textbook. Such a modest-sized corpus was apposite for achievement of useful word vectors—89% using </a:t>
            </a:r>
            <a:r>
              <a:rPr lang="en-IN" sz="1800" dirty="0" err="1" smtClean="0">
                <a:latin typeface="Times New Roman" pitchFamily="18" charset="0"/>
                <a:cs typeface="Times New Roman" pitchFamily="18" charset="0"/>
              </a:rPr>
              <a:t>GloVe</a:t>
            </a:r>
            <a:r>
              <a:rPr lang="en-IN" sz="1800" dirty="0" smtClean="0">
                <a:latin typeface="Times New Roman" pitchFamily="18" charset="0"/>
                <a:cs typeface="Times New Roman" pitchFamily="18" charset="0"/>
              </a:rPr>
              <a:t> vectors and at least an accuracy of 80% using Word2Vec—with proven cross-validated topological (</a:t>
            </a:r>
            <a:r>
              <a:rPr lang="en-IN" sz="1800" dirty="0" err="1" smtClean="0">
                <a:latin typeface="Times New Roman" pitchFamily="18" charset="0"/>
                <a:cs typeface="Times New Roman" pitchFamily="18" charset="0"/>
              </a:rPr>
              <a:t>pairwise</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neighborhood</a:t>
            </a:r>
            <a:r>
              <a:rPr lang="en-IN" sz="1800" dirty="0" smtClean="0">
                <a:latin typeface="Times New Roman" pitchFamily="18" charset="0"/>
                <a:cs typeface="Times New Roman" pitchFamily="18" charset="0"/>
              </a:rPr>
              <a:t>) accuracy. The cosines were scaled </a:t>
            </a:r>
            <a:r>
              <a:rPr lang="en-IN" sz="1800" dirty="0" smtClean="0">
                <a:latin typeface="Times New Roman" pitchFamily="18" charset="0"/>
                <a:cs typeface="Times New Roman" pitchFamily="18" charset="0"/>
              </a:rPr>
              <a:t>between, </a:t>
            </a:r>
            <a:r>
              <a:rPr lang="en-IN" sz="1800" dirty="0" smtClean="0">
                <a:latin typeface="Times New Roman" pitchFamily="18" charset="0"/>
                <a:cs typeface="Times New Roman" pitchFamily="18" charset="0"/>
              </a:rPr>
              <a:t>and the error was also computed in the same interval. The accuracies obtained were compared with the standard bilingual embedding algorithm </a:t>
            </a:r>
            <a:r>
              <a:rPr lang="en-IN" sz="1800" dirty="0" err="1" smtClean="0">
                <a:latin typeface="Times New Roman" pitchFamily="18" charset="0"/>
                <a:cs typeface="Times New Roman" pitchFamily="18" charset="0"/>
              </a:rPr>
              <a:t>BilBOWA</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which uses a sentence-aligned parallel and comparable corpora.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Torabi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Asr</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Zinkov</a:t>
            </a:r>
            <a:r>
              <a:rPr lang="en-IN" sz="1600" dirty="0" smtClean="0">
                <a:latin typeface="Times New Roman" pitchFamily="18" charset="0"/>
                <a:cs typeface="Times New Roman" pitchFamily="18" charset="0"/>
              </a:rPr>
              <a:t>, R.; Jones, M. Querying Word Embeddings for Similarity and Relatedness. In Proceedings of the 2018 Conference of the North American Chapter of the Association for Computational Linguistics: Human Language Technologies, Volume 1 (Long Papers); Association for Computational Linguistics: Stroudsburg, PA, USA, 2018; pp. 675–684.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Billah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Nagoudi</a:t>
            </a:r>
            <a:r>
              <a:rPr lang="en-IN" sz="1600" dirty="0" smtClean="0">
                <a:latin typeface="Times New Roman" pitchFamily="18" charset="0"/>
                <a:cs typeface="Times New Roman" pitchFamily="18" charset="0"/>
              </a:rPr>
              <a:t>, E.M.; </a:t>
            </a:r>
            <a:r>
              <a:rPr lang="en-IN" sz="1600" dirty="0" err="1" smtClean="0">
                <a:latin typeface="Times New Roman" pitchFamily="18" charset="0"/>
                <a:cs typeface="Times New Roman" pitchFamily="18" charset="0"/>
              </a:rPr>
              <a:t>Ferrero</a:t>
            </a:r>
            <a:r>
              <a:rPr lang="en-IN" sz="1600" dirty="0" smtClean="0">
                <a:latin typeface="Times New Roman" pitchFamily="18" charset="0"/>
                <a:cs typeface="Times New Roman" pitchFamily="18" charset="0"/>
              </a:rPr>
              <a:t>, J.; Schwab, D.; </a:t>
            </a:r>
            <a:r>
              <a:rPr lang="en-IN" sz="1600" dirty="0" err="1" smtClean="0">
                <a:latin typeface="Times New Roman" pitchFamily="18" charset="0"/>
                <a:cs typeface="Times New Roman" pitchFamily="18" charset="0"/>
              </a:rPr>
              <a:t>Cherroun</a:t>
            </a:r>
            <a:r>
              <a:rPr lang="en-IN" sz="1600" dirty="0" smtClean="0">
                <a:latin typeface="Times New Roman" pitchFamily="18" charset="0"/>
                <a:cs typeface="Times New Roman" pitchFamily="18" charset="0"/>
              </a:rPr>
              <a:t>, H. Word Embedding-Based Approaches for Measuring Semantic Similarity of Arabic-English Sentences. In Proceedings of the 6th International Conference on Arabic Language Processing, Fez, Morocco, 11–12 October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Deerwester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Dumais</a:t>
            </a:r>
            <a:r>
              <a:rPr lang="en-IN" sz="1600" dirty="0" smtClean="0">
                <a:latin typeface="Times New Roman" pitchFamily="18" charset="0"/>
                <a:cs typeface="Times New Roman" pitchFamily="18" charset="0"/>
              </a:rPr>
              <a:t>, S.T.; </a:t>
            </a:r>
            <a:r>
              <a:rPr lang="en-IN" sz="1600" dirty="0" err="1" smtClean="0">
                <a:latin typeface="Times New Roman" pitchFamily="18" charset="0"/>
                <a:cs typeface="Times New Roman" pitchFamily="18" charset="0"/>
              </a:rPr>
              <a:t>Furnas</a:t>
            </a:r>
            <a:r>
              <a:rPr lang="en-IN" sz="1600" dirty="0" smtClean="0">
                <a:latin typeface="Times New Roman" pitchFamily="18" charset="0"/>
                <a:cs typeface="Times New Roman" pitchFamily="18" charset="0"/>
              </a:rPr>
              <a:t>, G.W.; </a:t>
            </a:r>
            <a:r>
              <a:rPr lang="en-IN" sz="1600" dirty="0" err="1" smtClean="0">
                <a:latin typeface="Times New Roman" pitchFamily="18" charset="0"/>
                <a:cs typeface="Times New Roman" pitchFamily="18" charset="0"/>
              </a:rPr>
              <a:t>Landauer</a:t>
            </a:r>
            <a:r>
              <a:rPr lang="en-IN" sz="1600" dirty="0" smtClean="0">
                <a:latin typeface="Times New Roman" pitchFamily="18" charset="0"/>
                <a:cs typeface="Times New Roman" pitchFamily="18" charset="0"/>
              </a:rPr>
              <a:t>, T.K.; </a:t>
            </a:r>
            <a:r>
              <a:rPr lang="en-IN" sz="1600" dirty="0" err="1" smtClean="0">
                <a:latin typeface="Times New Roman" pitchFamily="18" charset="0"/>
                <a:cs typeface="Times New Roman" pitchFamily="18" charset="0"/>
              </a:rPr>
              <a:t>Harshman</a:t>
            </a:r>
            <a:r>
              <a:rPr lang="en-IN" sz="1600" dirty="0" smtClean="0">
                <a:latin typeface="Times New Roman" pitchFamily="18" charset="0"/>
                <a:cs typeface="Times New Roman" pitchFamily="18" charset="0"/>
              </a:rPr>
              <a:t>, R. Indexing by latent semantic analysis. J. Am. Soc. Inf. Sci. 1990, 41, 391–407.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Fellbaum</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WordNet</a:t>
            </a:r>
            <a:r>
              <a:rPr lang="en-IN" sz="1600" dirty="0" smtClean="0">
                <a:latin typeface="Times New Roman" pitchFamily="18" charset="0"/>
                <a:cs typeface="Times New Roman" pitchFamily="18" charset="0"/>
              </a:rPr>
              <a:t>: An Electronic Lexical Database; Language, Speech, and Communication; MIT Press: Cambridge, MA, USA, 1998.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Bengio</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Ducharme</a:t>
            </a:r>
            <a:r>
              <a:rPr lang="en-IN" sz="1600" dirty="0" smtClean="0">
                <a:latin typeface="Times New Roman" pitchFamily="18" charset="0"/>
                <a:cs typeface="Times New Roman" pitchFamily="18" charset="0"/>
              </a:rPr>
              <a:t>, R.; Vincent, P.; </a:t>
            </a:r>
            <a:r>
              <a:rPr lang="en-IN" sz="1600" dirty="0" err="1" smtClean="0">
                <a:latin typeface="Times New Roman" pitchFamily="18" charset="0"/>
                <a:cs typeface="Times New Roman" pitchFamily="18" charset="0"/>
              </a:rPr>
              <a:t>Janvin</a:t>
            </a:r>
            <a:r>
              <a:rPr lang="en-IN" sz="1600" dirty="0" smtClean="0">
                <a:latin typeface="Times New Roman" pitchFamily="18" charset="0"/>
                <a:cs typeface="Times New Roman" pitchFamily="18" charset="0"/>
              </a:rPr>
              <a:t>, C. A Neural Probabilistic Language Model. J. Mach. Learn. Res. 2003, 3, 1137–1155.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Collobert</a:t>
            </a:r>
            <a:r>
              <a:rPr lang="en-IN" sz="1800" dirty="0" smtClean="0">
                <a:latin typeface="Times New Roman" pitchFamily="18" charset="0"/>
                <a:cs typeface="Times New Roman" pitchFamily="18" charset="0"/>
              </a:rPr>
              <a:t>, R.; Weston, J.; </a:t>
            </a:r>
            <a:r>
              <a:rPr lang="en-IN" sz="1800" dirty="0" err="1" smtClean="0">
                <a:latin typeface="Times New Roman" pitchFamily="18" charset="0"/>
                <a:cs typeface="Times New Roman" pitchFamily="18" charset="0"/>
              </a:rPr>
              <a:t>Bottou</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Karlen</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Kavukcuoglu</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Kuksa</a:t>
            </a:r>
            <a:r>
              <a:rPr lang="en-IN" sz="1800" dirty="0" smtClean="0">
                <a:latin typeface="Times New Roman" pitchFamily="18" charset="0"/>
                <a:cs typeface="Times New Roman" pitchFamily="18" charset="0"/>
              </a:rPr>
              <a:t>, P.P. Natural Language Processing (almost) from Scratch. </a:t>
            </a:r>
            <a:r>
              <a:rPr lang="en-IN" sz="1800" dirty="0" err="1" smtClean="0">
                <a:latin typeface="Times New Roman" pitchFamily="18" charset="0"/>
                <a:cs typeface="Times New Roman" pitchFamily="18" charset="0"/>
              </a:rPr>
              <a:t>arXiv</a:t>
            </a:r>
            <a:r>
              <a:rPr lang="en-IN" sz="1800" dirty="0" smtClean="0">
                <a:latin typeface="Times New Roman" pitchFamily="18" charset="0"/>
                <a:cs typeface="Times New Roman" pitchFamily="18" charset="0"/>
              </a:rPr>
              <a:t> 2011, arXiv:1103.0398.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Pennington, J.; </a:t>
            </a:r>
            <a:r>
              <a:rPr lang="en-IN" sz="1800" dirty="0" err="1" smtClean="0">
                <a:latin typeface="Times New Roman" pitchFamily="18" charset="0"/>
                <a:cs typeface="Times New Roman" pitchFamily="18" charset="0"/>
              </a:rPr>
              <a:t>Socher</a:t>
            </a:r>
            <a:r>
              <a:rPr lang="en-IN" sz="1800" dirty="0" smtClean="0">
                <a:latin typeface="Times New Roman" pitchFamily="18" charset="0"/>
                <a:cs typeface="Times New Roman" pitchFamily="18" charset="0"/>
              </a:rPr>
              <a:t>, R.; Manning, C.D. Glove: Global Vectors for Word Representation. In Proceedings of the EMNLP, Doha, Qatar, 25–29 October 2014; Volume 14, pp. 1532–1543.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Mikolov</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Sutskever</a:t>
            </a:r>
            <a:r>
              <a:rPr lang="en-IN" sz="1800" dirty="0" smtClean="0">
                <a:latin typeface="Times New Roman" pitchFamily="18" charset="0"/>
                <a:cs typeface="Times New Roman" pitchFamily="18" charset="0"/>
              </a:rPr>
              <a:t>, I.; Chen, K.; </a:t>
            </a:r>
            <a:r>
              <a:rPr lang="en-IN" sz="1800" dirty="0" err="1" smtClean="0">
                <a:latin typeface="Times New Roman" pitchFamily="18" charset="0"/>
                <a:cs typeface="Times New Roman" pitchFamily="18" charset="0"/>
              </a:rPr>
              <a:t>Corrado</a:t>
            </a:r>
            <a:r>
              <a:rPr lang="en-IN" sz="1800" dirty="0" smtClean="0">
                <a:latin typeface="Times New Roman" pitchFamily="18" charset="0"/>
                <a:cs typeface="Times New Roman" pitchFamily="18" charset="0"/>
              </a:rPr>
              <a:t>, G.; Dean, J. Distributed Representations of Words and Phrases and their Compositionality. </a:t>
            </a:r>
            <a:r>
              <a:rPr lang="en-IN" sz="1800" dirty="0" err="1" smtClean="0">
                <a:latin typeface="Times New Roman" pitchFamily="18" charset="0"/>
                <a:cs typeface="Times New Roman" pitchFamily="18" charset="0"/>
              </a:rPr>
              <a:t>arXiv</a:t>
            </a:r>
            <a:r>
              <a:rPr lang="en-IN" sz="1800" dirty="0" smtClean="0">
                <a:latin typeface="Times New Roman" pitchFamily="18" charset="0"/>
                <a:cs typeface="Times New Roman" pitchFamily="18" charset="0"/>
              </a:rPr>
              <a:t> 2013, arXiv:1310.4546.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Wang, S.; Zhou, W.; Jiang, C. A survey of word embeddings based on deep learning. Computing 2020, 102, 717–740.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Treviso, M.V.; </a:t>
            </a:r>
            <a:r>
              <a:rPr lang="en-IN" sz="1800" dirty="0" err="1" smtClean="0">
                <a:latin typeface="Times New Roman" pitchFamily="18" charset="0"/>
                <a:cs typeface="Times New Roman" pitchFamily="18" charset="0"/>
              </a:rPr>
              <a:t>Shulby</a:t>
            </a:r>
            <a:r>
              <a:rPr lang="en-IN" sz="1800" dirty="0" smtClean="0">
                <a:latin typeface="Times New Roman" pitchFamily="18" charset="0"/>
                <a:cs typeface="Times New Roman" pitchFamily="18" charset="0"/>
              </a:rPr>
              <a:t>, C.D.; </a:t>
            </a:r>
            <a:r>
              <a:rPr lang="en-IN" sz="1800" dirty="0" err="1" smtClean="0">
                <a:latin typeface="Times New Roman" pitchFamily="18" charset="0"/>
                <a:cs typeface="Times New Roman" pitchFamily="18" charset="0"/>
              </a:rPr>
              <a:t>Aluísio</a:t>
            </a:r>
            <a:r>
              <a:rPr lang="en-IN" sz="1800" dirty="0" smtClean="0">
                <a:latin typeface="Times New Roman" pitchFamily="18" charset="0"/>
                <a:cs typeface="Times New Roman" pitchFamily="18" charset="0"/>
              </a:rPr>
              <a:t>, S.M. Evaluating Word Embeddings for Sentence Boundary Detection in Speech Transcripts. </a:t>
            </a:r>
            <a:r>
              <a:rPr lang="en-IN" sz="1800" dirty="0" err="1" smtClean="0">
                <a:latin typeface="Times New Roman" pitchFamily="18" charset="0"/>
                <a:cs typeface="Times New Roman" pitchFamily="18" charset="0"/>
              </a:rPr>
              <a:t>arXiv</a:t>
            </a:r>
            <a:r>
              <a:rPr lang="en-IN" sz="1800" dirty="0" smtClean="0">
                <a:latin typeface="Times New Roman" pitchFamily="18" charset="0"/>
                <a:cs typeface="Times New Roman" pitchFamily="18" charset="0"/>
              </a:rPr>
              <a:t> 2017, arXiv:1708.04704.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1502</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Cross-Lingual Knowledge Transferring by Structural Correspondence and Space Transfer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2021-07-19T08:10:43Z</dcterms:modified>
</cp:coreProperties>
</file>