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7/19/2021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7/19/2021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7/19/2021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7/19/2021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7/19/2021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7/19/2021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7/19/2021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7/19/2021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7/19/2021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7/19/2021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7/19/2021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7/19/2021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7/19/2021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latin typeface="Times New Roman" pitchFamily="18" charset="0"/>
                <a:cs typeface="Times New Roman" pitchFamily="18" charset="0"/>
              </a:rPr>
              <a:t>A Drift Region-Based Data Sample Filtering Method</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buNone/>
            </a:pPr>
            <a:r>
              <a:rPr lang="en-IN" sz="2000" dirty="0" smtClean="0">
                <a:latin typeface="Times New Roman" pitchFamily="18" charset="0"/>
                <a:cs typeface="Times New Roman" pitchFamily="18" charset="0"/>
              </a:rPr>
              <a:t>    Concept </a:t>
            </a:r>
            <a:r>
              <a:rPr lang="en-IN" sz="2000" dirty="0" smtClean="0">
                <a:latin typeface="Times New Roman" pitchFamily="18" charset="0"/>
                <a:cs typeface="Times New Roman" pitchFamily="18" charset="0"/>
              </a:rPr>
              <a:t>drift refers to changes in the underlying data distribution of data streams over time. A well-trained model will be outdated if concept drift occurs. Once concept drift is detected, it is necessary to understand where the drift occurs to support the drift adaptation strategy and effectively update the outdated models. This process, called drift understanding, has rarely been studied in this area. To fill this gap, this article develops a drift region-based data sample filtering method to update the obsolete model and track the new data pattern accurately. The proposed method can effectively identify the drift region and utilize information on the drift region to filter the data sample for training models. The theoretical proof guarantees the identified drift region converges uniformly to the real drift region as the sample size increases. Experimental evaluations based on four synthetic datasets and two real-world datasets demonstrate our method improves the learning accuracy when dealing with data streams involving concept drift</a:t>
            </a:r>
            <a:r>
              <a:rPr lang="en-IN"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219200" y="9144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In data stream mining, the emergence of new patterns or a pattern ceasing to exist is called concept drift.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Concept </a:t>
            </a:r>
            <a:r>
              <a:rPr lang="en-IN" sz="2000" dirty="0" smtClean="0">
                <a:latin typeface="Times New Roman" pitchFamily="18" charset="0"/>
                <a:cs typeface="Times New Roman" pitchFamily="18" charset="0"/>
              </a:rPr>
              <a:t>drift makes the learning process complicated because of the inconsistency between existing data and upcoming data</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this paper, we analyzed existing concept drift adaptation algorithms and recognized the necessity of tracking regional drifts.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However, most </a:t>
            </a:r>
            <a:r>
              <a:rPr lang="en-IN" sz="2000" dirty="0" smtClean="0">
                <a:latin typeface="Times New Roman" pitchFamily="18" charset="0"/>
                <a:cs typeface="Times New Roman" pitchFamily="18" charset="0"/>
              </a:rPr>
              <a:t>distribution based </a:t>
            </a:r>
            <a:r>
              <a:rPr lang="en-IN" sz="2000" dirty="0" smtClean="0">
                <a:latin typeface="Times New Roman" pitchFamily="18" charset="0"/>
                <a:cs typeface="Times New Roman" pitchFamily="18" charset="0"/>
              </a:rPr>
              <a:t>drift detection methods assume that a drift happens at an exact time point, and the data arrived before that time point is considered not important.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By analyzing the density increasing or decreasing in a local region, learning systems are able to highlight dangerous regions and take relevant actions.</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381000"/>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47800" y="4572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This study explores some of the common sources of error present in collected raw GPS data and presents a detailed filtering process designed to correct for these issues.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To </a:t>
            </a:r>
            <a:r>
              <a:rPr lang="en-IN" sz="2000" dirty="0" smtClean="0">
                <a:latin typeface="Times New Roman" pitchFamily="18" charset="0"/>
                <a:cs typeface="Times New Roman" pitchFamily="18" charset="0"/>
              </a:rPr>
              <a:t>illustrate the effectiveness of the proposed filtration process across the range of vehicle vocations, test data from both light- and medium/heavy-duty applications are examined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approximately 20% addition/removal of data that is occurring during the negative/duplicate time and signal gaps filter suggest source data with poor continuity and significant data acquisition issues.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Unaddressed, these errors significantly impact the reliability of source data and limit the effectiveness of traditional drive cycle analysis approaches and vehicle simulation software. </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In this paper, we propose a regional density inequality metric, called local drift degree (LDD), to measure the likelihood of regional drift in every suspicious region. </a:t>
            </a:r>
          </a:p>
          <a:p>
            <a:pPr algn="just">
              <a:lnSpc>
                <a:spcPct val="150000"/>
              </a:lnSpc>
            </a:pPr>
            <a:r>
              <a:rPr lang="en-IN" sz="2000" dirty="0" smtClean="0">
                <a:latin typeface="Times New Roman" pitchFamily="18" charset="0"/>
                <a:cs typeface="Times New Roman" pitchFamily="18" charset="0"/>
              </a:rPr>
              <a:t>Through </a:t>
            </a:r>
            <a:r>
              <a:rPr lang="en-IN" sz="2000" dirty="0" smtClean="0">
                <a:latin typeface="Times New Roman" pitchFamily="18" charset="0"/>
                <a:cs typeface="Times New Roman" pitchFamily="18" charset="0"/>
              </a:rPr>
              <a:t>investigating the distribution of data </a:t>
            </a:r>
            <a:r>
              <a:rPr lang="en-IN" sz="2000" dirty="0" err="1" smtClean="0">
                <a:latin typeface="Times New Roman" pitchFamily="18" charset="0"/>
                <a:cs typeface="Times New Roman" pitchFamily="18" charset="0"/>
              </a:rPr>
              <a:t>nearestneighbors</a:t>
            </a:r>
            <a:r>
              <a:rPr lang="en-IN" sz="2000" dirty="0" smtClean="0">
                <a:latin typeface="Times New Roman" pitchFamily="18" charset="0"/>
                <a:cs typeface="Times New Roman" pitchFamily="18" charset="0"/>
              </a:rPr>
              <a:t>, we proposed a novel metric, called LDD, to detect regional concept drift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To retrieve </a:t>
            </a:r>
            <a:r>
              <a:rPr lang="en-IN" sz="2000" dirty="0" err="1" smtClean="0">
                <a:latin typeface="Times New Roman" pitchFamily="18" charset="0"/>
                <a:cs typeface="Times New Roman" pitchFamily="18" charset="0"/>
              </a:rPr>
              <a:t>nondrifted</a:t>
            </a:r>
            <a:r>
              <a:rPr lang="en-IN" sz="2000" dirty="0" smtClean="0">
                <a:latin typeface="Times New Roman" pitchFamily="18" charset="0"/>
                <a:cs typeface="Times New Roman" pitchFamily="18" charset="0"/>
              </a:rPr>
              <a:t> information from suspended historical data, we propose a local drift degree (LDD) measurement that can continuously monitor regional density changes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purpose of LDD is to quantify regional density discrepancies between two different sample sets, thereby, identifying density increased, decreased and stable regions.</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When used jointly with vehicle simulation software, the data are invaluable in analyzing vehicle fuel use and performance, aiding in the design of more advanced and efficient vehicle technologies.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While the outlying speed filter removed speed points that existed outside the realm of velocity limits, this filter looks at the derivatives with respect to time of the speed data to see if the recorded data matches expected vehicle performance levels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It is important to select limits for this filter that closely match the performance expected of the vehicle.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To generate the “new” speed data, the same interpolated cubic </a:t>
            </a:r>
            <a:r>
              <a:rPr lang="en-IN" sz="2000" dirty="0" err="1" smtClean="0">
                <a:latin typeface="Times New Roman" pitchFamily="18" charset="0"/>
                <a:cs typeface="Times New Roman" pitchFamily="18" charset="0"/>
              </a:rPr>
              <a:t>spline</a:t>
            </a:r>
            <a:r>
              <a:rPr lang="en-IN" sz="2000" dirty="0" smtClean="0">
                <a:latin typeface="Times New Roman" pitchFamily="18" charset="0"/>
                <a:cs typeface="Times New Roman" pitchFamily="18" charset="0"/>
              </a:rPr>
              <a:t> curve fit used in previous filtration steps is applied over the newly generated time domain.</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265545"/>
        </p:xfrm>
        <a:graphic>
          <a:graphicData uri="http://schemas.openxmlformats.org/drawingml/2006/table">
            <a:tbl>
              <a:tblPr firstRow="1" bandRow="1">
                <a:tableStyleId>{5C22544A-7EE6-4342-B048-85BDC9FD1C3A}</a:tableStyleId>
              </a:tblPr>
              <a:tblGrid>
                <a:gridCol w="2622550"/>
                <a:gridCol w="2101850"/>
                <a:gridCol w="31432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Data Collection and Development of New York City Refuse Truck Duty Cycle</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Ivani, Ž.,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The large database of information was analyzed by separating it into several categories representing different parts of refuse collection service.</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Examination of Low-cost Systems for the Determination of Kinematic Driving Cycles and Engine Operating Conditions in Dublin, Ireland</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Casey, E.J., Smith, W.J., and Timoney, D.J.,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Traditionally, emissions have been determined using kinematic (vehicle speed) data but recent studies have identified that other parameters are of interest.</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14440"/>
        </p:xfrm>
        <a:graphic>
          <a:graphicData uri="http://schemas.openxmlformats.org/drawingml/2006/table">
            <a:tbl>
              <a:tblPr firstRow="1" bandRow="1">
                <a:tableStyleId>{5C22544A-7EE6-4342-B048-85BDC9FD1C3A}</a:tableStyleId>
              </a:tblPr>
              <a:tblGrid>
                <a:gridCol w="1981200"/>
                <a:gridCol w="1524000"/>
                <a:gridCol w="42100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pitchFamily="18" charset="0"/>
                          <a:ea typeface="Calibri"/>
                          <a:cs typeface="Times New Roman" pitchFamily="18" charset="0"/>
                        </a:rPr>
                        <a:t>Development of Refuse Vehicle Driving and Duty Cycles</a:t>
                      </a:r>
                      <a:endParaRPr lang="en-IN" sz="2000" dirty="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Dembski, N., Rizzoni, G., Soliman, Fravert, J. et al., </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pitchFamily="18" charset="0"/>
                          <a:ea typeface="Calibri"/>
                          <a:cs typeface="Times New Roman" pitchFamily="18" charset="0"/>
                        </a:rPr>
                        <a:t>Research has been conducted to develop a methodology for the generation of driving and duty cycles for refuse vehicles in conjunction with a larger effort in the design of a hybrid-electric refuse vehicle.</a:t>
                      </a:r>
                      <a:endParaRPr lang="en-IN" sz="2000" dirty="0">
                        <a:latin typeface="Times New Roman" pitchFamily="18" charset="0"/>
                        <a:ea typeface="Calibri"/>
                        <a:cs typeface="Times New Roman" pitchFamily="18" charset="0"/>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Duty Cycle Characterization and Evaluation Towards Heavy Hybrid Vehicle Applications</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O'Keefe, M.P., Simpson, A., Kelly, K.J., and Pedersen, D.S., </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pitchFamily="18" charset="0"/>
                          <a:ea typeface="Calibri"/>
                          <a:cs typeface="Times New Roman" pitchFamily="18" charset="0"/>
                        </a:rPr>
                        <a:t>The first is the ability to quantify the sameness between vehicle duty cycles and the ability to asses a duty cycle's suitability for hybrid </a:t>
                      </a:r>
                      <a:r>
                        <a:rPr lang="en-US" sz="2000" dirty="0" err="1">
                          <a:solidFill>
                            <a:srgbClr val="333333"/>
                          </a:solidFill>
                          <a:latin typeface="Times New Roman" pitchFamily="18" charset="0"/>
                          <a:ea typeface="Calibri"/>
                          <a:cs typeface="Times New Roman" pitchFamily="18" charset="0"/>
                        </a:rPr>
                        <a:t>ve-hicle</a:t>
                      </a:r>
                      <a:r>
                        <a:rPr lang="en-US" sz="2000" dirty="0">
                          <a:solidFill>
                            <a:srgbClr val="333333"/>
                          </a:solidFill>
                          <a:latin typeface="Times New Roman" pitchFamily="18" charset="0"/>
                          <a:ea typeface="Calibri"/>
                          <a:cs typeface="Times New Roman" pitchFamily="18" charset="0"/>
                        </a:rPr>
                        <a:t> usage</a:t>
                      </a:r>
                      <a:r>
                        <a:rPr lang="en-IN" sz="2000" dirty="0">
                          <a:latin typeface="Times New Roman" pitchFamily="18" charset="0"/>
                          <a:ea typeface="Calibri"/>
                          <a:cs typeface="Times New Roman" pitchFamily="18" charset="0"/>
                        </a:rPr>
                        <a:t>.</a:t>
                      </a: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jpg"/>
          <p:cNvPicPr>
            <a:picLocks noGrp="1" noChangeAspect="1" noChangeArrowheads="1"/>
          </p:cNvPicPr>
          <p:nvPr>
            <p:ph idx="1"/>
          </p:nvPr>
        </p:nvPicPr>
        <p:blipFill>
          <a:blip r:embed="rId2"/>
          <a:srcRect/>
          <a:stretch>
            <a:fillRect/>
          </a:stretch>
        </p:blipFill>
        <p:spPr bwMode="auto">
          <a:xfrm>
            <a:off x="1752600" y="1371600"/>
            <a:ext cx="6629400" cy="4495799"/>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533400"/>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371600" y="457200"/>
            <a:ext cx="7498080" cy="5029200"/>
          </a:xfrm>
        </p:spPr>
        <p:txBody>
          <a:bodyPr>
            <a:noAutofit/>
          </a:bodyPr>
          <a:lstStyle/>
          <a:p>
            <a:pPr algn="just">
              <a:lnSpc>
                <a:spcPct val="120000"/>
              </a:lnSpc>
              <a:buNone/>
            </a:pPr>
            <a:r>
              <a:rPr lang="en-IN" sz="1900" dirty="0" smtClean="0">
                <a:latin typeface="Times New Roman" pitchFamily="18" charset="0"/>
                <a:cs typeface="Times New Roman" pitchFamily="18" charset="0"/>
              </a:rPr>
              <a:t>    Based </a:t>
            </a:r>
            <a:r>
              <a:rPr lang="en-IN" sz="1900" dirty="0" smtClean="0">
                <a:latin typeface="Times New Roman" pitchFamily="18" charset="0"/>
                <a:cs typeface="Times New Roman" pitchFamily="18" charset="0"/>
              </a:rPr>
              <a:t>on the results of this study, it can be concluded that the proposed GPS data filtration adequately </a:t>
            </a:r>
            <a:r>
              <a:rPr lang="en-IN" sz="1900" dirty="0" err="1" smtClean="0">
                <a:latin typeface="Times New Roman" pitchFamily="18" charset="0"/>
                <a:cs typeface="Times New Roman" pitchFamily="18" charset="0"/>
              </a:rPr>
              <a:t>fulfills</a:t>
            </a:r>
            <a:r>
              <a:rPr lang="en-IN" sz="1900" dirty="0" smtClean="0">
                <a:latin typeface="Times New Roman" pitchFamily="18" charset="0"/>
                <a:cs typeface="Times New Roman" pitchFamily="18" charset="0"/>
              </a:rPr>
              <a:t> the requirements proposed for an ideal GPS data filter. Excluding removal of erroneous data and addition of lost signal components, the proposed filtration process minimally affects the source data while simultaneously generating significant improvements in the quality of data required for calculation of drive-cycle metrics used as part of drive-cycle analysis and vehicle simulation applications. Analyzing the filtered results from both the light- and </a:t>
            </a:r>
            <a:r>
              <a:rPr lang="en-IN" sz="1900" dirty="0" err="1" smtClean="0">
                <a:latin typeface="Times New Roman" pitchFamily="18" charset="0"/>
                <a:cs typeface="Times New Roman" pitchFamily="18" charset="0"/>
              </a:rPr>
              <a:t>heavyduty</a:t>
            </a:r>
            <a:r>
              <a:rPr lang="en-IN" sz="1900" dirty="0" smtClean="0">
                <a:latin typeface="Times New Roman" pitchFamily="18" charset="0"/>
                <a:cs typeface="Times New Roman" pitchFamily="18" charset="0"/>
              </a:rPr>
              <a:t> vehicle data sets, gaps in signal acquisition and underlying data acquisition issues are a much greater component of the filtration process than previously anticipated. The loss of GPS signal is the greatest factor contributing to the loss in data quality on a point-per-point basis, accounting for at least an order of magnitude greater influence in the filtration process than the other sources of error. However, examining the duty-cycle analysis results based on the filtered and raw data for both the light- and heavy-duty vehicle data sets, it was also shown that removing data spikes is the key step in producing accurate vehicle speed/acceleration estimates. </a:t>
            </a:r>
            <a:endParaRPr lang="en-US" sz="19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457200"/>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533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a:t>
            </a:r>
            <a:r>
              <a:rPr lang="en-IN" sz="1600" dirty="0" err="1" smtClean="0">
                <a:latin typeface="Times New Roman" pitchFamily="18" charset="0"/>
                <a:cs typeface="Times New Roman" pitchFamily="18" charset="0"/>
              </a:rPr>
              <a:t>Ivani</a:t>
            </a:r>
            <a:r>
              <a:rPr lang="en-IN" sz="1600" dirty="0" smtClean="0">
                <a:latin typeface="Times New Roman" pitchFamily="18" charset="0"/>
                <a:cs typeface="Times New Roman" pitchFamily="18" charset="0"/>
              </a:rPr>
              <a:t>, Ž., “Data Collection and Development of New York City Refuse Truck Duty Cycle.” SAE Technical Paper 2007-01-4118, 2007, doi:10.4271/2007-01-4118.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2</a:t>
            </a:r>
            <a:r>
              <a:rPr lang="en-IN" sz="1600" dirty="0" smtClean="0">
                <a:latin typeface="Times New Roman" pitchFamily="18" charset="0"/>
                <a:cs typeface="Times New Roman" pitchFamily="18" charset="0"/>
              </a:rPr>
              <a:t>. Casey, E.J., Smith, W.J., and </a:t>
            </a:r>
            <a:r>
              <a:rPr lang="en-IN" sz="1600" dirty="0" err="1" smtClean="0">
                <a:latin typeface="Times New Roman" pitchFamily="18" charset="0"/>
                <a:cs typeface="Times New Roman" pitchFamily="18" charset="0"/>
              </a:rPr>
              <a:t>Timoney</a:t>
            </a:r>
            <a:r>
              <a:rPr lang="en-IN" sz="1600" dirty="0" smtClean="0">
                <a:latin typeface="Times New Roman" pitchFamily="18" charset="0"/>
                <a:cs typeface="Times New Roman" pitchFamily="18" charset="0"/>
              </a:rPr>
              <a:t>, D.J., “Examination of Low-cost Systems for the Determination of Kinematic Driving Cycles and Engine Operating Conditions in Dublin, Ireland,” SAE Technical Paper 2009-01-2791, 2009, doi:10.4271/2009-01-2791.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3</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Dembski</a:t>
            </a:r>
            <a:r>
              <a:rPr lang="en-IN" sz="1600" dirty="0" smtClean="0">
                <a:latin typeface="Times New Roman" pitchFamily="18" charset="0"/>
                <a:cs typeface="Times New Roman" pitchFamily="18" charset="0"/>
              </a:rPr>
              <a:t>, N., </a:t>
            </a:r>
            <a:r>
              <a:rPr lang="en-IN" sz="1600" dirty="0" err="1" smtClean="0">
                <a:latin typeface="Times New Roman" pitchFamily="18" charset="0"/>
                <a:cs typeface="Times New Roman" pitchFamily="18" charset="0"/>
              </a:rPr>
              <a:t>Rizzoni</a:t>
            </a:r>
            <a:r>
              <a:rPr lang="en-IN" sz="1600" dirty="0" smtClean="0">
                <a:latin typeface="Times New Roman" pitchFamily="18" charset="0"/>
                <a:cs typeface="Times New Roman" pitchFamily="18" charset="0"/>
              </a:rPr>
              <a:t>, G., </a:t>
            </a:r>
            <a:r>
              <a:rPr lang="en-IN" sz="1600" dirty="0" err="1" smtClean="0">
                <a:latin typeface="Times New Roman" pitchFamily="18" charset="0"/>
                <a:cs typeface="Times New Roman" pitchFamily="18" charset="0"/>
              </a:rPr>
              <a:t>Soliman</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Fravert</a:t>
            </a:r>
            <a:r>
              <a:rPr lang="en-IN" sz="1600" dirty="0" smtClean="0">
                <a:latin typeface="Times New Roman" pitchFamily="18" charset="0"/>
                <a:cs typeface="Times New Roman" pitchFamily="18" charset="0"/>
              </a:rPr>
              <a:t>, J. et al., “Development of Refuse Vehicle Driving and Duty Cycles,” SAE Technical Paper 2005-01-1165, 2005, </a:t>
            </a:r>
            <a:r>
              <a:rPr lang="en-IN" sz="1600" dirty="0" err="1" smtClean="0">
                <a:latin typeface="Times New Roman" pitchFamily="18" charset="0"/>
                <a:cs typeface="Times New Roman" pitchFamily="18" charset="0"/>
              </a:rPr>
              <a:t>doi</a:t>
            </a:r>
            <a:r>
              <a:rPr lang="en-IN" sz="1600" dirty="0" smtClean="0">
                <a:latin typeface="Times New Roman" pitchFamily="18" charset="0"/>
                <a:cs typeface="Times New Roman" pitchFamily="18" charset="0"/>
              </a:rPr>
              <a:t>: 10.4271/2005-01-1165.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4</a:t>
            </a:r>
            <a:r>
              <a:rPr lang="en-IN" sz="1600" dirty="0" smtClean="0">
                <a:latin typeface="Times New Roman" pitchFamily="18" charset="0"/>
                <a:cs typeface="Times New Roman" pitchFamily="18" charset="0"/>
              </a:rPr>
              <a:t>. O'Keefe, M.P., Simpson, A., Kelly, K.J., and Pedersen, D.S., “Duty Cycle Characterization and Evaluation Towards Heavy Hybrid Vehicle Applications,” SAE Technical Paper 2007-01-0302, 2007, doi:10.4271/2007-01-0302.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5</a:t>
            </a:r>
            <a:r>
              <a:rPr lang="en-IN" sz="1600" dirty="0" smtClean="0">
                <a:latin typeface="Times New Roman" pitchFamily="18" charset="0"/>
                <a:cs typeface="Times New Roman" pitchFamily="18" charset="0"/>
              </a:rPr>
              <a:t>. Frey, H.C., et al. “In-Use Measurement of the Activity, Energy Use, and Emissions of a Plug-in Hybrid Electric Vehicle,” Paper 2009-A-242-AWMA, Proceedings, 102nd Annual Conference and Exhibition, Air &amp; Waste Management Association, Detroit, Michigan, June 16-19 2009.</a:t>
            </a:r>
            <a:endParaRPr lang="en-US" sz="16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430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a:t>
            </a:r>
            <a:r>
              <a:rPr lang="en-IN" sz="1600" dirty="0" err="1" smtClean="0">
                <a:latin typeface="Times New Roman" pitchFamily="18" charset="0"/>
                <a:cs typeface="Times New Roman" pitchFamily="18" charset="0"/>
              </a:rPr>
              <a:t>Earleywine</a:t>
            </a:r>
            <a:r>
              <a:rPr lang="en-IN" sz="1600" dirty="0" smtClean="0">
                <a:latin typeface="Times New Roman" pitchFamily="18" charset="0"/>
                <a:cs typeface="Times New Roman" pitchFamily="18" charset="0"/>
              </a:rPr>
              <a:t>, M., et al. “Simulated Fuel Economy and Performance of Advanced Hybrid Electric and Plug-In Hybrid Electric Vehicles Using In-Use Travel Profiles.” Vehicle Power and Propulsion Conference (VPPC), 2010 IEEE, pp 1-6, 1-3 September 2010.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7</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Barnitt</a:t>
            </a:r>
            <a:r>
              <a:rPr lang="en-IN" sz="1600" dirty="0" smtClean="0">
                <a:latin typeface="Times New Roman" pitchFamily="18" charset="0"/>
                <a:cs typeface="Times New Roman" pitchFamily="18" charset="0"/>
              </a:rPr>
              <a:t>, R.A. and </a:t>
            </a:r>
            <a:r>
              <a:rPr lang="en-IN" sz="1600" dirty="0" err="1" smtClean="0">
                <a:latin typeface="Times New Roman" pitchFamily="18" charset="0"/>
                <a:cs typeface="Times New Roman" pitchFamily="18" charset="0"/>
              </a:rPr>
              <a:t>Gonder</a:t>
            </a:r>
            <a:r>
              <a:rPr lang="en-IN" sz="1600" dirty="0" smtClean="0">
                <a:latin typeface="Times New Roman" pitchFamily="18" charset="0"/>
                <a:cs typeface="Times New Roman" pitchFamily="18" charset="0"/>
              </a:rPr>
              <a:t>, J., “Drive Cycle Analysis, Measurement of Emissions and Fuel Consumption of a PHEV School Bus,” SAE Technical Paper 2011-01-0863, 2011, doi:10.4271/2011-01-0863.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8</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Kulkarni</a:t>
            </a:r>
            <a:r>
              <a:rPr lang="en-IN" sz="1600" dirty="0" smtClean="0">
                <a:latin typeface="Times New Roman" pitchFamily="18" charset="0"/>
                <a:cs typeface="Times New Roman" pitchFamily="18" charset="0"/>
              </a:rPr>
              <a:t>, A., </a:t>
            </a:r>
            <a:r>
              <a:rPr lang="en-IN" sz="1600" dirty="0" err="1" smtClean="0">
                <a:latin typeface="Times New Roman" pitchFamily="18" charset="0"/>
                <a:cs typeface="Times New Roman" pitchFamily="18" charset="0"/>
              </a:rPr>
              <a:t>Sapre</a:t>
            </a:r>
            <a:r>
              <a:rPr lang="en-IN" sz="1600" dirty="0" smtClean="0">
                <a:latin typeface="Times New Roman" pitchFamily="18" charset="0"/>
                <a:cs typeface="Times New Roman" pitchFamily="18" charset="0"/>
              </a:rPr>
              <a:t>, R.R., and </a:t>
            </a:r>
            <a:r>
              <a:rPr lang="en-IN" sz="1600" dirty="0" err="1" smtClean="0">
                <a:latin typeface="Times New Roman" pitchFamily="18" charset="0"/>
                <a:cs typeface="Times New Roman" pitchFamily="18" charset="0"/>
              </a:rPr>
              <a:t>Sonchal</a:t>
            </a:r>
            <a:r>
              <a:rPr lang="en-IN" sz="1600" dirty="0" smtClean="0">
                <a:latin typeface="Times New Roman" pitchFamily="18" charset="0"/>
                <a:cs typeface="Times New Roman" pitchFamily="18" charset="0"/>
              </a:rPr>
              <a:t>, C.P., “GPS Based Methodology for Drive Cycle Determination,” SAE Technical Paper 2005-01-1060, 2005, </a:t>
            </a:r>
            <a:r>
              <a:rPr lang="en-IN" sz="1600" dirty="0" err="1" smtClean="0">
                <a:latin typeface="Times New Roman" pitchFamily="18" charset="0"/>
                <a:cs typeface="Times New Roman" pitchFamily="18" charset="0"/>
              </a:rPr>
              <a:t>doi</a:t>
            </a:r>
            <a:r>
              <a:rPr lang="en-IN" sz="1600" dirty="0" smtClean="0">
                <a:latin typeface="Times New Roman" pitchFamily="18" charset="0"/>
                <a:cs typeface="Times New Roman" pitchFamily="18" charset="0"/>
              </a:rPr>
              <a:t>: 10.4271/2005-01-1060.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9</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Gonder</a:t>
            </a:r>
            <a:r>
              <a:rPr lang="en-IN" sz="1600" dirty="0" smtClean="0">
                <a:latin typeface="Times New Roman" pitchFamily="18" charset="0"/>
                <a:cs typeface="Times New Roman" pitchFamily="18" charset="0"/>
              </a:rPr>
              <a:t>, J., et al. “Using Global Positioning System Travel Data to Assess Real-World Energy Use of Plug-In Hybrid Electric Vehicles.” Transportation Research Record: Journal of the Transportation Research Board, volume 2017, pp. 26-322007.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10</a:t>
            </a:r>
            <a:r>
              <a:rPr lang="en-IN" sz="1600" dirty="0" smtClean="0">
                <a:latin typeface="Times New Roman" pitchFamily="18" charset="0"/>
                <a:cs typeface="Times New Roman" pitchFamily="18" charset="0"/>
              </a:rPr>
              <a:t>. Witte, T.H., et al. “Accuracy of WAAS-enabled GPS for the determination of position and speed over ground.” Journal of Biomechanics, Volume 38, Issue 8, pp. 1717-1722, August 2005.</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1279</TotalTime>
  <Words>1497</Words>
  <Application>Microsoft Office PowerPoint</Application>
  <PresentationFormat>On-screen Show (4:3)</PresentationFormat>
  <Paragraphs>69</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A Drift Region-Based Data Sample Filtering Method</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565</cp:revision>
  <dcterms:created xsi:type="dcterms:W3CDTF">2006-08-16T00:00:00Z</dcterms:created>
  <dcterms:modified xsi:type="dcterms:W3CDTF">2021-07-19T06:15:34Z</dcterms:modified>
</cp:coreProperties>
</file>