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44" autoAdjust="0"/>
    <p:restoredTop sz="94660"/>
  </p:normalViewPr>
  <p:slideViewPr>
    <p:cSldViewPr>
      <p:cViewPr varScale="1">
        <p:scale>
          <a:sx n="68" d="100"/>
          <a:sy n="68" d="100"/>
        </p:scale>
        <p:origin x="-1458"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Type-2 Fuzzy Broad Learning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broad learning system (BLS) has been identified as an important research topic in machine learning. However, the typical BLS suffers from poor robustness for uncertainties because of its characteristic of the deterministic representation. To overcome this problem, a type-2 fuzzy BLS (FBLS) is designed and analyzed in this article. First, a group of interval type-2 fuzzy neurons was used to replace the feature neurons of BLS. Then, the representation of BLS can be improved to obtain good robustness. Second, a fuzzy pseudo inverse learning algorithm was designed to adjust the parameter of type-2 FBLS. Then, the proposed type-2 FBLS was able to maintain the fast computational nature of BLS. Third, a theoretical analysis on the convergence of type-2 FBLS was given to show the computational efficiency. Finally, some benchmark and practical problems were used to test the merits of type-2 FBLS. The experimental results indicated that the proposed type-2 FBLS can achieve outstanding performance.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motivations for using simulated annealing with fuzzy systems is that it does not require the existence of mathematical properties such as differentiability in the problem, which allows the possibility of using all fuzzy structure components including non-differentiable t-norms and non-differentiable membership functions.</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existence of uncertainties and lack of information in many real-world problems makes it difficult to model such problems using expert knowledge only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uncertainties exist in a large number of real-world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Therefore, the existence of uncertainties in the majority of real-world applications makes the use of type-1 fuzzy logic inappropriate in many cases especially with problems related to inefficiency of performance in fuzzy logic </a:t>
            </a:r>
            <a:r>
              <a:rPr lang="en-IN" sz="2000" dirty="0" smtClean="0">
                <a:latin typeface="Times New Roman" pitchFamily="18" charset="0"/>
                <a:cs typeface="Times New Roman" pitchFamily="18" charset="0"/>
              </a:rPr>
              <a:t>control.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also wish to mention that </a:t>
            </a:r>
            <a:r>
              <a:rPr lang="en-IN" sz="2000" dirty="0" err="1" smtClean="0">
                <a:latin typeface="Times New Roman" pitchFamily="18" charset="0"/>
                <a:cs typeface="Times New Roman" pitchFamily="18" charset="0"/>
              </a:rPr>
              <a:t>Tu¨rksen</a:t>
            </a:r>
            <a:r>
              <a:rPr lang="en-IN" sz="2000" dirty="0" smtClean="0">
                <a:latin typeface="Times New Roman" pitchFamily="18" charset="0"/>
                <a:cs typeface="Times New Roman" pitchFamily="18" charset="0"/>
              </a:rPr>
              <a:t> and his students, beginning with, have written on the important problem of how to elicit information from a subject and how that information can then be mapped into the MF of a T1 FS.</a:t>
            </a:r>
          </a:p>
          <a:p>
            <a:pPr algn="just">
              <a:lnSpc>
                <a:spcPct val="150000"/>
              </a:lnSpc>
            </a:pPr>
            <a:r>
              <a:rPr lang="en-IN" sz="2000" dirty="0" smtClean="0">
                <a:latin typeface="Times New Roman" pitchFamily="18" charset="0"/>
                <a:cs typeface="Times New Roman" pitchFamily="18" charset="0"/>
              </a:rPr>
              <a:t>Once it was clear what could be done with T1 FSs, it was only natural for people to then look at more challenging problems.</a:t>
            </a:r>
          </a:p>
          <a:p>
            <a:pPr algn="just">
              <a:lnSpc>
                <a:spcPct val="150000"/>
              </a:lnSpc>
            </a:pPr>
            <a:r>
              <a:rPr lang="en-IN" sz="2000" dirty="0" smtClean="0">
                <a:latin typeface="Times New Roman" pitchFamily="18" charset="0"/>
                <a:cs typeface="Times New Roman" pitchFamily="18" charset="0"/>
              </a:rPr>
              <a:t>It is possible to formulate and solve forward problems, i.e. to go from parametric IT2 FS models to data with associated uncertainty bounds.</a:t>
            </a:r>
          </a:p>
          <a:p>
            <a:pPr algn="just">
              <a:lnSpc>
                <a:spcPct val="150000"/>
              </a:lnSpc>
            </a:pPr>
            <a:r>
              <a:rPr lang="en-IN" sz="2000" dirty="0" smtClean="0">
                <a:latin typeface="Times New Roman" pitchFamily="18" charset="0"/>
                <a:cs typeface="Times New Roman" pitchFamily="18" charset="0"/>
              </a:rPr>
              <a:t>There still may be a problem to use an IT2 FLS for real-time applications, because of the computational bottleneck of TR.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approaches have been proposed to learn and tune type-1 and type-2 fuzzy logic systems including search algorithms such as genetic algorithms and particle swarm algorithms, as well as local search algorithms and classical learning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some representations for type-2 fuzzy sets that have been proposed in the literature such as vertical-slice </a:t>
            </a:r>
            <a:r>
              <a:rPr lang="en-IN" sz="2000" dirty="0" smtClean="0">
                <a:latin typeface="Times New Roman" pitchFamily="18" charset="0"/>
                <a:cs typeface="Times New Roman" pitchFamily="18" charset="0"/>
              </a:rPr>
              <a:t>representation, </a:t>
            </a:r>
            <a:r>
              <a:rPr lang="en-IN" sz="2000" dirty="0" smtClean="0">
                <a:latin typeface="Times New Roman" pitchFamily="18" charset="0"/>
                <a:cs typeface="Times New Roman" pitchFamily="18" charset="0"/>
              </a:rPr>
              <a:t>wavy-slice </a:t>
            </a:r>
            <a:r>
              <a:rPr lang="en-IN" sz="2000" dirty="0" smtClean="0">
                <a:latin typeface="Times New Roman" pitchFamily="18" charset="0"/>
                <a:cs typeface="Times New Roman" pitchFamily="18" charset="0"/>
              </a:rPr>
              <a:t>representation, </a:t>
            </a:r>
            <a:r>
              <a:rPr lang="en-IN" sz="2000" dirty="0" smtClean="0">
                <a:latin typeface="Times New Roman" pitchFamily="18" charset="0"/>
                <a:cs typeface="Times New Roman" pitchFamily="18" charset="0"/>
              </a:rPr>
              <a:t>geometric </a:t>
            </a:r>
            <a:r>
              <a:rPr lang="en-IN" sz="2000" dirty="0" smtClean="0">
                <a:latin typeface="Times New Roman" pitchFamily="18" charset="0"/>
                <a:cs typeface="Times New Roman" pitchFamily="18" charset="0"/>
              </a:rPr>
              <a:t>representation, alpha-planes, </a:t>
            </a:r>
            <a:r>
              <a:rPr lang="en-IN" sz="2000" dirty="0" smtClean="0">
                <a:latin typeface="Times New Roman" pitchFamily="18" charset="0"/>
                <a:cs typeface="Times New Roman" pitchFamily="18" charset="0"/>
              </a:rPr>
              <a:t>alpha </a:t>
            </a:r>
            <a:r>
              <a:rPr lang="en-IN" sz="2000" dirty="0" smtClean="0">
                <a:latin typeface="Times New Roman" pitchFamily="18" charset="0"/>
                <a:cs typeface="Times New Roman" pitchFamily="18" charset="0"/>
              </a:rPr>
              <a:t>cuts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Z-slices.</a:t>
            </a:r>
          </a:p>
          <a:p>
            <a:pPr algn="just">
              <a:lnSpc>
                <a:spcPct val="150000"/>
              </a:lnSpc>
            </a:pPr>
            <a:r>
              <a:rPr lang="en-IN" sz="2000" dirty="0" smtClean="0">
                <a:latin typeface="Times New Roman" pitchFamily="18" charset="0"/>
                <a:cs typeface="Times New Roman" pitchFamily="18" charset="0"/>
              </a:rPr>
              <a:t>Our proposed practical design methodology aims to reduce the computations needed to get the best footprint of uncertainty (FOU</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collapsing method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has been used to calculate the </a:t>
            </a:r>
            <a:r>
              <a:rPr lang="en-IN" sz="2000" dirty="0" err="1" smtClean="0">
                <a:latin typeface="Times New Roman" pitchFamily="18" charset="0"/>
                <a:cs typeface="Times New Roman" pitchFamily="18" charset="0"/>
              </a:rPr>
              <a:t>centroids</a:t>
            </a:r>
            <a:r>
              <a:rPr lang="en-IN" sz="2000" dirty="0" smtClean="0">
                <a:latin typeface="Times New Roman" pitchFamily="18" charset="0"/>
                <a:cs typeface="Times New Roman" pitchFamily="18" charset="0"/>
              </a:rPr>
              <a:t> of the interval type-2 sets needed to compute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-of-area.</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one of the most useful results in T2 FS theory because it can be used to derive many things that are associated with that theory, both old and new, in a simple and straightforward manner. </a:t>
            </a:r>
          </a:p>
          <a:p>
            <a:pPr algn="just">
              <a:lnSpc>
                <a:spcPct val="150000"/>
              </a:lnSpc>
            </a:pPr>
            <a:r>
              <a:rPr lang="en-IN" sz="2000" dirty="0" smtClean="0">
                <a:latin typeface="Times New Roman" pitchFamily="18" charset="0"/>
                <a:cs typeface="Times New Roman" pitchFamily="18" charset="0"/>
              </a:rPr>
              <a:t>Arbitrary traditional t-norms (or s-norms) can be used to calculate these functions. </a:t>
            </a:r>
          </a:p>
          <a:p>
            <a:pPr algn="just">
              <a:lnSpc>
                <a:spcPct val="150000"/>
              </a:lnSpc>
            </a:pPr>
            <a:r>
              <a:rPr lang="en-IN" sz="2000" dirty="0" smtClean="0">
                <a:latin typeface="Times New Roman" pitchFamily="18" charset="0"/>
                <a:cs typeface="Times New Roman" pitchFamily="18" charset="0"/>
              </a:rPr>
              <a:t>A tremendously useful feature of this approach is that the resultant MF preserves triangular shapes of the two arguments, and this way the approximate t-norms can be expanded to multi-argument form. </a:t>
            </a:r>
          </a:p>
          <a:p>
            <a:pPr algn="just">
              <a:lnSpc>
                <a:spcPct val="150000"/>
              </a:lnSpc>
            </a:pPr>
            <a:r>
              <a:rPr lang="en-IN" sz="2000" dirty="0" smtClean="0">
                <a:latin typeface="Times New Roman" pitchFamily="18" charset="0"/>
                <a:cs typeface="Times New Roman" pitchFamily="18" charset="0"/>
              </a:rPr>
              <a:t>We begin by specializing the Representation Theorem to IT2 FSs, because it has been and continues to be widely used for such FSs. </a:t>
            </a:r>
          </a:p>
          <a:p>
            <a:pPr algn="just">
              <a:lnSpc>
                <a:spcPct val="150000"/>
              </a:lnSpc>
            </a:pPr>
            <a:r>
              <a:rPr lang="en-IN" sz="2000" dirty="0" smtClean="0">
                <a:latin typeface="Times New Roman" pitchFamily="18" charset="0"/>
                <a:cs typeface="Times New Roman" pitchFamily="18" charset="0"/>
              </a:rPr>
              <a:t>So, a by-product of T2 works, the KM algorithms, can now be used to compute the solution to a non-T2 problem, the FWA.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Fuzzy Probabilities: New Approaches and New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J.J. Buckley,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fuzzy normal random variable has the normal distribution with fuzzy number mean and variance.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Indicator of inclusion grade for interval-valued fuzzy sets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Bustince,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begin the paper studying the axioms that the indicators of the grade of inclusion of a fuzzy set in another fuzzy set must satisfy.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024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Evolutionary computing for optimizing type-2 fuzzy systems in intelligent control of non-linear dynamic plants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O. Castillo, G. Huesca, F. Valdez,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are considering type-2 fuzzy logic for intelligent control and as a consequence the task of designing the fuzzy system is more difficult.</a:t>
                      </a:r>
                      <a:endParaRPr lang="en-IN" sz="20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comparison of similarity measures of fuzzy values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S.M. Chen, M.S. Yeh, P.Y. Hsiao,</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pitchFamily="18" charset="0"/>
                          <a:ea typeface="Calibri"/>
                          <a:cs typeface="Times New Roman" pitchFamily="18" charset="0"/>
                        </a:rPr>
                        <a:t>The measures examined in this paper are based on the geometric model, the set-theoretic approach, and the matching function </a:t>
                      </a:r>
                      <a:r>
                        <a:rPr lang="en-IN" sz="2000" i="1" dirty="0">
                          <a:latin typeface="Times New Roman" pitchFamily="18" charset="0"/>
                          <a:ea typeface="Calibri"/>
                          <a:cs typeface="Times New Roman" pitchFamily="18" charset="0"/>
                        </a:rPr>
                        <a:t>S</a:t>
                      </a:r>
                      <a:r>
                        <a:rPr lang="en-IN" sz="2000" dirty="0">
                          <a:latin typeface="Times New Roman" pitchFamily="18" charset="0"/>
                          <a:ea typeface="Calibri"/>
                          <a:cs typeface="Times New Roman" pitchFamily="18" charset="0"/>
                        </a:rPr>
                        <a:t> we presented in (Chen, 1988).</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00200" y="1447800"/>
            <a:ext cx="67818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Much research has been and is continuing to be done on both general and IT2 FSs. Works on these subjects are now occurring worldwide. Applications are broadening, and control applications, which were the original bread-and-butter ones for T1 FLSs, are now a major focus of attention for IT2 FLSs. Additionally, IT2 FSs are being used to implement </a:t>
            </a:r>
            <a:r>
              <a:rPr lang="en-IN" sz="1800" dirty="0" err="1" smtClean="0">
                <a:latin typeface="Times New Roman" pitchFamily="18" charset="0"/>
                <a:cs typeface="Times New Roman" pitchFamily="18" charset="0"/>
              </a:rPr>
              <a:t>Zadeh’s</a:t>
            </a:r>
            <a:r>
              <a:rPr lang="en-IN" sz="1800" dirty="0" smtClean="0">
                <a:latin typeface="Times New Roman" pitchFamily="18" charset="0"/>
                <a:cs typeface="Times New Roman" pitchFamily="18" charset="0"/>
              </a:rPr>
              <a:t> [99] CWW paradigm; but, much more work needs to be done on this. Only time will tell whether or not taking the step from a T1 FS to a T2 FS has made a significant difference. What is needed is a mathematical theory that establishes testable conditions for when a T2 FLS will outperform a T1 FLS. These conditions will, no doubt, depend upon how much uncertainty is present, and remain to be developed. Finally, it is this author’s opinion that any problem that has previously lent itself to T1 FSs, in which MFs are uncertain, is an excellent candidate for re-examination using T2 FSs.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J.J. Buckley, Fuzzy Probabilities: New Approaches and New Applications, </a:t>
            </a:r>
            <a:r>
              <a:rPr lang="en-IN" sz="1600" dirty="0" err="1" smtClean="0">
                <a:latin typeface="Times New Roman" pitchFamily="18" charset="0"/>
                <a:cs typeface="Times New Roman" pitchFamily="18" charset="0"/>
              </a:rPr>
              <a:t>Physica-Verlag</a:t>
            </a:r>
            <a:r>
              <a:rPr lang="en-IN" sz="1600" dirty="0" smtClean="0">
                <a:latin typeface="Times New Roman" pitchFamily="18" charset="0"/>
                <a:cs typeface="Times New Roman" pitchFamily="18" charset="0"/>
              </a:rPr>
              <a:t>, New York, 2003. </a:t>
            </a:r>
          </a:p>
          <a:p>
            <a:pPr algn="just">
              <a:lnSpc>
                <a:spcPct val="160000"/>
              </a:lnSpc>
            </a:pPr>
            <a:r>
              <a:rPr lang="en-IN" sz="1600" dirty="0" smtClean="0">
                <a:latin typeface="Times New Roman" pitchFamily="18" charset="0"/>
                <a:cs typeface="Times New Roman" pitchFamily="18" charset="0"/>
              </a:rPr>
              <a:t>[2] H. </a:t>
            </a:r>
            <a:r>
              <a:rPr lang="en-IN" sz="1600" dirty="0" err="1" smtClean="0">
                <a:latin typeface="Times New Roman" pitchFamily="18" charset="0"/>
                <a:cs typeface="Times New Roman" pitchFamily="18" charset="0"/>
              </a:rPr>
              <a:t>Bustince</a:t>
            </a:r>
            <a:r>
              <a:rPr lang="en-IN" sz="1600" dirty="0" smtClean="0">
                <a:latin typeface="Times New Roman" pitchFamily="18" charset="0"/>
                <a:cs typeface="Times New Roman" pitchFamily="18" charset="0"/>
              </a:rPr>
              <a:t>, Indicator of inclusion grade for interval-valued fuzzy sets. Application to approximate reasoning based on </a:t>
            </a:r>
            <a:r>
              <a:rPr lang="en-IN" sz="1600" dirty="0" err="1" smtClean="0">
                <a:latin typeface="Times New Roman" pitchFamily="18" charset="0"/>
                <a:cs typeface="Times New Roman" pitchFamily="18" charset="0"/>
              </a:rPr>
              <a:t>intervalvalued</a:t>
            </a:r>
            <a:r>
              <a:rPr lang="en-IN" sz="1600" dirty="0" smtClean="0">
                <a:latin typeface="Times New Roman" pitchFamily="18" charset="0"/>
                <a:cs typeface="Times New Roman" pitchFamily="18" charset="0"/>
              </a:rPr>
              <a:t> fuzzy sets, Int. J. Approx. </a:t>
            </a:r>
            <a:r>
              <a:rPr lang="en-IN" sz="1600" dirty="0" err="1" smtClean="0">
                <a:latin typeface="Times New Roman" pitchFamily="18" charset="0"/>
                <a:cs typeface="Times New Roman" pitchFamily="18" charset="0"/>
              </a:rPr>
              <a:t>Reas</a:t>
            </a:r>
            <a:r>
              <a:rPr lang="en-IN" sz="1600" dirty="0" smtClean="0">
                <a:latin typeface="Times New Roman" pitchFamily="18" charset="0"/>
                <a:cs typeface="Times New Roman" pitchFamily="18" charset="0"/>
              </a:rPr>
              <a:t>. 23 (2000) 137–209. </a:t>
            </a:r>
          </a:p>
          <a:p>
            <a:pPr algn="just">
              <a:lnSpc>
                <a:spcPct val="160000"/>
              </a:lnSpc>
            </a:pPr>
            <a:r>
              <a:rPr lang="en-IN" sz="1600" dirty="0" smtClean="0">
                <a:latin typeface="Times New Roman" pitchFamily="18" charset="0"/>
                <a:cs typeface="Times New Roman" pitchFamily="18" charset="0"/>
              </a:rPr>
              <a:t>[3] O. Castillo, P. </a:t>
            </a:r>
            <a:r>
              <a:rPr lang="en-IN" sz="1600" dirty="0" err="1" smtClean="0">
                <a:latin typeface="Times New Roman" pitchFamily="18" charset="0"/>
                <a:cs typeface="Times New Roman" pitchFamily="18" charset="0"/>
              </a:rPr>
              <a:t>Melin</a:t>
            </a:r>
            <a:r>
              <a:rPr lang="en-IN" sz="1600" dirty="0" smtClean="0">
                <a:latin typeface="Times New Roman" pitchFamily="18" charset="0"/>
                <a:cs typeface="Times New Roman" pitchFamily="18" charset="0"/>
              </a:rPr>
              <a:t>, Adaptive noise cancellation using type-2 fuzzy logic and neural networks, in: Proceedings of IEEE FUZZ Conference, Budapest, Hungary, July 2004. </a:t>
            </a:r>
          </a:p>
          <a:p>
            <a:pPr algn="just">
              <a:lnSpc>
                <a:spcPct val="160000"/>
              </a:lnSpc>
            </a:pPr>
            <a:r>
              <a:rPr lang="en-IN" sz="1600" dirty="0" smtClean="0">
                <a:latin typeface="Times New Roman" pitchFamily="18" charset="0"/>
                <a:cs typeface="Times New Roman" pitchFamily="18" charset="0"/>
              </a:rPr>
              <a:t>[4] O. Castillo, G. </a:t>
            </a:r>
            <a:r>
              <a:rPr lang="en-IN" sz="1600" dirty="0" err="1" smtClean="0">
                <a:latin typeface="Times New Roman" pitchFamily="18" charset="0"/>
                <a:cs typeface="Times New Roman" pitchFamily="18" charset="0"/>
              </a:rPr>
              <a:t>Huesca</a:t>
            </a:r>
            <a:r>
              <a:rPr lang="en-IN" sz="1600" dirty="0" smtClean="0">
                <a:latin typeface="Times New Roman" pitchFamily="18" charset="0"/>
                <a:cs typeface="Times New Roman" pitchFamily="18" charset="0"/>
              </a:rPr>
              <a:t>, F. Valdez, Evolutionary computing for optimizing type-2 fuzzy systems in intelligent control of non-linear dynamic plants, in: Proceedings of North American Fuzzy Information Processing Society (NAFIPS), Ann </a:t>
            </a:r>
            <a:r>
              <a:rPr lang="en-IN" sz="1600" dirty="0" err="1" smtClean="0">
                <a:latin typeface="Times New Roman" pitchFamily="18" charset="0"/>
                <a:cs typeface="Times New Roman" pitchFamily="18" charset="0"/>
              </a:rPr>
              <a:t>Arbor</a:t>
            </a:r>
            <a:r>
              <a:rPr lang="en-IN" sz="1600" dirty="0" smtClean="0">
                <a:latin typeface="Times New Roman" pitchFamily="18" charset="0"/>
                <a:cs typeface="Times New Roman" pitchFamily="18" charset="0"/>
              </a:rPr>
              <a:t>, MI, June 2005, pp. 247–251. </a:t>
            </a:r>
          </a:p>
          <a:p>
            <a:pPr algn="just">
              <a:lnSpc>
                <a:spcPct val="160000"/>
              </a:lnSpc>
            </a:pPr>
            <a:r>
              <a:rPr lang="en-IN" sz="1600" dirty="0" smtClean="0">
                <a:latin typeface="Times New Roman" pitchFamily="18" charset="0"/>
                <a:cs typeface="Times New Roman" pitchFamily="18" charset="0"/>
              </a:rPr>
              <a:t>[5] S.M. Chen, M.S. </a:t>
            </a:r>
            <a:r>
              <a:rPr lang="en-IN" sz="1600" dirty="0" err="1" smtClean="0">
                <a:latin typeface="Times New Roman" pitchFamily="18" charset="0"/>
                <a:cs typeface="Times New Roman" pitchFamily="18" charset="0"/>
              </a:rPr>
              <a:t>Yeh</a:t>
            </a:r>
            <a:r>
              <a:rPr lang="en-IN" sz="1600" dirty="0" smtClean="0">
                <a:latin typeface="Times New Roman" pitchFamily="18" charset="0"/>
                <a:cs typeface="Times New Roman" pitchFamily="18" charset="0"/>
              </a:rPr>
              <a:t>, P.Y. Hsiao, A comparison of similarity measures of fuzzy values, Fuzzy Sets Syst. 72 (1995) 79–89.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S. </a:t>
            </a:r>
            <a:r>
              <a:rPr lang="en-IN" sz="1700" dirty="0" err="1" smtClean="0">
                <a:latin typeface="Times New Roman" pitchFamily="18" charset="0"/>
                <a:cs typeface="Times New Roman" pitchFamily="18" charset="0"/>
              </a:rPr>
              <a:t>Coupland</a:t>
            </a:r>
            <a:r>
              <a:rPr lang="en-IN" sz="1700" dirty="0" smtClean="0">
                <a:latin typeface="Times New Roman" pitchFamily="18" charset="0"/>
                <a:cs typeface="Times New Roman" pitchFamily="18" charset="0"/>
              </a:rPr>
              <a:t>, R.I. John, A new and efficient method for the type-2 meet operation, in: Proceedings of IEEE FUZZ Conference, Budapest, Hungary, July 2004, pp. 959–964. </a:t>
            </a:r>
          </a:p>
          <a:p>
            <a:pPr algn="just">
              <a:lnSpc>
                <a:spcPct val="170000"/>
              </a:lnSpc>
            </a:pPr>
            <a:r>
              <a:rPr lang="en-IN" sz="1700" dirty="0" smtClean="0">
                <a:latin typeface="Times New Roman" pitchFamily="18" charset="0"/>
                <a:cs typeface="Times New Roman" pitchFamily="18" charset="0"/>
              </a:rPr>
              <a:t>[7] S. </a:t>
            </a:r>
            <a:r>
              <a:rPr lang="en-IN" sz="1700" dirty="0" err="1" smtClean="0">
                <a:latin typeface="Times New Roman" pitchFamily="18" charset="0"/>
                <a:cs typeface="Times New Roman" pitchFamily="18" charset="0"/>
              </a:rPr>
              <a:t>Coupland</a:t>
            </a:r>
            <a:r>
              <a:rPr lang="en-IN" sz="1700" dirty="0" smtClean="0">
                <a:latin typeface="Times New Roman" pitchFamily="18" charset="0"/>
                <a:cs typeface="Times New Roman" pitchFamily="18" charset="0"/>
              </a:rPr>
              <a:t>, R.I. John, Towards more efficient type-2 fuzzy logic systems, in: Proceedings of IEEE FUZZ Conference, Reno, NV, May 2005, pp. 236–241. </a:t>
            </a:r>
          </a:p>
          <a:p>
            <a:pPr algn="just">
              <a:lnSpc>
                <a:spcPct val="170000"/>
              </a:lnSpc>
            </a:pPr>
            <a:r>
              <a:rPr lang="en-IN" sz="1700" dirty="0" smtClean="0">
                <a:latin typeface="Times New Roman" pitchFamily="18" charset="0"/>
                <a:cs typeface="Times New Roman" pitchFamily="18" charset="0"/>
              </a:rPr>
              <a:t>[8] V. Cross, T. </a:t>
            </a:r>
            <a:r>
              <a:rPr lang="en-IN" sz="1700" dirty="0" err="1" smtClean="0">
                <a:latin typeface="Times New Roman" pitchFamily="18" charset="0"/>
                <a:cs typeface="Times New Roman" pitchFamily="18" charset="0"/>
              </a:rPr>
              <a:t>Sudkamp</a:t>
            </a:r>
            <a:r>
              <a:rPr lang="en-IN" sz="1700" dirty="0" smtClean="0">
                <a:latin typeface="Times New Roman" pitchFamily="18" charset="0"/>
                <a:cs typeface="Times New Roman" pitchFamily="18" charset="0"/>
              </a:rPr>
              <a:t>, Similarity and compatibility in fuzzy set theory, Studies in Fuzziness and Soft Computing, vol. 93, </a:t>
            </a:r>
            <a:r>
              <a:rPr lang="en-IN" sz="1700" dirty="0" err="1" smtClean="0">
                <a:latin typeface="Times New Roman" pitchFamily="18" charset="0"/>
                <a:cs typeface="Times New Roman" pitchFamily="18" charset="0"/>
              </a:rPr>
              <a:t>PhysicaVerlag</a:t>
            </a:r>
            <a:r>
              <a:rPr lang="en-IN" sz="1700" dirty="0" smtClean="0">
                <a:latin typeface="Times New Roman" pitchFamily="18" charset="0"/>
                <a:cs typeface="Times New Roman" pitchFamily="18" charset="0"/>
              </a:rPr>
              <a:t>, Heidelberg, 2002. </a:t>
            </a:r>
          </a:p>
          <a:p>
            <a:pPr algn="just">
              <a:lnSpc>
                <a:spcPct val="170000"/>
              </a:lnSpc>
            </a:pPr>
            <a:r>
              <a:rPr lang="en-IN" sz="1700" dirty="0" smtClean="0">
                <a:latin typeface="Times New Roman" pitchFamily="18" charset="0"/>
                <a:cs typeface="Times New Roman" pitchFamily="18" charset="0"/>
              </a:rPr>
              <a:t>[9] L. Di </a:t>
            </a:r>
            <a:r>
              <a:rPr lang="en-IN" sz="1700" dirty="0" err="1" smtClean="0">
                <a:latin typeface="Times New Roman" pitchFamily="18" charset="0"/>
                <a:cs typeface="Times New Roman" pitchFamily="18" charset="0"/>
              </a:rPr>
              <a:t>Lascio</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Gisolfi</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Nappi</a:t>
            </a:r>
            <a:r>
              <a:rPr lang="en-IN" sz="1700" dirty="0" smtClean="0">
                <a:latin typeface="Times New Roman" pitchFamily="18" charset="0"/>
                <a:cs typeface="Times New Roman" pitchFamily="18" charset="0"/>
              </a:rPr>
              <a:t>, Medical differential diagnosis through type-2 fuzzy sets, in: Proceedings of IEEE FUZZ Conference, Reno, NV, May 2005, pp. 371–376. </a:t>
            </a:r>
          </a:p>
          <a:p>
            <a:pPr algn="just">
              <a:lnSpc>
                <a:spcPct val="170000"/>
              </a:lnSpc>
            </a:pPr>
            <a:r>
              <a:rPr lang="en-IN" sz="1700" dirty="0" smtClean="0">
                <a:latin typeface="Times New Roman" pitchFamily="18" charset="0"/>
                <a:cs typeface="Times New Roman" pitchFamily="18" charset="0"/>
              </a:rPr>
              <a:t>[10] F. Doctor, H. </a:t>
            </a:r>
            <a:r>
              <a:rPr lang="en-IN" sz="1700" dirty="0" err="1" smtClean="0">
                <a:latin typeface="Times New Roman" pitchFamily="18" charset="0"/>
                <a:cs typeface="Times New Roman" pitchFamily="18" charset="0"/>
              </a:rPr>
              <a:t>Hagras</a:t>
            </a:r>
            <a:r>
              <a:rPr lang="en-IN" sz="1700" dirty="0" smtClean="0">
                <a:latin typeface="Times New Roman" pitchFamily="18" charset="0"/>
                <a:cs typeface="Times New Roman" pitchFamily="18" charset="0"/>
              </a:rPr>
              <a:t>, V. Callaghan, A type-2 fuzzy embedded agent for ubiquitous computing environment, in: Proceedings of IEEE FUZZ Conference, Budapest, Hungary, July 2004.</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1293</TotalTime>
  <Words>1447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Type-2 Fuzzy Broad Learning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2021-07-17T12:08:17Z</dcterms:modified>
</cp:coreProperties>
</file>