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Robust Rank-Constrained Sparse Learning A Graph-Based Framework for Single View and </a:t>
            </a:r>
            <a:r>
              <a:rPr lang="en-IN" b="1" dirty="0" err="1" smtClean="0">
                <a:latin typeface="Times New Roman" pitchFamily="18" charset="0"/>
                <a:cs typeface="Times New Roman" pitchFamily="18" charset="0"/>
              </a:rPr>
              <a:t>Multiview</a:t>
            </a:r>
            <a:r>
              <a:rPr lang="en-IN" b="1" dirty="0" smtClean="0">
                <a:latin typeface="Times New Roman" pitchFamily="18" charset="0"/>
                <a:cs typeface="Times New Roman" pitchFamily="18" charset="0"/>
              </a:rPr>
              <a:t> Clustering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Graph-based </a:t>
            </a:r>
            <a:r>
              <a:rPr lang="en-IN" sz="2000" dirty="0" smtClean="0">
                <a:latin typeface="Times New Roman" pitchFamily="18" charset="0"/>
                <a:cs typeface="Times New Roman" pitchFamily="18" charset="0"/>
              </a:rPr>
              <a:t>clustering aims to partition the data according to a similarity graph, which has shown impressive performance on various kinds of tasks. The quality of similarity graph largely determines the clustering results, but it is difficult to produce a high-quality one, especially when data contain noises and outliers. To solve this problem, we propose a robust rank constrained sparse learning (RRCSL) method in this article. The L2,1-norm is adopted into the objective function of sparse representation to learn the optimal graph with robustness. To preserve the data structure, we construct an initial graph and search the graph within its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By incorporating a rank constraint, the learned graph can be directly used as the cluster indicator, and the final results are obtained without additional </a:t>
            </a:r>
            <a:r>
              <a:rPr lang="en-IN" sz="2000" dirty="0" err="1" smtClean="0">
                <a:latin typeface="Times New Roman" pitchFamily="18" charset="0"/>
                <a:cs typeface="Times New Roman" pitchFamily="18" charset="0"/>
              </a:rPr>
              <a:t>postprocessing</a:t>
            </a:r>
            <a:r>
              <a:rPr lang="en-IN" sz="2000" dirty="0" smtClean="0">
                <a:latin typeface="Times New Roman" pitchFamily="18" charset="0"/>
                <a:cs typeface="Times New Roman" pitchFamily="18" charset="0"/>
              </a:rPr>
              <a:t>. In addition, the proposed method cannot only be applied to single-view clustering but also extended to </a:t>
            </a: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clustering. Plenty of experiments on synthetic and real-world datasets have demonstrated the superiority and robustness of the proposed framework</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the data are contaminated with noise or outlier, the performance of existing methods will decline greatly because the original true data distribution is destroyed.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most existing </a:t>
            </a: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graph learning approaches, they generally focus on the elegant graphs construction model and their corresponding </a:t>
            </a: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learning mechanism but ignore the data themselves, especially for uncertain noisy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data quality restoration are not sufficiently and especially considered in the most existing </a:t>
            </a: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graph learning approaches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Extensive experiments on four visual datasets demonstrate the superior and robustness of </a:t>
            </a:r>
            <a:r>
              <a:rPr lang="en-IN" sz="2000" dirty="0" err="1" smtClean="0">
                <a:latin typeface="Times New Roman" pitchFamily="18" charset="0"/>
                <a:cs typeface="Times New Roman" pitchFamily="18" charset="0"/>
              </a:rPr>
              <a:t>RMvSL</a:t>
            </a:r>
            <a:r>
              <a:rPr lang="en-IN" sz="2000" dirty="0" smtClean="0">
                <a:latin typeface="Times New Roman" pitchFamily="18" charset="0"/>
                <a:cs typeface="Times New Roman" pitchFamily="18" charset="0"/>
              </a:rPr>
              <a:t> compared with various existing excellent similarity graph learning approaches.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alleviate this problem, some methods update the graph during the clustering procedure, such as clustering with adaptive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(CANs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constrained </a:t>
            </a:r>
            <a:r>
              <a:rPr lang="en-IN" sz="2000" dirty="0" err="1" smtClean="0">
                <a:latin typeface="Times New Roman" pitchFamily="18" charset="0"/>
                <a:cs typeface="Times New Roman" pitchFamily="18" charset="0"/>
              </a:rPr>
              <a:t>Laplacian</a:t>
            </a:r>
            <a:r>
              <a:rPr lang="en-IN" sz="2000" dirty="0" smtClean="0">
                <a:latin typeface="Times New Roman" pitchFamily="18" charset="0"/>
                <a:cs typeface="Times New Roman" pitchFamily="18" charset="0"/>
              </a:rPr>
              <a:t> rank (CLR</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simplex sparse representation (SSR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article, a robust rank constrained sparse learning (RRCSL) method is proposed to solve the above-mentioned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various existing algorithms that can solve this problem effectively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such as the </a:t>
            </a:r>
            <a:r>
              <a:rPr lang="en-IN" sz="2000" dirty="0" err="1" smtClean="0">
                <a:latin typeface="Times New Roman" pitchFamily="18" charset="0"/>
                <a:cs typeface="Times New Roman" pitchFamily="18" charset="0"/>
              </a:rPr>
              <a:t>Lagrangian</a:t>
            </a:r>
            <a:r>
              <a:rPr lang="en-IN" sz="2000" dirty="0" smtClean="0">
                <a:latin typeface="Times New Roman" pitchFamily="18" charset="0"/>
                <a:cs typeface="Times New Roman" pitchFamily="18" charset="0"/>
              </a:rPr>
              <a:t> method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 because the RRCSL method has stronger ability on data representation compared with CAN and CLR, and it avoids the problem of SSR that the similarity graph is not </a:t>
            </a:r>
            <a:r>
              <a:rPr lang="en-IN" sz="2000" dirty="0" smtClean="0">
                <a:latin typeface="Times New Roman" pitchFamily="18" charset="0"/>
                <a:cs typeface="Times New Roman" pitchFamily="18" charset="0"/>
              </a:rPr>
              <a:t>unique.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Many </a:t>
            </a: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graph learning approaches are proposed and applied to clustering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address the two problems, a Robust </a:t>
            </a: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Similarity Learning(</a:t>
            </a:r>
            <a:r>
              <a:rPr lang="en-IN" sz="2000" dirty="0" err="1" smtClean="0">
                <a:latin typeface="Times New Roman" pitchFamily="18" charset="0"/>
                <a:cs typeface="Times New Roman" pitchFamily="18" charset="0"/>
              </a:rPr>
              <a:t>RMvSL</a:t>
            </a:r>
            <a:r>
              <a:rPr lang="en-IN" sz="2000" dirty="0" smtClean="0">
                <a:latin typeface="Times New Roman" pitchFamily="18" charset="0"/>
                <a:cs typeface="Times New Roman" pitchFamily="18" charset="0"/>
              </a:rPr>
              <a:t>) method is proposed in this paper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multi-graph fusion scheme is proposed in </a:t>
            </a:r>
            <a:r>
              <a:rPr lang="en-IN" sz="2000" dirty="0" smtClean="0">
                <a:latin typeface="Times New Roman" pitchFamily="18" charset="0"/>
                <a:cs typeface="Times New Roman" pitchFamily="18" charset="0"/>
              </a:rPr>
              <a:t>for </a:t>
            </a: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clustering, which enforces the fusion graph to be approximated to original graph from each view but with an explicit cluster structure</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graph learning aims to learn a fusion graph from the different views, which can cover all the useful cues from all views and obtain further performance improvement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the proposed unified framework, each variable is not optimized in isolation during </a:t>
            </a:r>
            <a:r>
              <a:rPr lang="en-IN" sz="2000" dirty="0" smtClean="0">
                <a:latin typeface="Times New Roman" pitchFamily="18" charset="0"/>
                <a:cs typeface="Times New Roman" pitchFamily="18" charset="0"/>
              </a:rPr>
              <a:t>iteration.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All these ensure that the RRCSL method achieves the best performance on all </a:t>
            </a:r>
            <a:r>
              <a:rPr lang="en-IN" sz="2000" dirty="0" smtClean="0">
                <a:latin typeface="Times New Roman" pitchFamily="18" charset="0"/>
                <a:cs typeface="Times New Roman" pitchFamily="18" charset="0"/>
              </a:rPr>
              <a:t>datasets.</a:t>
            </a:r>
          </a:p>
          <a:p>
            <a:pPr algn="just">
              <a:lnSpc>
                <a:spcPct val="150000"/>
              </a:lnSpc>
            </a:pPr>
            <a:r>
              <a:rPr lang="en-IN" sz="2000" dirty="0" smtClean="0">
                <a:latin typeface="Times New Roman" pitchFamily="18" charset="0"/>
                <a:cs typeface="Times New Roman" pitchFamily="18" charset="0"/>
              </a:rPr>
              <a:t>Among </a:t>
            </a:r>
            <a:r>
              <a:rPr lang="en-IN" sz="2000" dirty="0" smtClean="0">
                <a:latin typeface="Times New Roman" pitchFamily="18" charset="0"/>
                <a:cs typeface="Times New Roman" pitchFamily="18" charset="0"/>
              </a:rPr>
              <a:t>numerous clustering techniques, graph-based clustering methods focus on the internal data structure, and have shown better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Therefore, the clustering performance relies highly on the graph construction procedure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Two widely used clustering performance measures are adopted to evaluate the clustering results, namely, accuracy (ACC</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normalized mutual information (NMI</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way, data can be classified directly and, therefore, the quality and efficiency of clustering have been improved.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286000"/>
                <a:gridCol w="236220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Fast large-scale spectral clustering via explicit feature mapping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He, N. Ray, Y. Guan, and H.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main idea in our method consists of employing random Fourier features to explicitly represent data in kernel space.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distributed fuzzy associative classifier for big data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Segatori, A. Bechini, P. Ducange, and F. Marcelloni,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Fuzzy associative classification has not been widely analyzed in the literature, although associative classifiers (ACs) have proved to be very effective in different real domain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Locality adaptive </a:t>
                      </a:r>
                      <a:r>
                        <a:rPr lang="en-US" sz="2000" dirty="0" err="1">
                          <a:latin typeface="Times New Roman"/>
                          <a:ea typeface="Calibri"/>
                          <a:cs typeface="Latha"/>
                        </a:rPr>
                        <a:t>discriminant</a:t>
                      </a:r>
                      <a:r>
                        <a:rPr lang="en-US" sz="2000" dirty="0">
                          <a:latin typeface="Times New Roman"/>
                          <a:ea typeface="Calibri"/>
                          <a:cs typeface="Latha"/>
                        </a:rPr>
                        <a:t> analysis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Li, M. Chen, F. Nie, and W. Qi,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Linear Discriminant Analysis (LDA) is a popular technique for supervised dimensionality reduction, and its performance is satisfying when dealing with Gaussian distributed data</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Triangle lasso for simultaneous clustering and optimization in graph datasets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Zhao, K. Xu, E. Zhu, X. Liu, X. Zhu, and J. Yin,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demonstrate through extensive numerical experiments that triangle lasso is robust to the imperfect data.</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371600" y="1447800"/>
            <a:ext cx="6819265"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533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article, we proposed a new graph-based RRCSL framework for both single-view and </a:t>
            </a: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clustering. In our method, the sparse representation with a rank constraint is adopted to learn the desired similarity graph, and a predefined graph is used to guide the graph learning procedure. Therefore, the obtained graph has more capability on data representation and relationship preservation. Besides, L2,1-norm is combined to reduce the impact of data noises and outliers. For </a:t>
            </a: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clustering, our adaptive distribution strategy of weights solves the problem that clustering is affected by the low-performing views. Extensive experiments on real-world datasets have demonstrated the superiority and robustness of the proposed framework.</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L. He, N. Ray, Y. Guan, and H. Zhang, “Fast large-scale spectral clustering via explicit feature mapping,” IEEE Trans. </a:t>
            </a:r>
            <a:r>
              <a:rPr lang="en-IN" sz="1600" dirty="0" err="1" smtClean="0">
                <a:latin typeface="Times New Roman" pitchFamily="18" charset="0"/>
                <a:cs typeface="Times New Roman" pitchFamily="18" charset="0"/>
              </a:rPr>
              <a:t>Cybern</a:t>
            </a:r>
            <a:r>
              <a:rPr lang="en-IN" sz="1600" dirty="0" smtClean="0">
                <a:latin typeface="Times New Roman" pitchFamily="18" charset="0"/>
                <a:cs typeface="Times New Roman" pitchFamily="18" charset="0"/>
              </a:rPr>
              <a:t>., vol. 49, no. 3, pp. 1058–1071, Mar.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a:t>
            </a:r>
            <a:r>
              <a:rPr lang="en-IN" sz="1600" dirty="0" err="1" smtClean="0">
                <a:latin typeface="Times New Roman" pitchFamily="18" charset="0"/>
                <a:cs typeface="Times New Roman" pitchFamily="18" charset="0"/>
              </a:rPr>
              <a:t>Segatori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Bechini</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Ducange</a:t>
            </a:r>
            <a:r>
              <a:rPr lang="en-IN" sz="1600" dirty="0" smtClean="0">
                <a:latin typeface="Times New Roman" pitchFamily="18" charset="0"/>
                <a:cs typeface="Times New Roman" pitchFamily="18" charset="0"/>
              </a:rPr>
              <a:t>, and F. </a:t>
            </a:r>
            <a:r>
              <a:rPr lang="en-IN" sz="1600" dirty="0" err="1" smtClean="0">
                <a:latin typeface="Times New Roman" pitchFamily="18" charset="0"/>
                <a:cs typeface="Times New Roman" pitchFamily="18" charset="0"/>
              </a:rPr>
              <a:t>Marcelloni</a:t>
            </a:r>
            <a:r>
              <a:rPr lang="en-IN" sz="1600" dirty="0" smtClean="0">
                <a:latin typeface="Times New Roman" pitchFamily="18" charset="0"/>
                <a:cs typeface="Times New Roman" pitchFamily="18" charset="0"/>
              </a:rPr>
              <a:t>, “A distributed fuzzy associative classifier for big data,” IEEE Trans. </a:t>
            </a:r>
            <a:r>
              <a:rPr lang="en-IN" sz="1600" dirty="0" err="1" smtClean="0">
                <a:latin typeface="Times New Roman" pitchFamily="18" charset="0"/>
                <a:cs typeface="Times New Roman" pitchFamily="18" charset="0"/>
              </a:rPr>
              <a:t>Cybern</a:t>
            </a:r>
            <a:r>
              <a:rPr lang="en-IN" sz="1600" dirty="0" smtClean="0">
                <a:latin typeface="Times New Roman" pitchFamily="18" charset="0"/>
                <a:cs typeface="Times New Roman" pitchFamily="18" charset="0"/>
              </a:rPr>
              <a:t>., vol. 48, no. 9, pp. 2656–2669, Sep.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X. Li, M. Chen, F. </a:t>
            </a:r>
            <a:r>
              <a:rPr lang="en-IN" sz="1600" dirty="0" err="1" smtClean="0">
                <a:latin typeface="Times New Roman" pitchFamily="18" charset="0"/>
                <a:cs typeface="Times New Roman" pitchFamily="18" charset="0"/>
              </a:rPr>
              <a:t>Nie</a:t>
            </a:r>
            <a:r>
              <a:rPr lang="en-IN" sz="1600" dirty="0" smtClean="0">
                <a:latin typeface="Times New Roman" pitchFamily="18" charset="0"/>
                <a:cs typeface="Times New Roman" pitchFamily="18" charset="0"/>
              </a:rPr>
              <a:t>, and W. </a:t>
            </a:r>
            <a:r>
              <a:rPr lang="en-IN" sz="1600" dirty="0" err="1" smtClean="0">
                <a:latin typeface="Times New Roman" pitchFamily="18" charset="0"/>
                <a:cs typeface="Times New Roman" pitchFamily="18" charset="0"/>
              </a:rPr>
              <a:t>Qi</a:t>
            </a:r>
            <a:r>
              <a:rPr lang="en-IN" sz="1600" dirty="0" smtClean="0">
                <a:latin typeface="Times New Roman" pitchFamily="18" charset="0"/>
                <a:cs typeface="Times New Roman" pitchFamily="18" charset="0"/>
              </a:rPr>
              <a:t>, “Locality adaptive </a:t>
            </a:r>
            <a:r>
              <a:rPr lang="en-IN" sz="1600" dirty="0" err="1" smtClean="0">
                <a:latin typeface="Times New Roman" pitchFamily="18" charset="0"/>
                <a:cs typeface="Times New Roman" pitchFamily="18" charset="0"/>
              </a:rPr>
              <a:t>discriminant</a:t>
            </a:r>
            <a:r>
              <a:rPr lang="en-IN" sz="1600" dirty="0" smtClean="0">
                <a:latin typeface="Times New Roman" pitchFamily="18" charset="0"/>
                <a:cs typeface="Times New Roman" pitchFamily="18" charset="0"/>
              </a:rPr>
              <a:t> analysis,” in Proc. Int. Joint Conf. </a:t>
            </a:r>
            <a:r>
              <a:rPr lang="en-IN" sz="1600" dirty="0" err="1" smtClean="0">
                <a:latin typeface="Times New Roman" pitchFamily="18" charset="0"/>
                <a:cs typeface="Times New Roman" pitchFamily="18" charset="0"/>
              </a:rPr>
              <a:t>Artif</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2017, pp. 2201–2207</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[4] Y. Zhao, K.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E. Zhu, X. Liu, X. Zhu, and J. Yin, “Triangle lasso for simultaneous clustering and optimization in graph datasets,” IEEE Trans. </a:t>
            </a:r>
            <a:r>
              <a:rPr lang="en-IN" sz="1600" dirty="0" err="1" smtClean="0">
                <a:latin typeface="Times New Roman" pitchFamily="18" charset="0"/>
                <a:cs typeface="Times New Roman" pitchFamily="18" charset="0"/>
              </a:rPr>
              <a:t>Knowl</a:t>
            </a:r>
            <a:r>
              <a:rPr lang="en-IN" sz="1600" dirty="0" smtClean="0">
                <a:latin typeface="Times New Roman" pitchFamily="18" charset="0"/>
                <a:cs typeface="Times New Roman" pitchFamily="18" charset="0"/>
              </a:rPr>
              <a:t>. Data Eng., vol. 31, no. 8, pp. 1610–1623, Aug.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M. Yu, L. </a:t>
            </a:r>
            <a:r>
              <a:rPr lang="en-IN" sz="1600" dirty="0" err="1" smtClean="0">
                <a:latin typeface="Times New Roman" pitchFamily="18" charset="0"/>
                <a:cs typeface="Times New Roman" pitchFamily="18" charset="0"/>
              </a:rPr>
              <a:t>Shao</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Zuo</a:t>
            </a:r>
            <a:r>
              <a:rPr lang="en-IN" sz="1600" dirty="0" smtClean="0">
                <a:latin typeface="Times New Roman" pitchFamily="18" charset="0"/>
                <a:cs typeface="Times New Roman" pitchFamily="18" charset="0"/>
              </a:rPr>
              <a:t>, and D. Zhang, “Scaled simplex representation for subspace clustering,” IEEE Trans. </a:t>
            </a:r>
            <a:r>
              <a:rPr lang="en-IN" sz="1600" dirty="0" err="1" smtClean="0">
                <a:latin typeface="Times New Roman" pitchFamily="18" charset="0"/>
                <a:cs typeface="Times New Roman" pitchFamily="18" charset="0"/>
              </a:rPr>
              <a:t>Cybern</a:t>
            </a:r>
            <a:r>
              <a:rPr lang="en-IN" sz="1600" dirty="0" smtClean="0">
                <a:latin typeface="Times New Roman" pitchFamily="18" charset="0"/>
                <a:cs typeface="Times New Roman" pitchFamily="18" charset="0"/>
              </a:rPr>
              <a:t>., vol. 51, no. 3, pp. 1493–1505, Mar. 2021.</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Y. Pang, J. </a:t>
            </a:r>
            <a:r>
              <a:rPr lang="en-IN" sz="1800" dirty="0" err="1" smtClean="0">
                <a:latin typeface="Times New Roman" pitchFamily="18" charset="0"/>
                <a:cs typeface="Times New Roman" pitchFamily="18" charset="0"/>
              </a:rPr>
              <a:t>Xie</a:t>
            </a:r>
            <a:r>
              <a:rPr lang="en-IN" sz="1800" dirty="0" smtClean="0">
                <a:latin typeface="Times New Roman" pitchFamily="18" charset="0"/>
                <a:cs typeface="Times New Roman" pitchFamily="18" charset="0"/>
              </a:rPr>
              <a:t>, F. </a:t>
            </a:r>
            <a:r>
              <a:rPr lang="en-IN" sz="1800" dirty="0" err="1" smtClean="0">
                <a:latin typeface="Times New Roman" pitchFamily="18" charset="0"/>
                <a:cs typeface="Times New Roman" pitchFamily="18" charset="0"/>
              </a:rPr>
              <a:t>Nie</a:t>
            </a:r>
            <a:r>
              <a:rPr lang="en-IN" sz="1800" dirty="0" smtClean="0">
                <a:latin typeface="Times New Roman" pitchFamily="18" charset="0"/>
                <a:cs typeface="Times New Roman" pitchFamily="18" charset="0"/>
              </a:rPr>
              <a:t>, and X. Li, “Spectral clustering by joint spectral embedding and spectral rotation,” IEEE Trans. </a:t>
            </a:r>
            <a:r>
              <a:rPr lang="en-IN" sz="1800" dirty="0" err="1" smtClean="0">
                <a:latin typeface="Times New Roman" pitchFamily="18" charset="0"/>
                <a:cs typeface="Times New Roman" pitchFamily="18" charset="0"/>
              </a:rPr>
              <a:t>Cybern</a:t>
            </a:r>
            <a:r>
              <a:rPr lang="en-IN" sz="1800" dirty="0" smtClean="0">
                <a:latin typeface="Times New Roman" pitchFamily="18" charset="0"/>
                <a:cs typeface="Times New Roman" pitchFamily="18" charset="0"/>
              </a:rPr>
              <a:t>., vol. 50, no. 1, pp. 247–258, Jan. 2020.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M. </a:t>
            </a:r>
            <a:r>
              <a:rPr lang="en-IN" sz="1800" dirty="0" err="1" smtClean="0">
                <a:latin typeface="Times New Roman" pitchFamily="18" charset="0"/>
                <a:cs typeface="Times New Roman" pitchFamily="18" charset="0"/>
              </a:rPr>
              <a:t>Brbic</a:t>
            </a:r>
            <a:r>
              <a:rPr lang="en-IN" sz="1800" dirty="0" smtClean="0">
                <a:latin typeface="Times New Roman" pitchFamily="18" charset="0"/>
                <a:cs typeface="Times New Roman" pitchFamily="18" charset="0"/>
              </a:rPr>
              <a:t> and I. </a:t>
            </a:r>
            <a:r>
              <a:rPr lang="en-IN" sz="1800" dirty="0" err="1" smtClean="0">
                <a:latin typeface="Times New Roman" pitchFamily="18" charset="0"/>
                <a:cs typeface="Times New Roman" pitchFamily="18" charset="0"/>
              </a:rPr>
              <a:t>Kopriva</a:t>
            </a:r>
            <a:r>
              <a:rPr lang="en-IN" sz="1800" dirty="0" smtClean="0">
                <a:latin typeface="Times New Roman" pitchFamily="18" charset="0"/>
                <a:cs typeface="Times New Roman" pitchFamily="18" charset="0"/>
              </a:rPr>
              <a:t>, “ ´ L0-motivated low-rank sparse subspace clustering,” IEEE Trans. </a:t>
            </a:r>
            <a:r>
              <a:rPr lang="en-IN" sz="1800" dirty="0" err="1" smtClean="0">
                <a:latin typeface="Times New Roman" pitchFamily="18" charset="0"/>
                <a:cs typeface="Times New Roman" pitchFamily="18" charset="0"/>
              </a:rPr>
              <a:t>Cybern</a:t>
            </a:r>
            <a:r>
              <a:rPr lang="en-IN" sz="1800" dirty="0" smtClean="0">
                <a:latin typeface="Times New Roman" pitchFamily="18" charset="0"/>
                <a:cs typeface="Times New Roman" pitchFamily="18" charset="0"/>
              </a:rPr>
              <a:t>., vol. 50, no. 4, pp. 1711–1725, Apr. 2020.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Y. Zhao, A. K. </a:t>
            </a:r>
            <a:r>
              <a:rPr lang="en-IN" sz="1800" dirty="0" err="1" smtClean="0">
                <a:latin typeface="Times New Roman" pitchFamily="18" charset="0"/>
                <a:cs typeface="Times New Roman" pitchFamily="18" charset="0"/>
              </a:rPr>
              <a:t>Shrivastava</a:t>
            </a:r>
            <a:r>
              <a:rPr lang="en-IN" sz="1800" dirty="0" smtClean="0">
                <a:latin typeface="Times New Roman" pitchFamily="18" charset="0"/>
                <a:cs typeface="Times New Roman" pitchFamily="18" charset="0"/>
              </a:rPr>
              <a:t>, and K. L. </a:t>
            </a:r>
            <a:r>
              <a:rPr lang="en-IN" sz="1800" dirty="0" err="1" smtClean="0">
                <a:latin typeface="Times New Roman" pitchFamily="18" charset="0"/>
                <a:cs typeface="Times New Roman" pitchFamily="18" charset="0"/>
              </a:rPr>
              <a:t>Tsui</a:t>
            </a:r>
            <a:r>
              <a:rPr lang="en-IN" sz="1800" dirty="0" smtClean="0">
                <a:latin typeface="Times New Roman" pitchFamily="18" charset="0"/>
                <a:cs typeface="Times New Roman" pitchFamily="18" charset="0"/>
              </a:rPr>
              <a:t>, “Regularized Gaussian mixture model for high-dimensional clustering,” IEEE Trans. </a:t>
            </a:r>
            <a:r>
              <a:rPr lang="en-IN" sz="1800" dirty="0" err="1" smtClean="0">
                <a:latin typeface="Times New Roman" pitchFamily="18" charset="0"/>
                <a:cs typeface="Times New Roman" pitchFamily="18" charset="0"/>
              </a:rPr>
              <a:t>Cybern</a:t>
            </a:r>
            <a:r>
              <a:rPr lang="en-IN" sz="1800" dirty="0" smtClean="0">
                <a:latin typeface="Times New Roman" pitchFamily="18" charset="0"/>
                <a:cs typeface="Times New Roman" pitchFamily="18" charset="0"/>
              </a:rPr>
              <a:t>., vol. 49, no. 10, pp. 3677–3688, Oct. 2019.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J. </a:t>
            </a:r>
            <a:r>
              <a:rPr lang="en-IN" sz="1800" dirty="0" err="1" smtClean="0">
                <a:latin typeface="Times New Roman" pitchFamily="18" charset="0"/>
                <a:cs typeface="Times New Roman" pitchFamily="18" charset="0"/>
              </a:rPr>
              <a:t>Wen</a:t>
            </a:r>
            <a:r>
              <a:rPr lang="en-IN" sz="1800" dirty="0" smtClean="0">
                <a:latin typeface="Times New Roman" pitchFamily="18" charset="0"/>
                <a:cs typeface="Times New Roman" pitchFamily="18" charset="0"/>
              </a:rPr>
              <a:t> et al., “DIMC-Net: Deep incomplete multi-view clustering network,” in Proc. ACM Int. Conf. Multimedia, 2020, pp. 3753–3761.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H. Fan, L. </a:t>
            </a:r>
            <a:r>
              <a:rPr lang="en-IN" sz="1800" dirty="0" err="1" smtClean="0">
                <a:latin typeface="Times New Roman" pitchFamily="18" charset="0"/>
                <a:cs typeface="Times New Roman" pitchFamily="18" charset="0"/>
              </a:rPr>
              <a:t>Zheng</a:t>
            </a:r>
            <a:r>
              <a:rPr lang="en-IN" sz="1800" dirty="0" smtClean="0">
                <a:latin typeface="Times New Roman" pitchFamily="18" charset="0"/>
                <a:cs typeface="Times New Roman" pitchFamily="18" charset="0"/>
              </a:rPr>
              <a:t>, C. Yan, and Y. Yang, “Unsupervised person </a:t>
            </a:r>
            <a:r>
              <a:rPr lang="en-IN" sz="1800" dirty="0" err="1" smtClean="0">
                <a:latin typeface="Times New Roman" pitchFamily="18" charset="0"/>
                <a:cs typeface="Times New Roman" pitchFamily="18" charset="0"/>
              </a:rPr>
              <a:t>reidentification</a:t>
            </a:r>
            <a:r>
              <a:rPr lang="en-IN" sz="1800" dirty="0" smtClean="0">
                <a:latin typeface="Times New Roman" pitchFamily="18" charset="0"/>
                <a:cs typeface="Times New Roman" pitchFamily="18" charset="0"/>
              </a:rPr>
              <a:t>: Clustering and fine-tuning,” ACM Trans. Multimedia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Appl., vol. 14, no. 4, pp. 1–18, 2018.</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1467</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Robust Rank-Constrained Sparse Learning A Graph-Based Framework for Single View and Multiview Clustering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2021-07-17T13:26:50Z</dcterms:modified>
</cp:coreProperties>
</file>