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Performance Improvement of a Parsimonious Learning Machine Using </a:t>
            </a:r>
            <a:r>
              <a:rPr lang="en-IN" b="1" dirty="0" err="1" smtClean="0">
                <a:latin typeface="Times New Roman" pitchFamily="18" charset="0"/>
                <a:cs typeface="Times New Roman" pitchFamily="18" charset="0"/>
              </a:rPr>
              <a:t>Metaheuristic</a:t>
            </a:r>
            <a:r>
              <a:rPr lang="en-IN" b="1" dirty="0" smtClean="0">
                <a:latin typeface="Times New Roman" pitchFamily="18" charset="0"/>
                <a:cs typeface="Times New Roman" pitchFamily="18" charset="0"/>
              </a:rPr>
              <a:t> Approaches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Autonomous </a:t>
            </a:r>
            <a:r>
              <a:rPr lang="en-IN" sz="2000" dirty="0" smtClean="0">
                <a:latin typeface="Times New Roman" pitchFamily="18" charset="0"/>
                <a:cs typeface="Times New Roman" pitchFamily="18" charset="0"/>
              </a:rPr>
              <a:t>learning algorithms operate in an online fashion in dealing with data stream mining, where minimum computational complexity is a desirable feature. For such applications, parsimonious learning machines (PALMs) are suitable candidates due to their structural simplicity. However, these parsimonious algorithms depend upon predefined thresholds to adjust their structures in terms of adding or deleting rules. Besides, another adjustable parameter of PALM is the fuzziness in membership grades. The best set of such hyper parameters is determined by experts' knowledge or by optimization techniques such as greedy algorithms.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mitigate such experts' dependency or usage of computationally expensive greedy algorithms, in this work, a meta heuristic-based optimization technique, called the </a:t>
            </a:r>
            <a:r>
              <a:rPr lang="en-IN" sz="2000" dirty="0" err="1" smtClean="0">
                <a:latin typeface="Times New Roman" pitchFamily="18" charset="0"/>
                <a:cs typeface="Times New Roman" pitchFamily="18" charset="0"/>
              </a:rPr>
              <a:t>multimethod</a:t>
            </a:r>
            <a:r>
              <a:rPr lang="en-IN" sz="2000" dirty="0" smtClean="0">
                <a:latin typeface="Times New Roman" pitchFamily="18" charset="0"/>
                <a:cs typeface="Times New Roman" pitchFamily="18" charset="0"/>
              </a:rPr>
              <a:t>-based optimization technique (MOT), is utilized to develop an advanced PALM. The performance has been compared with some popular optimization techniques, namely, the greedy search, local search, genetic algorithm (GA), and particle swarm optimization (PSO). The proposed parsimonious learning algorithm with MOT outperforms the others in most cases. It validates the </a:t>
            </a:r>
            <a:r>
              <a:rPr lang="en-IN" sz="2000" dirty="0" err="1" smtClean="0">
                <a:latin typeface="Times New Roman" pitchFamily="18" charset="0"/>
                <a:cs typeface="Times New Roman" pitchFamily="18" charset="0"/>
              </a:rPr>
              <a:t>multioperator</a:t>
            </a:r>
            <a:r>
              <a:rPr lang="en-IN" sz="2000" dirty="0" smtClean="0">
                <a:latin typeface="Times New Roman" pitchFamily="18" charset="0"/>
                <a:cs typeface="Times New Roman" pitchFamily="18" charset="0"/>
              </a:rPr>
              <a:t>-based optimization technique's advantages over the single operator-based variants in selecting the best feasible </a:t>
            </a:r>
            <a:r>
              <a:rPr lang="en-IN" sz="2000" dirty="0" err="1" smtClean="0">
                <a:latin typeface="Times New Roman" pitchFamily="18" charset="0"/>
                <a:cs typeface="Times New Roman" pitchFamily="18" charset="0"/>
              </a:rPr>
              <a:t>hyperparameters</a:t>
            </a:r>
            <a:r>
              <a:rPr lang="en-IN" sz="2000" dirty="0" smtClean="0">
                <a:latin typeface="Times New Roman" pitchFamily="18" charset="0"/>
                <a:cs typeface="Times New Roman" pitchFamily="18" charset="0"/>
              </a:rPr>
              <a:t> for the autonomous learning algorithm by maintaining a compact architecture.</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idea is to iteratively breed a new child or two, assess their fitness, and then reintroduce them directly into the population itself, killing off some </a:t>
            </a:r>
            <a:r>
              <a:rPr lang="en-IN" sz="2000" dirty="0" err="1" smtClean="0">
                <a:latin typeface="Times New Roman" pitchFamily="18" charset="0"/>
                <a:cs typeface="Times New Roman" pitchFamily="18" charset="0"/>
              </a:rPr>
              <a:t>preexisting</a:t>
            </a:r>
            <a:r>
              <a:rPr lang="en-IN" sz="2000" dirty="0" smtClean="0">
                <a:latin typeface="Times New Roman" pitchFamily="18" charset="0"/>
                <a:cs typeface="Times New Roman" pitchFamily="18" charset="0"/>
              </a:rPr>
              <a:t> individuals to make room for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new locations of children are entirely based on the existing parents and which combinations we can make of adding and subtracting them.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difficulty here is, of course, that the swapped-in </a:t>
            </a:r>
            <a:r>
              <a:rPr lang="en-IN" sz="2000" dirty="0" err="1" smtClean="0">
                <a:latin typeface="Times New Roman" pitchFamily="18" charset="0"/>
                <a:cs typeface="Times New Roman" pitchFamily="18" charset="0"/>
              </a:rPr>
              <a:t>subgraph</a:t>
            </a:r>
            <a:r>
              <a:rPr lang="en-IN" sz="2000" dirty="0" smtClean="0">
                <a:latin typeface="Times New Roman" pitchFamily="18" charset="0"/>
                <a:cs typeface="Times New Roman" pitchFamily="18" charset="0"/>
              </a:rPr>
              <a:t> will be disjoint with the existing nodes in that individual’s graph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Then after a while a few new rules are bred from the population and reinserted into it, displacing some existing low-fitness rules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we create a new rule, we check first to see if it’s identical to an existing rule.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the selection of proper thresholds has a dependency on experts’ knowledge or requires several iterations to achieve the desired accuracy in regression-based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performance of DE for solving any optimization problem depends on its control parameter. Such fixed parameters may not work well for a wide range of optimization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To overcome such limitations, in this research, we formulate the problem as an EA-based optimization problem, where the objective is to maximize the predictive accuracy of the PALM in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various dynamical systems from data streams.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work, the problem of selecting the most feasible hyper-parameters of PALM has been formulated as a challenging optimization problem.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contrast, cooperative </a:t>
            </a:r>
            <a:r>
              <a:rPr lang="en-IN" sz="2000" dirty="0" err="1" smtClean="0">
                <a:latin typeface="Times New Roman" pitchFamily="18" charset="0"/>
                <a:cs typeface="Times New Roman" pitchFamily="18" charset="0"/>
              </a:rPr>
              <a:t>coevolution</a:t>
            </a:r>
            <a:r>
              <a:rPr lang="en-IN" sz="2000" dirty="0" smtClean="0">
                <a:latin typeface="Times New Roman" pitchFamily="18" charset="0"/>
                <a:cs typeface="Times New Roman" pitchFamily="18" charset="0"/>
              </a:rPr>
              <a:t>, proposed by Mitchell Potter and Ken De Jong,105 strives to find individuals who work well together.</a:t>
            </a:r>
          </a:p>
          <a:p>
            <a:pPr algn="just">
              <a:lnSpc>
                <a:spcPct val="150000"/>
              </a:lnSpc>
            </a:pPr>
            <a:r>
              <a:rPr lang="en-IN" sz="2000" dirty="0" smtClean="0">
                <a:latin typeface="Times New Roman" pitchFamily="18" charset="0"/>
                <a:cs typeface="Times New Roman" pitchFamily="18" charset="0"/>
              </a:rPr>
              <a:t>The Sequential approach is the original method proposed by Potter and De </a:t>
            </a:r>
            <a:r>
              <a:rPr lang="en-IN" sz="2000" dirty="0" err="1" smtClean="0">
                <a:latin typeface="Times New Roman" pitchFamily="18" charset="0"/>
                <a:cs typeface="Times New Roman" pitchFamily="18" charset="0"/>
              </a:rPr>
              <a:t>Jong</a:t>
            </a:r>
            <a:r>
              <a:rPr lang="en-IN" sz="2000" dirty="0" smtClean="0">
                <a:latin typeface="Times New Roman" pitchFamily="18" charset="0"/>
                <a:cs typeface="Times New Roman" pitchFamily="18" charset="0"/>
              </a:rPr>
              <a:t>, and it still remains popular.</a:t>
            </a:r>
          </a:p>
          <a:p>
            <a:pPr algn="just">
              <a:lnSpc>
                <a:spcPct val="150000"/>
              </a:lnSpc>
            </a:pPr>
            <a:r>
              <a:rPr lang="en-IN" sz="2000" dirty="0" smtClean="0">
                <a:latin typeface="Times New Roman" pitchFamily="18" charset="0"/>
                <a:cs typeface="Times New Roman" pitchFamily="18" charset="0"/>
              </a:rPr>
              <a:t>If you’re a graduate student and would like some tough feedback on your proposed thesis work, a great pick is the GECCO Graduate Student Workshop, where you present your work in front of a panel of luminaries who then critique it (and they’re not nice!).</a:t>
            </a:r>
          </a:p>
          <a:p>
            <a:pPr algn="just">
              <a:lnSpc>
                <a:spcPct val="150000"/>
              </a:lnSpc>
            </a:pPr>
            <a:r>
              <a:rPr lang="en-IN" sz="2000" dirty="0" smtClean="0">
                <a:latin typeface="Times New Roman" pitchFamily="18" charset="0"/>
                <a:cs typeface="Times New Roman" pitchFamily="18" charset="0"/>
              </a:rPr>
              <a:t>The most common form of fitness sharing, proposed by David Goldberg and Jon Richardson, requires you to define a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radius σ.</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structural simplicity of PALM provides us the courage to dig further to improve its performance through the usage of EAs, where PALM’s structural compactness should be maintained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that high-dimensional space, the performance of a FLS may form a hyper-surface to achieve predefined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or predictive accuracy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DE, the greedy selection procedure is employed by selecting the better among new solutions and their parents, which gives the DE advantages over the GA in converging the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observe the performance improvement of the MOT over some benchmark EAs, we have used a PSO algorithm, and recent self-adaptive real-coded </a:t>
            </a:r>
            <a:r>
              <a:rPr lang="en-IN" sz="2000" dirty="0" smtClean="0">
                <a:latin typeface="Times New Roman" pitchFamily="18" charset="0"/>
                <a:cs typeface="Times New Roman" pitchFamily="18" charset="0"/>
              </a:rPr>
              <a:t>GA.</a:t>
            </a:r>
          </a:p>
          <a:p>
            <a:pPr algn="just">
              <a:lnSpc>
                <a:spcPct val="150000"/>
              </a:lnSpc>
            </a:pPr>
            <a:r>
              <a:rPr lang="en-IN" sz="2000" dirty="0" smtClean="0">
                <a:latin typeface="Times New Roman" pitchFamily="18" charset="0"/>
                <a:cs typeface="Times New Roman" pitchFamily="18" charset="0"/>
              </a:rPr>
              <a:t>To observe the performance improvement of PALM, it has been evaluated using three different synthetic and real-world data sets.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86000"/>
                <a:gridCol w="19050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Handling drifts and shifts in on-line data streams with evolving fuzzy systems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E. Lughofer and P. Angelov,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pitchFamily="18" charset="0"/>
                          <a:ea typeface="Calibri"/>
                          <a:cs typeface="Times New Roman" pitchFamily="18" charset="0"/>
                        </a:rPr>
                        <a:t>When dealing with so-called </a:t>
                      </a:r>
                      <a:r>
                        <a:rPr lang="en-IN" sz="2000" i="1">
                          <a:latin typeface="Times New Roman" pitchFamily="18" charset="0"/>
                          <a:ea typeface="Calibri"/>
                          <a:cs typeface="Times New Roman" pitchFamily="18" charset="0"/>
                        </a:rPr>
                        <a:t>drifts</a:t>
                      </a:r>
                      <a:r>
                        <a:rPr lang="en-IN" sz="2000">
                          <a:latin typeface="Times New Roman" pitchFamily="18" charset="0"/>
                          <a:ea typeface="Calibri"/>
                          <a:cs typeface="Times New Roman" pitchFamily="18" charset="0"/>
                        </a:rPr>
                        <a:t> and </a:t>
                      </a:r>
                      <a:r>
                        <a:rPr lang="en-IN" sz="2000" i="1">
                          <a:latin typeface="Times New Roman" pitchFamily="18" charset="0"/>
                          <a:ea typeface="Calibri"/>
                          <a:cs typeface="Times New Roman" pitchFamily="18" charset="0"/>
                        </a:rPr>
                        <a:t>s</a:t>
                      </a:r>
                      <a:r>
                        <a:rPr lang="en-IN" sz="2000">
                          <a:latin typeface="Times New Roman" pitchFamily="18" charset="0"/>
                          <a:ea typeface="Calibri"/>
                          <a:cs typeface="Times New Roman" pitchFamily="18" charset="0"/>
                        </a:rPr>
                        <a:t> hifts in data streams, one needs to take into account (1) automatic detection of </a:t>
                      </a:r>
                      <a:r>
                        <a:rPr lang="en-IN" sz="2000" i="1">
                          <a:latin typeface="Times New Roman" pitchFamily="18" charset="0"/>
                          <a:ea typeface="Calibri"/>
                          <a:cs typeface="Times New Roman" pitchFamily="18" charset="0"/>
                        </a:rPr>
                        <a:t>drifts</a:t>
                      </a:r>
                      <a:r>
                        <a:rPr lang="en-IN" sz="2000">
                          <a:latin typeface="Times New Roman" pitchFamily="18" charset="0"/>
                          <a:ea typeface="Calibri"/>
                          <a:cs typeface="Times New Roman" pitchFamily="18" charset="0"/>
                        </a:rPr>
                        <a:t> and </a:t>
                      </a:r>
                      <a:r>
                        <a:rPr lang="en-IN" sz="2000" i="1">
                          <a:latin typeface="Times New Roman" pitchFamily="18" charset="0"/>
                          <a:ea typeface="Calibri"/>
                          <a:cs typeface="Times New Roman" pitchFamily="18" charset="0"/>
                        </a:rPr>
                        <a:t>shifts</a:t>
                      </a:r>
                      <a:r>
                        <a:rPr lang="en-IN" sz="2000">
                          <a:latin typeface="Times New Roman" pitchFamily="18" charset="0"/>
                          <a:ea typeface="Calibri"/>
                          <a:cs typeface="Times New Roman" pitchFamily="18" charset="0"/>
                        </a:rPr>
                        <a:t> and (2) automatic reaction to the </a:t>
                      </a:r>
                      <a:r>
                        <a:rPr lang="en-IN" sz="2000" i="1">
                          <a:latin typeface="Times New Roman" pitchFamily="18" charset="0"/>
                          <a:ea typeface="Calibri"/>
                          <a:cs typeface="Times New Roman" pitchFamily="18" charset="0"/>
                        </a:rPr>
                        <a:t>drifts</a:t>
                      </a:r>
                      <a:r>
                        <a:rPr lang="en-IN" sz="2000">
                          <a:latin typeface="Times New Roman" pitchFamily="18" charset="0"/>
                          <a:ea typeface="Calibri"/>
                          <a:cs typeface="Times New Roman" pitchFamily="18" charset="0"/>
                        </a:rPr>
                        <a:t> and </a:t>
                      </a:r>
                      <a:r>
                        <a:rPr lang="en-IN" sz="2000" i="1">
                          <a:latin typeface="Times New Roman" pitchFamily="18" charset="0"/>
                          <a:ea typeface="Calibri"/>
                          <a:cs typeface="Times New Roman" pitchFamily="18" charset="0"/>
                        </a:rPr>
                        <a:t>shifts</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PAC: A novel self-adaptive neuro-fuzzy controller for micro aerial vehicles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 M. Ferdaus, M. Pratama, S. G. Anavatti, M. A. Garratt, and E. Lughofer,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There exists an increasing demand for a flexible and computationally efficient controller for micro aerial vehicles (MAVs) due to a high degree of environmental perturbations.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286000"/>
                <a:gridCol w="17526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PALM: An Incremental Construction of </a:t>
                      </a:r>
                      <a:r>
                        <a:rPr lang="en-US" sz="2000" dirty="0" err="1">
                          <a:latin typeface="Times New Roman"/>
                          <a:ea typeface="Calibri"/>
                          <a:cs typeface="Latha"/>
                        </a:rPr>
                        <a:t>Hyperplanes</a:t>
                      </a:r>
                      <a:r>
                        <a:rPr lang="en-US" sz="2000" dirty="0">
                          <a:latin typeface="Times New Roman"/>
                          <a:ea typeface="Calibri"/>
                          <a:cs typeface="Latha"/>
                        </a:rPr>
                        <a:t> for Data Stream Regression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M. Ferdaus, M. Pratama, S. Anavatti, and M. A. Garratt,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Data stream has been the underlying challenge in the age of big data because it calls for real-time data processing with the absence of a retraining process and/or an iterative learning approach.</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MOEA-EFEP: Multi-objective evolutionary algorithm for extracting fuzzy emerging patterns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Á. M. García-Vico, C. J. Carmona, P. González, and M. J. del Jesus,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Multi-Objective Evolutionary Algorithm for the Extraction of Fuzzy Emerging Patterns (MOEA-EFEP) is described and </a:t>
                      </a:r>
                      <a:r>
                        <a:rPr lang="en-US" sz="2000" dirty="0" err="1">
                          <a:solidFill>
                            <a:srgbClr val="333333"/>
                          </a:solidFill>
                          <a:latin typeface="Times New Roman"/>
                          <a:ea typeface="Calibri"/>
                          <a:cs typeface="Latha"/>
                        </a:rPr>
                        <a:t>analysed</a:t>
                      </a:r>
                      <a:r>
                        <a:rPr lang="en-US" sz="2000" dirty="0">
                          <a:solidFill>
                            <a:srgbClr val="333333"/>
                          </a:solidFill>
                          <a:latin typeface="Times New Roman"/>
                          <a:ea typeface="Calibri"/>
                          <a:cs typeface="Latha"/>
                        </a:rPr>
                        <a:t> in this paper.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676400" y="1447800"/>
            <a:ext cx="6781800" cy="5105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Significant </a:t>
            </a:r>
            <a:r>
              <a:rPr lang="en-IN" sz="1700" dirty="0" smtClean="0">
                <a:latin typeface="Times New Roman" pitchFamily="18" charset="0"/>
                <a:cs typeface="Times New Roman" pitchFamily="18" charset="0"/>
              </a:rPr>
              <a:t>reduction of learning parameters of an ANFS called PALM provides them success in handling or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complex data streams with minimum memory demand. Nevertheless, the performance of the PALM largely depends on some hyper-parameters and experts’ knowledge. To mitigate such dependency and encouraged by PALM’s low memory demand, in this research, we developed an advanced ANFS by the conjunction of meta-heuristic approaches with PALM. It improved the PALM’s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accuracy by tuning hyper-parameters through the utilization of a multi-method based optimization technique called MOT. To evaluate the effectiveness of employing MOT in PALM, its performance has compared with some benchmark optimization algorithms, namely the greedy search, gradient-based local search, GA, and PSO. Among them, the best performance is witnessed from the MOT, which is proving the advantages of using </a:t>
            </a:r>
            <a:r>
              <a:rPr lang="en-IN" sz="1700" dirty="0" err="1" smtClean="0">
                <a:latin typeface="Times New Roman" pitchFamily="18" charset="0"/>
                <a:cs typeface="Times New Roman" pitchFamily="18" charset="0"/>
              </a:rPr>
              <a:t>multioptimization</a:t>
            </a:r>
            <a:r>
              <a:rPr lang="en-IN" sz="1700" dirty="0" smtClean="0">
                <a:latin typeface="Times New Roman" pitchFamily="18" charset="0"/>
                <a:cs typeface="Times New Roman" pitchFamily="18" charset="0"/>
              </a:rPr>
              <a:t> techniques than a single method for a wide range of problems. </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E. </a:t>
            </a:r>
            <a:r>
              <a:rPr lang="en-IN" sz="1600" dirty="0" err="1" smtClean="0">
                <a:latin typeface="Times New Roman" pitchFamily="18" charset="0"/>
                <a:cs typeface="Times New Roman" pitchFamily="18" charset="0"/>
              </a:rPr>
              <a:t>Lughofer</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Angelov</a:t>
            </a:r>
            <a:r>
              <a:rPr lang="en-IN" sz="1600" dirty="0" smtClean="0">
                <a:latin typeface="Times New Roman" pitchFamily="18" charset="0"/>
                <a:cs typeface="Times New Roman" pitchFamily="18" charset="0"/>
              </a:rPr>
              <a:t>, “Handling drifts and shifts in on-line data streams with evolving fuzzy systems,” Applied Soft Computing, vol. 11, no. 2, pp. 2057–2068,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M. </a:t>
            </a:r>
            <a:r>
              <a:rPr lang="en-IN" sz="1600" dirty="0" err="1" smtClean="0">
                <a:latin typeface="Times New Roman" pitchFamily="18" charset="0"/>
                <a:cs typeface="Times New Roman" pitchFamily="18" charset="0"/>
              </a:rPr>
              <a:t>Ferdaus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Pratama</a:t>
            </a:r>
            <a:r>
              <a:rPr lang="en-IN" sz="1600" dirty="0" smtClean="0">
                <a:latin typeface="Times New Roman" pitchFamily="18" charset="0"/>
                <a:cs typeface="Times New Roman" pitchFamily="18" charset="0"/>
              </a:rPr>
              <a:t>, S. G. </a:t>
            </a:r>
            <a:r>
              <a:rPr lang="en-IN" sz="1600" dirty="0" err="1" smtClean="0">
                <a:latin typeface="Times New Roman" pitchFamily="18" charset="0"/>
                <a:cs typeface="Times New Roman" pitchFamily="18" charset="0"/>
              </a:rPr>
              <a:t>Anavatti</a:t>
            </a:r>
            <a:r>
              <a:rPr lang="en-IN" sz="1600" dirty="0" smtClean="0">
                <a:latin typeface="Times New Roman" pitchFamily="18" charset="0"/>
                <a:cs typeface="Times New Roman" pitchFamily="18" charset="0"/>
              </a:rPr>
              <a:t>, M. A. Garratt, and E. </a:t>
            </a:r>
            <a:r>
              <a:rPr lang="en-IN" sz="1600" dirty="0" err="1" smtClean="0">
                <a:latin typeface="Times New Roman" pitchFamily="18" charset="0"/>
                <a:cs typeface="Times New Roman" pitchFamily="18" charset="0"/>
              </a:rPr>
              <a:t>Lughofer</a:t>
            </a:r>
            <a:r>
              <a:rPr lang="en-IN" sz="1600" dirty="0" smtClean="0">
                <a:latin typeface="Times New Roman" pitchFamily="18" charset="0"/>
                <a:cs typeface="Times New Roman" pitchFamily="18" charset="0"/>
              </a:rPr>
              <a:t>, “PAC: A novel self-adaptive </a:t>
            </a:r>
            <a:r>
              <a:rPr lang="en-IN" sz="1600" dirty="0" err="1" smtClean="0">
                <a:latin typeface="Times New Roman" pitchFamily="18" charset="0"/>
                <a:cs typeface="Times New Roman" pitchFamily="18" charset="0"/>
              </a:rPr>
              <a:t>neuro</a:t>
            </a:r>
            <a:r>
              <a:rPr lang="en-IN" sz="1600" dirty="0" smtClean="0">
                <a:latin typeface="Times New Roman" pitchFamily="18" charset="0"/>
                <a:cs typeface="Times New Roman" pitchFamily="18" charset="0"/>
              </a:rPr>
              <a:t>-fuzzy controller for micro aerial vehicles,” Information Sciences, vol. 512, pp. 481–505,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M. </a:t>
            </a:r>
            <a:r>
              <a:rPr lang="en-IN" sz="1600" dirty="0" err="1" smtClean="0">
                <a:latin typeface="Times New Roman" pitchFamily="18" charset="0"/>
                <a:cs typeface="Times New Roman" pitchFamily="18" charset="0"/>
              </a:rPr>
              <a:t>Ferdaus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Pratama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Anavatti</a:t>
            </a:r>
            <a:r>
              <a:rPr lang="en-IN" sz="1600" dirty="0" smtClean="0">
                <a:latin typeface="Times New Roman" pitchFamily="18" charset="0"/>
                <a:cs typeface="Times New Roman" pitchFamily="18" charset="0"/>
              </a:rPr>
              <a:t>, and M. A. Garratt, “PALM: An Incremental Construction of </a:t>
            </a:r>
            <a:r>
              <a:rPr lang="en-IN" sz="1600" dirty="0" err="1" smtClean="0">
                <a:latin typeface="Times New Roman" pitchFamily="18" charset="0"/>
                <a:cs typeface="Times New Roman" pitchFamily="18" charset="0"/>
              </a:rPr>
              <a:t>Hyperplanes</a:t>
            </a:r>
            <a:r>
              <a:rPr lang="en-IN" sz="1600" dirty="0" smtClean="0">
                <a:latin typeface="Times New Roman" pitchFamily="18" charset="0"/>
                <a:cs typeface="Times New Roman" pitchFamily="18" charset="0"/>
              </a:rPr>
              <a:t> for Data Stream Regression,” IEEE Transactions on Fuzzy Systems,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Á. M. </a:t>
            </a:r>
            <a:r>
              <a:rPr lang="en-IN" sz="1600" dirty="0" err="1" smtClean="0">
                <a:latin typeface="Times New Roman" pitchFamily="18" charset="0"/>
                <a:cs typeface="Times New Roman" pitchFamily="18" charset="0"/>
              </a:rPr>
              <a:t>García-Vico</a:t>
            </a:r>
            <a:r>
              <a:rPr lang="en-IN" sz="1600" dirty="0" smtClean="0">
                <a:latin typeface="Times New Roman" pitchFamily="18" charset="0"/>
                <a:cs typeface="Times New Roman" pitchFamily="18" charset="0"/>
              </a:rPr>
              <a:t>, C. J. Carmona, P. </a:t>
            </a:r>
            <a:r>
              <a:rPr lang="en-IN" sz="1600" dirty="0" err="1" smtClean="0">
                <a:latin typeface="Times New Roman" pitchFamily="18" charset="0"/>
                <a:cs typeface="Times New Roman" pitchFamily="18" charset="0"/>
              </a:rPr>
              <a:t>González</a:t>
            </a:r>
            <a:r>
              <a:rPr lang="en-IN" sz="1600" dirty="0" smtClean="0">
                <a:latin typeface="Times New Roman" pitchFamily="18" charset="0"/>
                <a:cs typeface="Times New Roman" pitchFamily="18" charset="0"/>
              </a:rPr>
              <a:t>, and M. J. del Jesus, “MOEA-EFEP: Multi-objective evolutionary algorithm for extracting fuzzy emerging patterns,” IEEE Transactions on Fuzzy Systems, vol. 26, no. 5, pp. 2861–2872,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Santiago, B. </a:t>
            </a:r>
            <a:r>
              <a:rPr lang="en-IN" sz="1600" dirty="0" err="1" smtClean="0">
                <a:latin typeface="Times New Roman" pitchFamily="18" charset="0"/>
                <a:cs typeface="Times New Roman" pitchFamily="18" charset="0"/>
              </a:rPr>
              <a:t>Dorronsoro</a:t>
            </a:r>
            <a:r>
              <a:rPr lang="en-IN" sz="1600" dirty="0" smtClean="0">
                <a:latin typeface="Times New Roman" pitchFamily="18" charset="0"/>
                <a:cs typeface="Times New Roman" pitchFamily="18" charset="0"/>
              </a:rPr>
              <a:t>, A. J. </a:t>
            </a:r>
            <a:r>
              <a:rPr lang="en-IN" sz="1600" dirty="0" err="1" smtClean="0">
                <a:latin typeface="Times New Roman" pitchFamily="18" charset="0"/>
                <a:cs typeface="Times New Roman" pitchFamily="18" charset="0"/>
              </a:rPr>
              <a:t>Nebro</a:t>
            </a:r>
            <a:r>
              <a:rPr lang="en-IN" sz="1600" dirty="0" smtClean="0">
                <a:latin typeface="Times New Roman" pitchFamily="18" charset="0"/>
                <a:cs typeface="Times New Roman" pitchFamily="18" charset="0"/>
              </a:rPr>
              <a:t>, J. J. </a:t>
            </a:r>
            <a:r>
              <a:rPr lang="en-IN" sz="1600" dirty="0" err="1" smtClean="0">
                <a:latin typeface="Times New Roman" pitchFamily="18" charset="0"/>
                <a:cs typeface="Times New Roman" pitchFamily="18" charset="0"/>
              </a:rPr>
              <a:t>Durillo</a:t>
            </a:r>
            <a:r>
              <a:rPr lang="en-IN" sz="1600" dirty="0" smtClean="0">
                <a:latin typeface="Times New Roman" pitchFamily="18" charset="0"/>
                <a:cs typeface="Times New Roman" pitchFamily="18" charset="0"/>
              </a:rPr>
              <a:t>, O. Castillo, and H. J. </a:t>
            </a:r>
            <a:r>
              <a:rPr lang="en-IN" sz="1600" dirty="0" err="1" smtClean="0">
                <a:latin typeface="Times New Roman" pitchFamily="18" charset="0"/>
                <a:cs typeface="Times New Roman" pitchFamily="18" charset="0"/>
              </a:rPr>
              <a:t>Fraire</a:t>
            </a:r>
            <a:r>
              <a:rPr lang="en-IN" sz="1600" dirty="0" smtClean="0">
                <a:latin typeface="Times New Roman" pitchFamily="18" charset="0"/>
                <a:cs typeface="Times New Roman" pitchFamily="18" charset="0"/>
              </a:rPr>
              <a:t>, “A novel multi-objective evolutionary algorithm with fuzzy logic based adaptive selection of operators: FAME,” Information Sciences, vol. 471, pp. 233–251, 2019.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L. </a:t>
            </a:r>
            <a:r>
              <a:rPr lang="en-IN" sz="1600" dirty="0" err="1" smtClean="0">
                <a:latin typeface="Times New Roman" pitchFamily="18" charset="0"/>
                <a:cs typeface="Times New Roman" pitchFamily="18" charset="0"/>
              </a:rPr>
              <a:t>Salmeron</a:t>
            </a:r>
            <a:r>
              <a:rPr lang="en-IN" sz="1600" dirty="0" smtClean="0">
                <a:latin typeface="Times New Roman" pitchFamily="18" charset="0"/>
                <a:cs typeface="Times New Roman" pitchFamily="18" charset="0"/>
              </a:rPr>
              <a:t> and P. R. Palos-Sanchez, “Uncertainty propagation in fuzzy grey cognitive maps with </a:t>
            </a:r>
            <a:r>
              <a:rPr lang="en-IN" sz="1600" dirty="0" err="1" smtClean="0">
                <a:latin typeface="Times New Roman" pitchFamily="18" charset="0"/>
                <a:cs typeface="Times New Roman" pitchFamily="18" charset="0"/>
              </a:rPr>
              <a:t>hebbian</a:t>
            </a:r>
            <a:r>
              <a:rPr lang="en-IN" sz="1600" dirty="0" smtClean="0">
                <a:latin typeface="Times New Roman" pitchFamily="18" charset="0"/>
                <a:cs typeface="Times New Roman" pitchFamily="18" charset="0"/>
              </a:rPr>
              <a:t>-like learning algorithms,” IEEE Transactions on Cybernetics, vol. 49, no. 1, pp. 211–220,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 Fernandez, V. Lopez, M. J. del Jesus, and F. Herrera, “Revisiting evolutionary fuzzy systems: Taxonomy, applications, new trends and challenges,” Knowledge-Based Systems, vol. 80, pp. 109–121, 2015</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[8] A. H. </a:t>
            </a:r>
            <a:r>
              <a:rPr lang="en-IN" sz="1600" dirty="0" err="1" smtClean="0">
                <a:latin typeface="Times New Roman" pitchFamily="18" charset="0"/>
                <a:cs typeface="Times New Roman" pitchFamily="18" charset="0"/>
              </a:rPr>
              <a:t>Hamamoto</a:t>
            </a:r>
            <a:r>
              <a:rPr lang="en-IN" sz="1600" dirty="0" smtClean="0">
                <a:latin typeface="Times New Roman" pitchFamily="18" charset="0"/>
                <a:cs typeface="Times New Roman" pitchFamily="18" charset="0"/>
              </a:rPr>
              <a:t>, L. F. </a:t>
            </a:r>
            <a:r>
              <a:rPr lang="en-IN" sz="1600" dirty="0" err="1" smtClean="0">
                <a:latin typeface="Times New Roman" pitchFamily="18" charset="0"/>
                <a:cs typeface="Times New Roman" pitchFamily="18" charset="0"/>
              </a:rPr>
              <a:t>Carvalho</a:t>
            </a:r>
            <a:r>
              <a:rPr lang="en-IN" sz="1600" dirty="0" smtClean="0">
                <a:latin typeface="Times New Roman" pitchFamily="18" charset="0"/>
                <a:cs typeface="Times New Roman" pitchFamily="18" charset="0"/>
              </a:rPr>
              <a:t>, L. D. H. </a:t>
            </a:r>
            <a:r>
              <a:rPr lang="en-IN" sz="1600" dirty="0" err="1" smtClean="0">
                <a:latin typeface="Times New Roman" pitchFamily="18" charset="0"/>
                <a:cs typeface="Times New Roman" pitchFamily="18" charset="0"/>
              </a:rPr>
              <a:t>Sampaio</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Abrão</a:t>
            </a:r>
            <a:r>
              <a:rPr lang="en-IN" sz="1600" dirty="0" smtClean="0">
                <a:latin typeface="Times New Roman" pitchFamily="18" charset="0"/>
                <a:cs typeface="Times New Roman" pitchFamily="18" charset="0"/>
              </a:rPr>
              <a:t>, and M. L. </a:t>
            </a:r>
            <a:r>
              <a:rPr lang="en-IN" sz="1600" dirty="0" err="1" smtClean="0">
                <a:latin typeface="Times New Roman" pitchFamily="18" charset="0"/>
                <a:cs typeface="Times New Roman" pitchFamily="18" charset="0"/>
              </a:rPr>
              <a:t>Proença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Jr</a:t>
            </a:r>
            <a:r>
              <a:rPr lang="en-IN" sz="1600" dirty="0" smtClean="0">
                <a:latin typeface="Times New Roman" pitchFamily="18" charset="0"/>
                <a:cs typeface="Times New Roman" pitchFamily="18" charset="0"/>
              </a:rPr>
              <a:t>, “Network anomaly detection system using genetic algorithm and fuzzy logic,” Expert Systems with Applications, vol. 92, pp. 390–402,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G. T. Reddy, M. P. K. Reddy, K. </a:t>
            </a:r>
            <a:r>
              <a:rPr lang="en-IN" sz="1600" dirty="0" err="1" smtClean="0">
                <a:latin typeface="Times New Roman" pitchFamily="18" charset="0"/>
                <a:cs typeface="Times New Roman" pitchFamily="18" charset="0"/>
              </a:rPr>
              <a:t>Lakshmanna</a:t>
            </a:r>
            <a:r>
              <a:rPr lang="en-IN" sz="1600" dirty="0" smtClean="0">
                <a:latin typeface="Times New Roman" pitchFamily="18" charset="0"/>
                <a:cs typeface="Times New Roman" pitchFamily="18" charset="0"/>
              </a:rPr>
              <a:t>, D. S. </a:t>
            </a:r>
            <a:r>
              <a:rPr lang="en-IN" sz="1600" dirty="0" err="1" smtClean="0">
                <a:latin typeface="Times New Roman" pitchFamily="18" charset="0"/>
                <a:cs typeface="Times New Roman" pitchFamily="18" charset="0"/>
              </a:rPr>
              <a:t>Rajput</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Kaluri</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Srivastava</a:t>
            </a:r>
            <a:r>
              <a:rPr lang="en-IN" sz="1600" dirty="0" smtClean="0">
                <a:latin typeface="Times New Roman" pitchFamily="18" charset="0"/>
                <a:cs typeface="Times New Roman" pitchFamily="18" charset="0"/>
              </a:rPr>
              <a:t>, “Hybrid genetic algorithm and a fuzzy logic classifier for heart disease diagnosis,” Evolutionary Intelligence, vol. 13, no. 2, pp. 185–196,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C. </a:t>
            </a:r>
            <a:r>
              <a:rPr lang="en-IN" sz="1600" dirty="0" err="1" smtClean="0">
                <a:latin typeface="Times New Roman" pitchFamily="18" charset="0"/>
                <a:cs typeface="Times New Roman" pitchFamily="18" charset="0"/>
              </a:rPr>
              <a:t>Karakuzu</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Karakaya</a:t>
            </a:r>
            <a:r>
              <a:rPr lang="en-IN" sz="1600" dirty="0" smtClean="0">
                <a:latin typeface="Times New Roman" pitchFamily="18" charset="0"/>
                <a:cs typeface="Times New Roman" pitchFamily="18" charset="0"/>
              </a:rPr>
              <a:t>, and M. A. </a:t>
            </a:r>
            <a:r>
              <a:rPr lang="en-IN" sz="1600" dirty="0" err="1" smtClean="0">
                <a:latin typeface="Times New Roman" pitchFamily="18" charset="0"/>
                <a:cs typeface="Times New Roman" pitchFamily="18" charset="0"/>
              </a:rPr>
              <a:t>Çavu¸slu</a:t>
            </a:r>
            <a:r>
              <a:rPr lang="en-IN" sz="1600" dirty="0" smtClean="0">
                <a:latin typeface="Times New Roman" pitchFamily="18" charset="0"/>
                <a:cs typeface="Times New Roman" pitchFamily="18" charset="0"/>
              </a:rPr>
              <a:t>, “FPGA implementation of </a:t>
            </a:r>
            <a:r>
              <a:rPr lang="en-IN" sz="1600" dirty="0" err="1" smtClean="0">
                <a:latin typeface="Times New Roman" pitchFamily="18" charset="0"/>
                <a:cs typeface="Times New Roman" pitchFamily="18" charset="0"/>
              </a:rPr>
              <a:t>neuro</a:t>
            </a:r>
            <a:r>
              <a:rPr lang="en-IN" sz="1600" dirty="0" smtClean="0">
                <a:latin typeface="Times New Roman" pitchFamily="18" charset="0"/>
                <a:cs typeface="Times New Roman" pitchFamily="18" charset="0"/>
              </a:rPr>
              <a:t>-fuzzy system with improved PSO learning,” Neural Networks, vol. 79, pp. 128–140, 2016.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1673</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Performance Improvement of a Parsimonious Learning Machine Using Metaheuristic Approaches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2021-07-17T14:55:19Z</dcterms:modified>
</cp:coreProperties>
</file>