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6" r:id="rId9"/>
    <p:sldId id="327"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Federated Continuous Learning With Broad Network Architecture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Federated </a:t>
            </a:r>
            <a:r>
              <a:rPr lang="en-IN" sz="2000" dirty="0" smtClean="0">
                <a:latin typeface="Times New Roman" pitchFamily="18" charset="0"/>
                <a:cs typeface="Times New Roman" pitchFamily="18" charset="0"/>
              </a:rPr>
              <a:t>learning (FL) is a machine-learning setting, where multiple clients collaboratively train a model under the coordination of a central server. The clients' raw data are locally stored, and each client only uploads the trained weight to the server, which can mitigate the privacy risks from the centralized machine learning. However, most of the existing FL models focus on one-time learning without consideration for continuous learning. Continuous learning supports learning from streaming data continuously, so it can adapt to environmental changes and provide better real-time performance. In this article, we present a federated continuous learning scheme based on broad learning (FCL-BL) to support efficient and accurate federated continuous learning (FCL).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FCL-BL, we propose a weighted processing strategy to solve the catastrophic forgetting problem, so FCL-BL can handle continuous learning. Then, we develop a local-independent training solution to support fast and accurate training in FCL-BL. The proposed solution enables us to avoid using a time-consuming synchronous approach while addressing the inaccurate-training issue rooted in the previous asynchronous approach. Moreover, we introduce a batch-asynchronous approach and broad learning (BL) technique to guarantee the high efficiency of FCL-BL. Specifically, the batch-asynchronous approach reduces the number of client-server interaction rounds, and the BL technique supports incremental learning without retraining when learning newly produced data. Finally, theoretical analysis and experimental results further illustrate that FCL-BL is superior to the existing FL schemes in terms of efficiency and accuracy in FCL.</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provide definitions, architectures and applications for the federated learning framework, and provide a comprehensive survey of existing works on this subject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survey existing works on federated learning, and propose definitions, categorizations and applications for a comprehensive secure federated learning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FTL is an important extension to the existing federated learning systems because it deals with problems exceeding the scope of existing federated learning </a:t>
            </a:r>
            <a:r>
              <a:rPr lang="en-IN" sz="2000" dirty="0" smtClean="0">
                <a:latin typeface="Times New Roman" pitchFamily="18" charset="0"/>
                <a:cs typeface="Times New Roman" pitchFamily="18" charset="0"/>
              </a:rPr>
              <a:t>algorithms.</a:t>
            </a:r>
          </a:p>
          <a:p>
            <a:pPr algn="just">
              <a:lnSpc>
                <a:spcPct val="150000"/>
              </a:lnSpc>
            </a:pPr>
            <a:r>
              <a:rPr lang="en-IN" sz="2000" dirty="0" smtClean="0">
                <a:latin typeface="Times New Roman" pitchFamily="18" charset="0"/>
                <a:cs typeface="Times New Roman" pitchFamily="18" charset="0"/>
              </a:rPr>
              <a:t>As a novel technology, federated learning has several threads of originality, some of which are rooted on existing fields.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Architectural patterns present reusable solutions to a commonly occurring problem within a given context during software architecture </a:t>
            </a:r>
            <a:r>
              <a:rPr lang="en-IN" sz="2000" dirty="0" smtClean="0">
                <a:latin typeface="Times New Roman" pitchFamily="18" charset="0"/>
                <a:cs typeface="Times New Roman" pitchFamily="18" charset="0"/>
              </a:rPr>
              <a:t>design.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client registry provides status tracking for all the devices, which is essential for problematic node identification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central server is burdensome to accommodate the communication with massive number of </a:t>
            </a:r>
            <a:r>
              <a:rPr lang="en-IN" sz="2000" dirty="0" err="1" smtClean="0">
                <a:latin typeface="Times New Roman" pitchFamily="18" charset="0"/>
                <a:cs typeface="Times New Roman" pitchFamily="18" charset="0"/>
              </a:rPr>
              <a:t>widelydistributed</a:t>
            </a:r>
            <a:r>
              <a:rPr lang="en-IN" sz="2000" dirty="0" smtClean="0">
                <a:latin typeface="Times New Roman" pitchFamily="18" charset="0"/>
                <a:cs typeface="Times New Roman" pitchFamily="18" charset="0"/>
              </a:rPr>
              <a:t> client devices every round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Building machine learning models is becoming an engineering discipline where practitioners take advantage of </a:t>
            </a:r>
            <a:r>
              <a:rPr lang="en-IN" sz="2000" dirty="0" err="1" smtClean="0">
                <a:latin typeface="Times New Roman" pitchFamily="18" charset="0"/>
                <a:cs typeface="Times New Roman" pitchFamily="18" charset="0"/>
              </a:rPr>
              <a:t>triedand</a:t>
            </a:r>
            <a:r>
              <a:rPr lang="en-IN" sz="2000" dirty="0" smtClean="0">
                <a:latin typeface="Times New Roman" pitchFamily="18" charset="0"/>
                <a:cs typeface="Times New Roman" pitchFamily="18" charset="0"/>
              </a:rPr>
              <a:t>-proven methods to address recurring </a:t>
            </a:r>
            <a:r>
              <a:rPr lang="en-IN" sz="2000" dirty="0" smtClean="0">
                <a:latin typeface="Times New Roman" pitchFamily="18" charset="0"/>
                <a:cs typeface="Times New Roman" pitchFamily="18" charset="0"/>
              </a:rPr>
              <a:t>problems.</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multi-task style federated learning system is proposed to allow multiple sites to complete separate tasks, while sharing knowledge and preserving </a:t>
            </a:r>
            <a:r>
              <a:rPr lang="en-IN" sz="2000" dirty="0" smtClean="0">
                <a:latin typeface="Times New Roman" pitchFamily="18" charset="0"/>
                <a:cs typeface="Times New Roman" pitchFamily="18" charset="0"/>
              </a:rPr>
              <a:t>security. </a:t>
            </a:r>
          </a:p>
          <a:p>
            <a:pPr algn="just">
              <a:lnSpc>
                <a:spcPct val="150000"/>
              </a:lnSpc>
            </a:pPr>
            <a:r>
              <a:rPr lang="en-IN" sz="2000" dirty="0" smtClean="0">
                <a:latin typeface="Times New Roman" pitchFamily="18" charset="0"/>
                <a:cs typeface="Times New Roman" pitchFamily="18" charset="0"/>
              </a:rPr>
              <a:t>Their proposed multi-task learning model can in addition address high communication costs, stragglers, and fault tolerance issues.</a:t>
            </a:r>
          </a:p>
          <a:p>
            <a:pPr algn="just">
              <a:lnSpc>
                <a:spcPct val="150000"/>
              </a:lnSpc>
            </a:pPr>
            <a:r>
              <a:rPr lang="en-IN" sz="2000" dirty="0" smtClean="0">
                <a:latin typeface="Times New Roman" pitchFamily="18" charset="0"/>
                <a:cs typeface="Times New Roman" pitchFamily="18" charset="0"/>
              </a:rPr>
              <a:t>Privacy-preserving machine learning algorithms have been proposed for vertically partitioned data, including Cooperative Statistical </a:t>
            </a:r>
            <a:r>
              <a:rPr lang="en-IN" sz="2000" dirty="0" smtClean="0">
                <a:latin typeface="Times New Roman" pitchFamily="18" charset="0"/>
                <a:cs typeface="Times New Roman" pitchFamily="18" charset="0"/>
              </a:rPr>
              <a:t>Analysis, </a:t>
            </a:r>
            <a:r>
              <a:rPr lang="en-IN" sz="2000" dirty="0" smtClean="0">
                <a:latin typeface="Times New Roman" pitchFamily="18" charset="0"/>
                <a:cs typeface="Times New Roman" pitchFamily="18" charset="0"/>
              </a:rPr>
              <a:t>association rule </a:t>
            </a:r>
            <a:r>
              <a:rPr lang="en-IN" sz="2000" dirty="0" smtClean="0">
                <a:latin typeface="Times New Roman" pitchFamily="18" charset="0"/>
                <a:cs typeface="Times New Roman" pitchFamily="18" charset="0"/>
              </a:rPr>
              <a:t>mining, </a:t>
            </a:r>
            <a:r>
              <a:rPr lang="en-IN" sz="2000" dirty="0" smtClean="0">
                <a:latin typeface="Times New Roman" pitchFamily="18" charset="0"/>
                <a:cs typeface="Times New Roman" pitchFamily="18" charset="0"/>
              </a:rPr>
              <a:t>secure linear </a:t>
            </a:r>
            <a:r>
              <a:rPr lang="en-IN" sz="2000" dirty="0" smtClean="0">
                <a:latin typeface="Times New Roman" pitchFamily="18" charset="0"/>
                <a:cs typeface="Times New Roman" pitchFamily="18" charset="0"/>
              </a:rPr>
              <a:t>regression, classification </a:t>
            </a:r>
            <a:r>
              <a:rPr lang="en-IN" sz="2000" dirty="0" smtClean="0">
                <a:latin typeface="Times New Roman" pitchFamily="18" charset="0"/>
                <a:cs typeface="Times New Roman" pitchFamily="18" charset="0"/>
              </a:rPr>
              <a:t>and gradient </a:t>
            </a:r>
            <a:r>
              <a:rPr lang="en-IN" sz="2000" dirty="0" smtClean="0">
                <a:latin typeface="Times New Roman" pitchFamily="18" charset="0"/>
                <a:cs typeface="Times New Roman" pitchFamily="18" charset="0"/>
              </a:rPr>
              <a:t>descent.</a:t>
            </a:r>
          </a:p>
          <a:p>
            <a:pPr algn="just">
              <a:lnSpc>
                <a:spcPct val="150000"/>
              </a:lnSpc>
            </a:pPr>
            <a:r>
              <a:rPr lang="en-IN" sz="2000" dirty="0" smtClean="0">
                <a:latin typeface="Times New Roman" pitchFamily="18" charset="0"/>
                <a:cs typeface="Times New Roman" pitchFamily="18" charset="0"/>
              </a:rPr>
              <a:t>The federated database concept is proposed to achieve interoperability with multiple independent databases.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Performance-based client selection can be conducted through local model performance assessment (e.g., performance of the latest local model or the historical records of local model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Selecting clients with the higher local model performance or lower data heterogeneity increases the global model </a:t>
            </a:r>
            <a:r>
              <a:rPr lang="en-IN" sz="2000" dirty="0" smtClean="0">
                <a:latin typeface="Times New Roman" pitchFamily="18" charset="0"/>
                <a:cs typeface="Times New Roman" pitchFamily="18" charset="0"/>
              </a:rPr>
              <a:t>quality.</a:t>
            </a:r>
          </a:p>
          <a:p>
            <a:pPr algn="just">
              <a:lnSpc>
                <a:spcPct val="150000"/>
              </a:lnSpc>
            </a:pPr>
            <a:r>
              <a:rPr lang="en-IN" sz="2000" dirty="0" smtClean="0">
                <a:latin typeface="Times New Roman" pitchFamily="18" charset="0"/>
                <a:cs typeface="Times New Roman" pitchFamily="18" charset="0"/>
              </a:rPr>
              <a:t>A client cluster groups the client devices (i.e., model trainers) based on their similarity of certain characteristics (e.g., available resources, data distribution, features, </a:t>
            </a:r>
            <a:r>
              <a:rPr lang="en-IN" sz="2000" dirty="0" err="1" smtClean="0">
                <a:latin typeface="Times New Roman" pitchFamily="18" charset="0"/>
                <a:cs typeface="Times New Roman" pitchFamily="18" charset="0"/>
              </a:rPr>
              <a:t>geolocation</a:t>
            </a:r>
            <a:r>
              <a:rPr lang="en-IN" sz="2000" dirty="0" smtClean="0">
                <a:latin typeface="Times New Roman" pitchFamily="18" charset="0"/>
                <a:cs typeface="Times New Roman" pitchFamily="18" charset="0"/>
              </a:rPr>
              <a:t>) to increase the model performance and training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By creating clusters of clients with similar data patterns, the global model generated will have better performance for the non-IID-severe client network, without accessing the local data.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Microservices</a:t>
                      </a:r>
                      <a:r>
                        <a:rPr lang="en-US" sz="2000" dirty="0">
                          <a:latin typeface="Times New Roman"/>
                          <a:ea typeface="Calibri"/>
                          <a:cs typeface="Latha"/>
                        </a:rPr>
                        <a:t> migration patterns.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Balalaie, A., Heydarnoori, A., Jamshidi, P., Tamburri, D.A., Lynn, T.,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migration patterns can help information technology organizations plan their migration projects toward microservices more efficiently and effectively.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Method engineering: engineering of information systems development methods and tools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Brinkkemper, S., 1996.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This paper proposes the term method engineering for the research field of the construction of information systems development methods and tools.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pattern language for the evolution of component-based software architectures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Ahmad, A., Jamshidi, P., Pahl, C., Khaliq, F., 2014.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Architecture-centric software evolution enables change in a system’s structure and behaviour while maintaining a global view of the software to address evolution-centric trade-offs.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federated distillation for distributed edge learning with heterogeneous data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Ahn, J., Simeone, O., Kang, J., 2019.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specifically consider wireless implementations of Federated Learning (FL) and Federated Distillation (FD), as well as of a novel Hybrid Federated Distillation (HFD) scheme.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371600"/>
            <a:ext cx="6705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Federated </a:t>
            </a:r>
            <a:r>
              <a:rPr lang="en-IN" sz="2000" dirty="0" smtClean="0">
                <a:latin typeface="Times New Roman" pitchFamily="18" charset="0"/>
                <a:cs typeface="Times New Roman" pitchFamily="18" charset="0"/>
              </a:rPr>
              <a:t>learning is a data privacy-preserving, distributed machine learning approach to fully utilise the data and resources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smart mobile devices. Being a distributed system with multiple components and different stakeholders, architectural challenges need to be solved before federated learning can be effectively adopted in the real-world. In this paper, we present 14 federated learning architectural patterns associated with the lifecycle of a model in federated learning. The pattern collection is provided as architectural guidance for architects to better design and develop federated learning systems. In our future work, we will explore the architectural designs that help improve the trust in federated learning.</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 2019. General data protection regulation </a:t>
            </a:r>
            <a:r>
              <a:rPr lang="en-IN" sz="1700" dirty="0" err="1" smtClean="0">
                <a:latin typeface="Times New Roman" pitchFamily="18" charset="0"/>
                <a:cs typeface="Times New Roman" pitchFamily="18" charset="0"/>
              </a:rPr>
              <a:t>gdpr</a:t>
            </a:r>
            <a:r>
              <a:rPr lang="en-IN" sz="1700" dirty="0" smtClean="0">
                <a:latin typeface="Times New Roman" pitchFamily="18" charset="0"/>
                <a:cs typeface="Times New Roman" pitchFamily="18" charset="0"/>
              </a:rPr>
              <a:t>. URL: https://gdpr -</a:t>
            </a:r>
            <a:r>
              <a:rPr lang="en-IN" sz="1700" dirty="0" err="1" smtClean="0">
                <a:latin typeface="Times New Roman" pitchFamily="18" charset="0"/>
                <a:cs typeface="Times New Roman" pitchFamily="18" charset="0"/>
              </a:rPr>
              <a:t>info.eu</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Ahmad, A., </a:t>
            </a:r>
            <a:r>
              <a:rPr lang="en-IN" sz="1700" dirty="0" err="1" smtClean="0">
                <a:latin typeface="Times New Roman" pitchFamily="18" charset="0"/>
                <a:cs typeface="Times New Roman" pitchFamily="18" charset="0"/>
              </a:rPr>
              <a:t>Jamshidi</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Pahl</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Khaliq</a:t>
            </a:r>
            <a:r>
              <a:rPr lang="en-IN" sz="1700" dirty="0" smtClean="0">
                <a:latin typeface="Times New Roman" pitchFamily="18" charset="0"/>
                <a:cs typeface="Times New Roman" pitchFamily="18" charset="0"/>
              </a:rPr>
              <a:t>, F., 2014. A pattern language for the evolution of component-based software architectures. Electronic Communications of the EASST 59.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t>
            </a:r>
            <a:r>
              <a:rPr lang="en-IN" sz="1700" dirty="0" err="1" smtClean="0">
                <a:latin typeface="Times New Roman" pitchFamily="18" charset="0"/>
                <a:cs typeface="Times New Roman" pitchFamily="18" charset="0"/>
              </a:rPr>
              <a:t>Ahn</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Simeone</a:t>
            </a:r>
            <a:r>
              <a:rPr lang="en-IN" sz="1700" dirty="0" smtClean="0">
                <a:latin typeface="Times New Roman" pitchFamily="18" charset="0"/>
                <a:cs typeface="Times New Roman" pitchFamily="18" charset="0"/>
              </a:rPr>
              <a:t>, O., Kang, J., 2019. Wireless federated distillation for distributed edge learning with heterogeneous data, in: 2019 IEEE 30th Annual International Symposium on Personal, Indoor and Mobile Radio Communications (PIMRC), pp. 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a:t>
            </a:r>
            <a:r>
              <a:rPr lang="en-IN" sz="1700" dirty="0" err="1" smtClean="0">
                <a:latin typeface="Times New Roman" pitchFamily="18" charset="0"/>
                <a:cs typeface="Times New Roman" pitchFamily="18" charset="0"/>
              </a:rPr>
              <a:t>Balalaie</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Heydarnoori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Jamshidi</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Tamburri</a:t>
            </a:r>
            <a:r>
              <a:rPr lang="en-IN" sz="1700" dirty="0" smtClean="0">
                <a:latin typeface="Times New Roman" pitchFamily="18" charset="0"/>
                <a:cs typeface="Times New Roman" pitchFamily="18" charset="0"/>
              </a:rPr>
              <a:t>, D.A., Lynn, T., 2018. </a:t>
            </a:r>
            <a:r>
              <a:rPr lang="en-IN" sz="1700" dirty="0" err="1" smtClean="0">
                <a:latin typeface="Times New Roman" pitchFamily="18" charset="0"/>
                <a:cs typeface="Times New Roman" pitchFamily="18" charset="0"/>
              </a:rPr>
              <a:t>Microservices</a:t>
            </a:r>
            <a:r>
              <a:rPr lang="en-IN" sz="1700" dirty="0" smtClean="0">
                <a:latin typeface="Times New Roman" pitchFamily="18" charset="0"/>
                <a:cs typeface="Times New Roman" pitchFamily="18" charset="0"/>
              </a:rPr>
              <a:t> migration patterns. Software: Practice and Experience 48</a:t>
            </a:r>
            <a:r>
              <a:rPr lang="en-IN" sz="1700" dirty="0" smtClean="0">
                <a:latin typeface="Times New Roman" pitchFamily="18" charset="0"/>
                <a:cs typeface="Times New Roman" pitchFamily="18" charset="0"/>
              </a:rPr>
              <a:t>, 2019–2042.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a:t>
            </a:r>
            <a:r>
              <a:rPr lang="en-IN" sz="1700" dirty="0" err="1" smtClean="0">
                <a:latin typeface="Times New Roman" pitchFamily="18" charset="0"/>
                <a:cs typeface="Times New Roman" pitchFamily="18" charset="0"/>
              </a:rPr>
              <a:t>Bao</a:t>
            </a:r>
            <a:r>
              <a:rPr lang="en-IN" sz="1700" dirty="0" smtClean="0">
                <a:latin typeface="Times New Roman" pitchFamily="18" charset="0"/>
                <a:cs typeface="Times New Roman" pitchFamily="18" charset="0"/>
              </a:rPr>
              <a:t>, X., Su, C., </a:t>
            </a:r>
            <a:r>
              <a:rPr lang="en-IN" sz="1700" dirty="0" err="1" smtClean="0">
                <a:latin typeface="Times New Roman" pitchFamily="18" charset="0"/>
                <a:cs typeface="Times New Roman" pitchFamily="18" charset="0"/>
              </a:rPr>
              <a:t>Xiong</a:t>
            </a:r>
            <a:r>
              <a:rPr lang="en-IN" sz="1700" dirty="0" smtClean="0">
                <a:latin typeface="Times New Roman" pitchFamily="18" charset="0"/>
                <a:cs typeface="Times New Roman" pitchFamily="18" charset="0"/>
              </a:rPr>
              <a:t>, Y., Huang, W.,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Y., 2019. </a:t>
            </a:r>
            <a:r>
              <a:rPr lang="en-IN" sz="1700" dirty="0" err="1" smtClean="0">
                <a:latin typeface="Times New Roman" pitchFamily="18" charset="0"/>
                <a:cs typeface="Times New Roman" pitchFamily="18" charset="0"/>
              </a:rPr>
              <a:t>Flchain</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for auditable federated learning with trust and incentive, in: 2019 5th International Conference on Big Data Computing and Communications (BIGCOM), pp. 151–159.</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Beck, K., Cunningham, W., 1987. Using pattern languages for object oriented programs, in: Conference on Object-Oriented Programming, Systems, Languages, and Applications (OOPSLA).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a:t>
            </a:r>
            <a:r>
              <a:rPr lang="en-IN" sz="1400" dirty="0" err="1" smtClean="0">
                <a:latin typeface="Times New Roman" pitchFamily="18" charset="0"/>
                <a:cs typeface="Times New Roman" pitchFamily="18" charset="0"/>
              </a:rPr>
              <a:t>Bonawitz</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Ivanov</a:t>
            </a:r>
            <a:r>
              <a:rPr lang="en-IN" sz="1400" dirty="0" smtClean="0">
                <a:latin typeface="Times New Roman" pitchFamily="18" charset="0"/>
                <a:cs typeface="Times New Roman" pitchFamily="18" charset="0"/>
              </a:rPr>
              <a:t>, V., </a:t>
            </a:r>
            <a:r>
              <a:rPr lang="en-IN" sz="1400" dirty="0" err="1" smtClean="0">
                <a:latin typeface="Times New Roman" pitchFamily="18" charset="0"/>
                <a:cs typeface="Times New Roman" pitchFamily="18" charset="0"/>
              </a:rPr>
              <a:t>Kreuter</a:t>
            </a:r>
            <a:r>
              <a:rPr lang="en-IN" sz="1400" dirty="0" smtClean="0">
                <a:latin typeface="Times New Roman" pitchFamily="18" charset="0"/>
                <a:cs typeface="Times New Roman" pitchFamily="18" charset="0"/>
              </a:rPr>
              <a:t>, B., </a:t>
            </a:r>
            <a:r>
              <a:rPr lang="en-IN" sz="1400" dirty="0" err="1" smtClean="0">
                <a:latin typeface="Times New Roman" pitchFamily="18" charset="0"/>
                <a:cs typeface="Times New Roman" pitchFamily="18" charset="0"/>
              </a:rPr>
              <a:t>Marcedone</a:t>
            </a:r>
            <a:r>
              <a:rPr lang="en-IN" sz="1400" dirty="0" smtClean="0">
                <a:latin typeface="Times New Roman" pitchFamily="18" charset="0"/>
                <a:cs typeface="Times New Roman" pitchFamily="18" charset="0"/>
              </a:rPr>
              <a:t>, A., McMahan, H.B., Patel, S., </a:t>
            </a:r>
            <a:r>
              <a:rPr lang="en-IN" sz="1400" dirty="0" err="1" smtClean="0">
                <a:latin typeface="Times New Roman" pitchFamily="18" charset="0"/>
                <a:cs typeface="Times New Roman" pitchFamily="18" charset="0"/>
              </a:rPr>
              <a:t>Ramage</a:t>
            </a:r>
            <a:r>
              <a:rPr lang="en-IN" sz="1400" dirty="0" smtClean="0">
                <a:latin typeface="Times New Roman" pitchFamily="18" charset="0"/>
                <a:cs typeface="Times New Roman" pitchFamily="18" charset="0"/>
              </a:rPr>
              <a:t>, D., Segal, A., Seth, K., 2017. Practical secure aggregation for privacy-preserving machine learning, Association for Computing Machinery, New York, NY, USA.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a:t>
            </a:r>
            <a:r>
              <a:rPr lang="en-IN" sz="1400" dirty="0" err="1" smtClean="0">
                <a:latin typeface="Times New Roman" pitchFamily="18" charset="0"/>
                <a:cs typeface="Times New Roman" pitchFamily="18" charset="0"/>
              </a:rPr>
              <a:t>Bonawitz</a:t>
            </a:r>
            <a:r>
              <a:rPr lang="en-IN" sz="1400" dirty="0" smtClean="0">
                <a:latin typeface="Times New Roman" pitchFamily="18" charset="0"/>
                <a:cs typeface="Times New Roman" pitchFamily="18" charset="0"/>
              </a:rPr>
              <a:t>, K.A., </a:t>
            </a:r>
            <a:r>
              <a:rPr lang="en-IN" sz="1400" dirty="0" err="1" smtClean="0">
                <a:latin typeface="Times New Roman" pitchFamily="18" charset="0"/>
                <a:cs typeface="Times New Roman" pitchFamily="18" charset="0"/>
              </a:rPr>
              <a:t>Eichner</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Grieskamp</a:t>
            </a:r>
            <a:r>
              <a:rPr lang="en-IN" sz="1400" dirty="0" smtClean="0">
                <a:latin typeface="Times New Roman" pitchFamily="18" charset="0"/>
                <a:cs typeface="Times New Roman" pitchFamily="18" charset="0"/>
              </a:rPr>
              <a:t>, W., </a:t>
            </a:r>
            <a:r>
              <a:rPr lang="en-IN" sz="1400" dirty="0" err="1" smtClean="0">
                <a:latin typeface="Times New Roman" pitchFamily="18" charset="0"/>
                <a:cs typeface="Times New Roman" pitchFamily="18" charset="0"/>
              </a:rPr>
              <a:t>Huba</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Ingerman</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Ivanov</a:t>
            </a:r>
            <a:r>
              <a:rPr lang="en-IN" sz="1400" dirty="0" smtClean="0">
                <a:latin typeface="Times New Roman" pitchFamily="18" charset="0"/>
                <a:cs typeface="Times New Roman" pitchFamily="18" charset="0"/>
              </a:rPr>
              <a:t>, V., </a:t>
            </a:r>
            <a:r>
              <a:rPr lang="en-IN" sz="1400" dirty="0" err="1" smtClean="0">
                <a:latin typeface="Times New Roman" pitchFamily="18" charset="0"/>
                <a:cs typeface="Times New Roman" pitchFamily="18" charset="0"/>
              </a:rPr>
              <a:t>Kiddon</a:t>
            </a:r>
            <a:r>
              <a:rPr lang="en-IN" sz="1400" dirty="0" smtClean="0">
                <a:latin typeface="Times New Roman" pitchFamily="18" charset="0"/>
                <a:cs typeface="Times New Roman" pitchFamily="18" charset="0"/>
              </a:rPr>
              <a:t>, C.M., </a:t>
            </a:r>
            <a:r>
              <a:rPr lang="en-IN" sz="1400" dirty="0" err="1" smtClean="0">
                <a:latin typeface="Times New Roman" pitchFamily="18" charset="0"/>
                <a:cs typeface="Times New Roman" pitchFamily="18" charset="0"/>
              </a:rPr>
              <a:t>Konečný</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Mazzocchi</a:t>
            </a:r>
            <a:r>
              <a:rPr lang="en-IN" sz="1400" dirty="0" smtClean="0">
                <a:latin typeface="Times New Roman" pitchFamily="18" charset="0"/>
                <a:cs typeface="Times New Roman" pitchFamily="18" charset="0"/>
              </a:rPr>
              <a:t>, S., McMahan, B., </a:t>
            </a:r>
            <a:r>
              <a:rPr lang="en-IN" sz="1400" dirty="0" err="1" smtClean="0">
                <a:latin typeface="Times New Roman" pitchFamily="18" charset="0"/>
                <a:cs typeface="Times New Roman" pitchFamily="18" charset="0"/>
              </a:rPr>
              <a:t>Overveldt</a:t>
            </a:r>
            <a:r>
              <a:rPr lang="en-IN" sz="1400" dirty="0" smtClean="0">
                <a:latin typeface="Times New Roman" pitchFamily="18" charset="0"/>
                <a:cs typeface="Times New Roman" pitchFamily="18" charset="0"/>
              </a:rPr>
              <a:t>, T.V., </a:t>
            </a:r>
            <a:r>
              <a:rPr lang="en-IN" sz="1400" dirty="0" err="1" smtClean="0">
                <a:latin typeface="Times New Roman" pitchFamily="18" charset="0"/>
                <a:cs typeface="Times New Roman" pitchFamily="18" charset="0"/>
              </a:rPr>
              <a:t>Petrou</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Ramage</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Roselander</a:t>
            </a:r>
            <a:r>
              <a:rPr lang="en-IN" sz="1400" dirty="0" smtClean="0">
                <a:latin typeface="Times New Roman" pitchFamily="18" charset="0"/>
                <a:cs typeface="Times New Roman" pitchFamily="18" charset="0"/>
              </a:rPr>
              <a:t>, J., 2019. Towards federated learning at scale: System design, in: </a:t>
            </a:r>
            <a:r>
              <a:rPr lang="en-IN" sz="1400" dirty="0" err="1" smtClean="0">
                <a:latin typeface="Times New Roman" pitchFamily="18" charset="0"/>
                <a:cs typeface="Times New Roman" pitchFamily="18" charset="0"/>
              </a:rPr>
              <a:t>SysML</a:t>
            </a:r>
            <a:r>
              <a:rPr lang="en-IN" sz="1400" dirty="0" smtClean="0">
                <a:latin typeface="Times New Roman" pitchFamily="18" charset="0"/>
                <a:cs typeface="Times New Roman" pitchFamily="18" charset="0"/>
              </a:rPr>
              <a:t> 2019. To appear.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a:t>
            </a:r>
            <a:r>
              <a:rPr lang="en-IN" sz="1400" dirty="0" err="1" smtClean="0">
                <a:latin typeface="Times New Roman" pitchFamily="18" charset="0"/>
                <a:cs typeface="Times New Roman" pitchFamily="18" charset="0"/>
              </a:rPr>
              <a:t>Brinkkemper</a:t>
            </a:r>
            <a:r>
              <a:rPr lang="en-IN" sz="1400" dirty="0" smtClean="0">
                <a:latin typeface="Times New Roman" pitchFamily="18" charset="0"/>
                <a:cs typeface="Times New Roman" pitchFamily="18" charset="0"/>
              </a:rPr>
              <a:t>, S., 1996. Method engineering: engineering of information systems development methods and tools. Information and Software Technology 38, 275–280. Method Engineering and </a:t>
            </a:r>
            <a:r>
              <a:rPr lang="en-IN" sz="1400" dirty="0" err="1" smtClean="0">
                <a:latin typeface="Times New Roman" pitchFamily="18" charset="0"/>
                <a:cs typeface="Times New Roman" pitchFamily="18" charset="0"/>
              </a:rPr>
              <a:t>MetaModelling</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a:t>
            </a:r>
            <a:r>
              <a:rPr lang="en-IN" sz="1400" dirty="0" err="1" smtClean="0">
                <a:latin typeface="Times New Roman" pitchFamily="18" charset="0"/>
                <a:cs typeface="Times New Roman" pitchFamily="18" charset="0"/>
              </a:rPr>
              <a:t>Chai</a:t>
            </a:r>
            <a:r>
              <a:rPr lang="en-IN" sz="1400" dirty="0" smtClean="0">
                <a:latin typeface="Times New Roman" pitchFamily="18" charset="0"/>
                <a:cs typeface="Times New Roman" pitchFamily="18" charset="0"/>
              </a:rPr>
              <a:t>, Z., Ali, A., </a:t>
            </a:r>
            <a:r>
              <a:rPr lang="en-IN" sz="1400" dirty="0" err="1" smtClean="0">
                <a:latin typeface="Times New Roman" pitchFamily="18" charset="0"/>
                <a:cs typeface="Times New Roman" pitchFamily="18" charset="0"/>
              </a:rPr>
              <a:t>Zawad</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Truex</a:t>
            </a:r>
            <a:r>
              <a:rPr lang="en-IN" sz="1400" dirty="0" smtClean="0">
                <a:latin typeface="Times New Roman" pitchFamily="18" charset="0"/>
                <a:cs typeface="Times New Roman" pitchFamily="18" charset="0"/>
              </a:rPr>
              <a:t>, S., Anwar, A., Baracaldo, N., Zhou, Y., Ludwig, H., Yan, F., Cheng, Y., 2020. </a:t>
            </a:r>
            <a:r>
              <a:rPr lang="en-IN" sz="1400" dirty="0" err="1" smtClean="0">
                <a:latin typeface="Times New Roman" pitchFamily="18" charset="0"/>
                <a:cs typeface="Times New Roman" pitchFamily="18" charset="0"/>
              </a:rPr>
              <a:t>Tifl</a:t>
            </a:r>
            <a:r>
              <a:rPr lang="en-IN" sz="1400" dirty="0" smtClean="0">
                <a:latin typeface="Times New Roman" pitchFamily="18" charset="0"/>
                <a:cs typeface="Times New Roman" pitchFamily="18" charset="0"/>
              </a:rPr>
              <a:t>: A tier-based federated learning system, in: Proceedings of the 29th International Symposium on High-Performance Parallel and Distributed Computing, Association for Computing Machinery, New York, NY, USA. p. 125–136.</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1503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Federated Continuous Learning With Broad Network Architecture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2021-07-17T12:42:36Z</dcterms:modified>
</cp:coreProperties>
</file>