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Composite Kernel of Mutual Learning on Mid-Level Features for </a:t>
            </a:r>
            <a:r>
              <a:rPr lang="en-IN" b="1" dirty="0" err="1" smtClean="0">
                <a:latin typeface="Times New Roman" pitchFamily="18" charset="0"/>
                <a:cs typeface="Times New Roman" pitchFamily="18" charset="0"/>
              </a:rPr>
              <a:t>Hyperspectral</a:t>
            </a:r>
            <a:r>
              <a:rPr lang="en-IN" b="1" dirty="0" smtClean="0">
                <a:latin typeface="Times New Roman" pitchFamily="18" charset="0"/>
                <a:cs typeface="Times New Roman" pitchFamily="18" charset="0"/>
              </a:rPr>
              <a:t> Image Classification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By </a:t>
            </a:r>
            <a:r>
              <a:rPr lang="en-IN" sz="2000" dirty="0" smtClean="0">
                <a:latin typeface="Times New Roman" pitchFamily="18" charset="0"/>
                <a:cs typeface="Times New Roman" pitchFamily="18" charset="0"/>
              </a:rPr>
              <a:t>training different models and averaging their predictions, the performance of the machine-learning algorithm can be improved. The performance optimization of multiple models is supposed to generalize further data well. This requires the knowledge transfer of generalization information between models. In this article, a multiple kernel mutual learning method based on transfer learning of combined mid-level features is proposed for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classification. Three-layer homogenous </a:t>
            </a:r>
            <a:r>
              <a:rPr lang="en-IN" sz="2000" dirty="0" err="1" smtClean="0">
                <a:latin typeface="Times New Roman" pitchFamily="18" charset="0"/>
                <a:cs typeface="Times New Roman" pitchFamily="18" charset="0"/>
              </a:rPr>
              <a:t>superpixels</a:t>
            </a:r>
            <a:r>
              <a:rPr lang="en-IN" sz="2000" dirty="0" smtClean="0">
                <a:latin typeface="Times New Roman" pitchFamily="18" charset="0"/>
                <a:cs typeface="Times New Roman" pitchFamily="18" charset="0"/>
              </a:rPr>
              <a:t> are computed on the image formed by PCA, which is used for computing mid-level features. The three mid-level features include: 1) the sparse reconstructed feature; 2) combined mean feature; and 3) uniqueness.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sparse reconstruction feature is obtained by a joint sparse representation model under the constraint of three-scale </a:t>
            </a:r>
            <a:r>
              <a:rPr lang="en-IN" sz="2000" dirty="0" err="1" smtClean="0">
                <a:latin typeface="Times New Roman" pitchFamily="18" charset="0"/>
                <a:cs typeface="Times New Roman" pitchFamily="18" charset="0"/>
              </a:rPr>
              <a:t>superpixels</a:t>
            </a:r>
            <a:r>
              <a:rPr lang="en-IN" sz="2000" dirty="0" smtClean="0">
                <a:latin typeface="Times New Roman" pitchFamily="18" charset="0"/>
                <a:cs typeface="Times New Roman" pitchFamily="18" charset="0"/>
              </a:rPr>
              <a:t>' boundaries and regions. The combined mean features are computed with average values of spectra in multilayer </a:t>
            </a:r>
            <a:r>
              <a:rPr lang="en-IN" sz="2000" dirty="0" err="1" smtClean="0">
                <a:latin typeface="Times New Roman" pitchFamily="18" charset="0"/>
                <a:cs typeface="Times New Roman" pitchFamily="18" charset="0"/>
              </a:rPr>
              <a:t>superpixels</a:t>
            </a:r>
            <a:r>
              <a:rPr lang="en-IN" sz="2000" dirty="0" smtClean="0">
                <a:latin typeface="Times New Roman" pitchFamily="18" charset="0"/>
                <a:cs typeface="Times New Roman" pitchFamily="18" charset="0"/>
              </a:rPr>
              <a:t>, and the uniqueness is obtained by the superposed manifold ranking values of multilayer </a:t>
            </a:r>
            <a:r>
              <a:rPr lang="en-IN" sz="2000" dirty="0" err="1" smtClean="0">
                <a:latin typeface="Times New Roman" pitchFamily="18" charset="0"/>
                <a:cs typeface="Times New Roman" pitchFamily="18" charset="0"/>
              </a:rPr>
              <a:t>superpixels</a:t>
            </a:r>
            <a:r>
              <a:rPr lang="en-IN" sz="2000" dirty="0" smtClean="0">
                <a:latin typeface="Times New Roman" pitchFamily="18" charset="0"/>
                <a:cs typeface="Times New Roman" pitchFamily="18" charset="0"/>
              </a:rPr>
              <a:t>. Next, three kernels of samples in different feature spaces are computed for mutual learning by minimizing the divergence. Then, a combined kernel is constructed to optimize the sample distance measurement and applied by employing SVM training to build classifiers. Experiments are performed on real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datasets, and the corresponding results demonstrated that the proposed method can perform significantly better than several state-of-the-art competitive algorithms based on MKL and deep learning.</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method further considers contextual information using MRF while the existing methods do not utilize this prior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existing HSI data sets suffer from a significant class imbalance problem, where many classes do not have enough samples to characterize the spectral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existing CNN models is biased toward the majority classes, which possess more samples for the training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3D-HyperGAMO generates the new samples in the distribution of existing class-specific samples for minority classes from noise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model outperforms existing models in most of the cases. Moreover, the performance gain obtained by the proposed model is more significant for small training sets.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is usually reduced by introducing a feature selection/extraction step before training the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classifier with the basic objective of reducing the high input </a:t>
            </a:r>
            <a:r>
              <a:rPr lang="en-IN" sz="2000" dirty="0" smtClean="0">
                <a:latin typeface="Times New Roman" pitchFamily="18" charset="0"/>
                <a:cs typeface="Times New Roman" pitchFamily="18" charset="0"/>
              </a:rPr>
              <a:t>dimensionality.</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an important problem in the context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 is the high number of spectral bands and relatively low number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training samples, which poses the well-known Hughes </a:t>
            </a:r>
            <a:r>
              <a:rPr lang="en-IN" sz="2000" dirty="0" smtClean="0">
                <a:latin typeface="Times New Roman" pitchFamily="18" charset="0"/>
                <a:cs typeface="Times New Roman" pitchFamily="18" charset="0"/>
              </a:rPr>
              <a:t>phenomenon.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properties of kernel methods make them well-suited to tackle the problem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classification since they can handle large input spaces efficiently, work with a relatively low number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training samples, and deal with noisy samples in a robust </a:t>
            </a:r>
            <a:r>
              <a:rPr lang="en-IN" sz="2000" dirty="0" smtClean="0">
                <a:latin typeface="Times New Roman" pitchFamily="18" charset="0"/>
                <a:cs typeface="Times New Roman" pitchFamily="18" charset="0"/>
              </a:rPr>
              <a:t>way.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method, we adopt a fine-tuning (FT) </a:t>
            </a:r>
            <a:r>
              <a:rPr lang="en-IN" sz="2000" dirty="0" smtClean="0">
                <a:latin typeface="Times New Roman" pitchFamily="18" charset="0"/>
                <a:cs typeface="Times New Roman" pitchFamily="18" charset="0"/>
              </a:rPr>
              <a:t>strategy </a:t>
            </a:r>
            <a:r>
              <a:rPr lang="en-IN" sz="2000" dirty="0" smtClean="0">
                <a:latin typeface="Times New Roman" pitchFamily="18" charset="0"/>
                <a:cs typeface="Times New Roman" pitchFamily="18" charset="0"/>
              </a:rPr>
              <a:t>to largely reduce the cost of retraining CNN after each round, and thus reduce the computational </a:t>
            </a:r>
            <a:r>
              <a:rPr lang="en-IN" sz="2000" dirty="0" smtClean="0">
                <a:latin typeface="Times New Roman" pitchFamily="18" charset="0"/>
                <a:cs typeface="Times New Roman" pitchFamily="18" charset="0"/>
              </a:rPr>
              <a:t>complexity.</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there have been several works combining AL with deep learning for HSI </a:t>
            </a:r>
            <a:r>
              <a:rPr lang="en-IN" sz="2000" dirty="0" smtClean="0">
                <a:latin typeface="Times New Roman" pitchFamily="18" charset="0"/>
                <a:cs typeface="Times New Roman" pitchFamily="18" charset="0"/>
              </a:rPr>
              <a:t>classification, </a:t>
            </a:r>
            <a:r>
              <a:rPr lang="en-IN" sz="2000" dirty="0" smtClean="0">
                <a:latin typeface="Times New Roman" pitchFamily="18" charset="0"/>
                <a:cs typeface="Times New Roman" pitchFamily="18" charset="0"/>
              </a:rPr>
              <a:t>our proposed method has its specific characteristics.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this proposed method can be regarded as a further attempt to combine AL with a deep neural network as well as consider more contextual information in order to reduce the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cost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expand the training set for training deep CNN, a novel pixel-pair </a:t>
            </a:r>
            <a:r>
              <a:rPr lang="en-IN" sz="2000" dirty="0" smtClean="0">
                <a:latin typeface="Times New Roman" pitchFamily="18" charset="0"/>
                <a:cs typeface="Times New Roman" pitchFamily="18" charset="0"/>
              </a:rPr>
              <a:t>method </a:t>
            </a:r>
            <a:r>
              <a:rPr lang="en-IN" sz="2000" dirty="0" smtClean="0">
                <a:latin typeface="Times New Roman" pitchFamily="18" charset="0"/>
                <a:cs typeface="Times New Roman" pitchFamily="18" charset="0"/>
              </a:rPr>
              <a:t>is proposed.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take advantage of two especially interesting properties of kernel methods: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their good performance when working with high input dimensional </a:t>
            </a:r>
            <a:r>
              <a:rPr lang="en-IN" sz="2000" dirty="0" smtClean="0">
                <a:latin typeface="Times New Roman" pitchFamily="18" charset="0"/>
                <a:cs typeface="Times New Roman" pitchFamily="18" charset="0"/>
              </a:rPr>
              <a:t>spaces, </a:t>
            </a:r>
            <a:r>
              <a:rPr lang="en-IN" sz="2000" dirty="0" smtClean="0">
                <a:latin typeface="Times New Roman" pitchFamily="18" charset="0"/>
                <a:cs typeface="Times New Roman" pitchFamily="18" charset="0"/>
              </a:rPr>
              <a:t>and (ii) the properties derived from Mercer’s conditions by which a scaled summation of (positive definite) kernel matrices are valid kernels, which have provided good results in other domains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Among </a:t>
            </a:r>
            <a:r>
              <a:rPr lang="en-IN" sz="2000" dirty="0" smtClean="0">
                <a:latin typeface="Times New Roman" pitchFamily="18" charset="0"/>
                <a:cs typeface="Times New Roman" pitchFamily="18" charset="0"/>
              </a:rPr>
              <a:t>all the available kernel machines, we focus on SVMs, which have recently demonstrated superior performance in the context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a:t>
            </a:r>
            <a:r>
              <a:rPr lang="en-IN" sz="2000" dirty="0" smtClean="0">
                <a:latin typeface="Times New Roman" pitchFamily="18" charset="0"/>
                <a:cs typeface="Times New Roman" pitchFamily="18" charset="0"/>
              </a:rPr>
              <a:t>classification.</a:t>
            </a:r>
          </a:p>
          <a:p>
            <a:pPr algn="just">
              <a:lnSpc>
                <a:spcPct val="150000"/>
              </a:lnSpc>
            </a:pPr>
            <a:r>
              <a:rPr lang="en-IN" sz="2000" dirty="0" smtClean="0">
                <a:latin typeface="Times New Roman" pitchFamily="18" charset="0"/>
                <a:cs typeface="Times New Roman" pitchFamily="18" charset="0"/>
              </a:rPr>
              <a:t>However, performance can be improved by including both spectral and textural information in the classifier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superior performance of cross-information and weighted summation kernels with respect to the usual stacked approach.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statistical approach to the fusion of spectral and </a:t>
                      </a:r>
                      <a:r>
                        <a:rPr lang="en-US" sz="2000" dirty="0" err="1">
                          <a:latin typeface="Times New Roman"/>
                          <a:ea typeface="Calibri"/>
                          <a:cs typeface="Latha"/>
                        </a:rPr>
                        <a:t>spatio</a:t>
                      </a:r>
                      <a:r>
                        <a:rPr lang="en-US" sz="2000" dirty="0">
                          <a:latin typeface="Times New Roman"/>
                          <a:ea typeface="Calibri"/>
                          <a:cs typeface="Latha"/>
                        </a:rPr>
                        <a:t>–temporal contextual information for the classification of remote–sensing images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Melgani and S. R. Serpico,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In this paper, an iterative statistical approach is proposed to fuse spectral information with spatial and temporal contextual information for the classification of multitemporal, multisensor remote-sensing images.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Fuzzy rule-based classification of remotely sensed imagery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Bardossy and L. Samaniego,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fuzzy classification algorithm will use a rule system derived from a training set using simulated annealing as an optimization algorithm.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multiple-cascade-classifier system for a robust and partially unsupervised updating of land-cover maps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Bruzzone and R. Cossu,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system is composed of an ensemble of partially unsupervised classifiers integrated in a  multiple-classifier architecture.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the mean accuracy of statistical pattern recognizers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F. Hughes,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minimum-error recognition rule (</a:t>
                      </a:r>
                      <a:r>
                        <a:rPr lang="en-US" sz="2000" dirty="0" err="1">
                          <a:solidFill>
                            <a:srgbClr val="333333"/>
                          </a:solidFill>
                          <a:latin typeface="Times New Roman"/>
                          <a:ea typeface="Calibri"/>
                          <a:cs typeface="Latha"/>
                        </a:rPr>
                        <a:t>Bayes</a:t>
                      </a:r>
                      <a:r>
                        <a:rPr lang="en-US" sz="2000" dirty="0">
                          <a:solidFill>
                            <a:srgbClr val="333333"/>
                          </a:solidFill>
                          <a:latin typeface="Times New Roman"/>
                          <a:ea typeface="Calibri"/>
                          <a:cs typeface="Latha"/>
                        </a:rPr>
                        <a:t>) is used, with the unknown pattern environment probabilities estimated from the data relative frequencies.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81200" y="1524000"/>
            <a:ext cx="64008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762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presented a full framework of composite kernels for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classification, which efficiently combines contextual and spectral information. This approach opens a wide range of further developments in the context of Mercer’s kernels for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classification. For instance, tuning the µ parameter as a function of prior knowledge on class distribution could be considered. Our immediate future work is tied to the use of other kernel distances, such as the spectral angle </a:t>
            </a:r>
            <a:r>
              <a:rPr lang="en-IN" sz="2000" dirty="0" err="1" smtClean="0">
                <a:latin typeface="Times New Roman" pitchFamily="18" charset="0"/>
                <a:cs typeface="Times New Roman" pitchFamily="18" charset="0"/>
              </a:rPr>
              <a:t>mapper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more sophisticated texture techniques for describing the spatial structure of the classes, such as Gabor filters, Markov random fields, and co-occurrence </a:t>
            </a:r>
            <a:r>
              <a:rPr lang="en-IN" sz="2000" dirty="0" smtClean="0">
                <a:latin typeface="Times New Roman" pitchFamily="18" charset="0"/>
                <a:cs typeface="Times New Roman" pitchFamily="18" charset="0"/>
              </a:rPr>
              <a:t>matrices.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P. Swain, Remote Sensing: The Quantitative Approach. New York, NY: McGraw-Hill, 1978, </a:t>
            </a:r>
            <a:r>
              <a:rPr lang="en-IN" sz="1600" dirty="0" err="1" smtClean="0">
                <a:latin typeface="Times New Roman" pitchFamily="18" charset="0"/>
                <a:cs typeface="Times New Roman" pitchFamily="18" charset="0"/>
              </a:rPr>
              <a:t>ch</a:t>
            </a:r>
            <a:r>
              <a:rPr lang="en-IN" sz="1600" dirty="0" smtClean="0">
                <a:latin typeface="Times New Roman" pitchFamily="18" charset="0"/>
                <a:cs typeface="Times New Roman" pitchFamily="18" charset="0"/>
              </a:rPr>
              <a:t>. Fundamentals of pattern recognition in remote sensing, pp. 136–188.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F. </a:t>
            </a:r>
            <a:r>
              <a:rPr lang="en-IN" sz="1600" dirty="0" err="1" smtClean="0">
                <a:latin typeface="Times New Roman" pitchFamily="18" charset="0"/>
                <a:cs typeface="Times New Roman" pitchFamily="18" charset="0"/>
              </a:rPr>
              <a:t>Melgani</a:t>
            </a:r>
            <a:r>
              <a:rPr lang="en-IN" sz="1600" dirty="0" smtClean="0">
                <a:latin typeface="Times New Roman" pitchFamily="18" charset="0"/>
                <a:cs typeface="Times New Roman" pitchFamily="18" charset="0"/>
              </a:rPr>
              <a:t> and S. R. </a:t>
            </a:r>
            <a:r>
              <a:rPr lang="en-IN" sz="1600" dirty="0" err="1" smtClean="0">
                <a:latin typeface="Times New Roman" pitchFamily="18" charset="0"/>
                <a:cs typeface="Times New Roman" pitchFamily="18" charset="0"/>
              </a:rPr>
              <a:t>Serpico</a:t>
            </a:r>
            <a:r>
              <a:rPr lang="en-IN" sz="1600" dirty="0" smtClean="0">
                <a:latin typeface="Times New Roman" pitchFamily="18" charset="0"/>
                <a:cs typeface="Times New Roman" pitchFamily="18" charset="0"/>
              </a:rPr>
              <a:t>, “A statistical approach to the fusion of spectral and </a:t>
            </a:r>
            <a:r>
              <a:rPr lang="en-IN" sz="1600" dirty="0" err="1" smtClean="0">
                <a:latin typeface="Times New Roman" pitchFamily="18" charset="0"/>
                <a:cs typeface="Times New Roman" pitchFamily="18" charset="0"/>
              </a:rPr>
              <a:t>spatio</a:t>
            </a:r>
            <a:r>
              <a:rPr lang="en-IN" sz="1600" dirty="0" smtClean="0">
                <a:latin typeface="Times New Roman" pitchFamily="18" charset="0"/>
                <a:cs typeface="Times New Roman" pitchFamily="18" charset="0"/>
              </a:rPr>
              <a:t>–temporal contextual information for the classification of remote–sensing images,” Pattern Recognition Letters, vol. 23, pp. 1053–1061, </a:t>
            </a:r>
            <a:r>
              <a:rPr lang="en-IN" sz="1600" dirty="0" smtClean="0">
                <a:latin typeface="Times New Roman" pitchFamily="18" charset="0"/>
                <a:cs typeface="Times New Roman" pitchFamily="18" charset="0"/>
              </a:rPr>
              <a:t>2002</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Bardossy</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Samaniego</a:t>
            </a:r>
            <a:r>
              <a:rPr lang="en-IN" sz="1600" dirty="0" smtClean="0">
                <a:latin typeface="Times New Roman" pitchFamily="18" charset="0"/>
                <a:cs typeface="Times New Roman" pitchFamily="18" charset="0"/>
              </a:rPr>
              <a:t>, “Fuzzy rule-based classification of remotely sensed imagery,” IEEE Transactions on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and Remote Sensing, vol. 40, no. 2, pp. 362–374, Feb.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a:t>
            </a:r>
            <a:r>
              <a:rPr lang="en-IN" sz="1600" dirty="0" err="1" smtClean="0">
                <a:latin typeface="Times New Roman" pitchFamily="18" charset="0"/>
                <a:cs typeface="Times New Roman" pitchFamily="18" charset="0"/>
              </a:rPr>
              <a:t>Bruzzone</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Cossu</a:t>
            </a:r>
            <a:r>
              <a:rPr lang="en-IN" sz="1600" dirty="0" smtClean="0">
                <a:latin typeface="Times New Roman" pitchFamily="18" charset="0"/>
                <a:cs typeface="Times New Roman" pitchFamily="18" charset="0"/>
              </a:rPr>
              <a:t>, “A multiple-cascade-classifier system for a robust and partially unsupervised updating of land-cover maps,” IEEE Transactions on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and Remote Sensing, vol. 40, no. 9, pp. 1984–1996,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G. F. Hughes, “On the mean accuracy of statistical pattern recognizers,” IEEE Trans. Inform. Theory, vol. 14, no. 1, pp. 55–63, 1968.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B. </a:t>
            </a:r>
            <a:r>
              <a:rPr lang="en-IN" sz="1600" dirty="0" err="1" smtClean="0">
                <a:latin typeface="Times New Roman" pitchFamily="18" charset="0"/>
                <a:cs typeface="Times New Roman" pitchFamily="18" charset="0"/>
              </a:rPr>
              <a:t>Scholkopf</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and A. </a:t>
            </a:r>
            <a:r>
              <a:rPr lang="en-IN" sz="1600" dirty="0" err="1" smtClean="0">
                <a:latin typeface="Times New Roman" pitchFamily="18" charset="0"/>
                <a:cs typeface="Times New Roman" pitchFamily="18" charset="0"/>
              </a:rPr>
              <a:t>Smola</a:t>
            </a:r>
            <a:r>
              <a:rPr lang="en-IN" sz="1600" dirty="0" smtClean="0">
                <a:latin typeface="Times New Roman" pitchFamily="18" charset="0"/>
                <a:cs typeface="Times New Roman" pitchFamily="18" charset="0"/>
              </a:rPr>
              <a:t>, Learning with Kernels – Support Vector Machines, Regularization, Optimization and Beyond. Cambridge, </a:t>
            </a:r>
            <a:r>
              <a:rPr lang="en-IN" sz="1600" dirty="0" err="1" smtClean="0">
                <a:latin typeface="Times New Roman" pitchFamily="18" charset="0"/>
                <a:cs typeface="Times New Roman" pitchFamily="18" charset="0"/>
              </a:rPr>
              <a:t>Massachussets</a:t>
            </a:r>
            <a:r>
              <a:rPr lang="en-IN" sz="1600" dirty="0" smtClean="0">
                <a:latin typeface="Times New Roman" pitchFamily="18" charset="0"/>
                <a:cs typeface="Times New Roman" pitchFamily="18" charset="0"/>
              </a:rPr>
              <a:t>. London, England: The MIT Press Series, 2001.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 </a:t>
            </a:r>
            <a:r>
              <a:rPr lang="en-IN" sz="1600" dirty="0" err="1" smtClean="0">
                <a:latin typeface="Times New Roman" pitchFamily="18" charset="0"/>
                <a:cs typeface="Times New Roman" pitchFamily="18" charset="0"/>
              </a:rPr>
              <a:t>Gualtieri</a:t>
            </a:r>
            <a:r>
              <a:rPr lang="en-IN" sz="1600" dirty="0" smtClean="0">
                <a:latin typeface="Times New Roman" pitchFamily="18" charset="0"/>
                <a:cs typeface="Times New Roman" pitchFamily="18" charset="0"/>
              </a:rPr>
              <a:t>, S. R. </a:t>
            </a:r>
            <a:r>
              <a:rPr lang="en-IN" sz="1600" dirty="0" err="1" smtClean="0">
                <a:latin typeface="Times New Roman" pitchFamily="18" charset="0"/>
                <a:cs typeface="Times New Roman" pitchFamily="18" charset="0"/>
              </a:rPr>
              <a:t>Chettri</a:t>
            </a:r>
            <a:r>
              <a:rPr lang="en-IN" sz="1600" dirty="0" smtClean="0">
                <a:latin typeface="Times New Roman" pitchFamily="18" charset="0"/>
                <a:cs typeface="Times New Roman" pitchFamily="18" charset="0"/>
              </a:rPr>
              <a:t>, R. F. </a:t>
            </a:r>
            <a:r>
              <a:rPr lang="en-IN" sz="1600" dirty="0" err="1" smtClean="0">
                <a:latin typeface="Times New Roman" pitchFamily="18" charset="0"/>
                <a:cs typeface="Times New Roman" pitchFamily="18" charset="0"/>
              </a:rPr>
              <a:t>Cromp</a:t>
            </a:r>
            <a:r>
              <a:rPr lang="en-IN" sz="1600" dirty="0" smtClean="0">
                <a:latin typeface="Times New Roman" pitchFamily="18" charset="0"/>
                <a:cs typeface="Times New Roman" pitchFamily="18" charset="0"/>
              </a:rPr>
              <a:t>, and L. F. Johnson, “Support vector machine classifiers as applied to AVIRIS data,” in Proceedings of The 1999 Airborne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Workshop, Feb. 1999.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Huang, L. S. Davis, and J. R. G. Townshend, “An assessment of support vector machines for land cover classification,” International Journal of Remote Sensing, vol. 23, no. 4, pp. 725–749,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G. Camps-</a:t>
            </a:r>
            <a:r>
              <a:rPr lang="en-IN" sz="1600" dirty="0" err="1" smtClean="0">
                <a:latin typeface="Times New Roman" pitchFamily="18" charset="0"/>
                <a:cs typeface="Times New Roman" pitchFamily="18" charset="0"/>
              </a:rPr>
              <a:t>Valls</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G´omez-Chova</a:t>
            </a:r>
            <a:r>
              <a:rPr lang="en-IN" sz="1600" dirty="0" smtClean="0">
                <a:latin typeface="Times New Roman" pitchFamily="18" charset="0"/>
                <a:cs typeface="Times New Roman" pitchFamily="18" charset="0"/>
              </a:rPr>
              <a:t>, J. Calpe, E. </a:t>
            </a:r>
            <a:r>
              <a:rPr lang="en-IN" sz="1600" dirty="0" err="1" smtClean="0">
                <a:latin typeface="Times New Roman" pitchFamily="18" charset="0"/>
                <a:cs typeface="Times New Roman" pitchFamily="18" charset="0"/>
              </a:rPr>
              <a:t>Soria</a:t>
            </a:r>
            <a:r>
              <a:rPr lang="en-IN" sz="1600" dirty="0" smtClean="0">
                <a:latin typeface="Times New Roman" pitchFamily="18" charset="0"/>
                <a:cs typeface="Times New Roman" pitchFamily="18" charset="0"/>
              </a:rPr>
              <a:t>, J. D. </a:t>
            </a:r>
            <a:r>
              <a:rPr lang="en-IN" sz="1600" dirty="0" err="1" smtClean="0">
                <a:latin typeface="Times New Roman" pitchFamily="18" charset="0"/>
                <a:cs typeface="Times New Roman" pitchFamily="18" charset="0"/>
              </a:rPr>
              <a:t>Mart´ın</a:t>
            </a:r>
            <a:r>
              <a:rPr lang="en-IN" sz="1600" dirty="0" smtClean="0">
                <a:latin typeface="Times New Roman" pitchFamily="18" charset="0"/>
                <a:cs typeface="Times New Roman" pitchFamily="18" charset="0"/>
              </a:rPr>
              <a:t>, L. Alonso, and J. Moreno, “Robust support vector method for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data classification and knowledge discovery,” IEEE Transactions on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and Remote Sensing, vol. 42, no. 7, pp. 1530–1542, July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Dundar</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Langrebe</a:t>
            </a:r>
            <a:r>
              <a:rPr lang="en-IN" sz="1600" dirty="0" smtClean="0">
                <a:latin typeface="Times New Roman" pitchFamily="18" charset="0"/>
                <a:cs typeface="Times New Roman" pitchFamily="18" charset="0"/>
              </a:rPr>
              <a:t>, “A cost-effective </a:t>
            </a:r>
            <a:r>
              <a:rPr lang="en-IN" sz="1600" dirty="0" err="1" smtClean="0">
                <a:latin typeface="Times New Roman" pitchFamily="18" charset="0"/>
                <a:cs typeface="Times New Roman" pitchFamily="18" charset="0"/>
              </a:rPr>
              <a:t>semisupervised</a:t>
            </a:r>
            <a:r>
              <a:rPr lang="en-IN" sz="1600" dirty="0" smtClean="0">
                <a:latin typeface="Times New Roman" pitchFamily="18" charset="0"/>
                <a:cs typeface="Times New Roman" pitchFamily="18" charset="0"/>
              </a:rPr>
              <a:t> classifier approach with kernels,” IEEE Transactions on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and Remote Sensing, vol. 42, no. 1, pp. 264–270, Jan. 2004.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1503</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Composite Kernel of Mutual Learning on Mid-Level Features for Hyperspectral Image Classification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2021-07-17T08:16:16Z</dcterms:modified>
</cp:coreProperties>
</file>