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Systematic Deep Learning Model Selection for P300-Based Brain-Computer Interfaces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4572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Predicting </a:t>
            </a:r>
            <a:r>
              <a:rPr lang="en-IN" sz="1900" dirty="0" smtClean="0">
                <a:latin typeface="Times New Roman" pitchFamily="18" charset="0"/>
                <a:cs typeface="Times New Roman" pitchFamily="18" charset="0"/>
              </a:rPr>
              <a:t>attention-modulated brain responses is a major area of investigation in brain-computer interface (BCI) research that aims to translate neural activities into useful control and communication commands. Such studies involve collecting electroencephalographic (EEG) data from subjects to train classifiers for decoding users' mental states. However, various sources of inter or </a:t>
            </a:r>
            <a:r>
              <a:rPr lang="en-IN" sz="1900" dirty="0" err="1" smtClean="0">
                <a:latin typeface="Times New Roman" pitchFamily="18" charset="0"/>
                <a:cs typeface="Times New Roman" pitchFamily="18" charset="0"/>
              </a:rPr>
              <a:t>intrasubject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variabilities</a:t>
            </a:r>
            <a:r>
              <a:rPr lang="en-IN" sz="1900" dirty="0" smtClean="0">
                <a:latin typeface="Times New Roman" pitchFamily="18" charset="0"/>
                <a:cs typeface="Times New Roman" pitchFamily="18" charset="0"/>
              </a:rPr>
              <a:t> in brain signals render training classifiers in BCI systems challenging. From a machine learning perspective, this model training generally follows a common methodology: 1) apply some type of feature extraction, which can be time-consuming and may require domain knowledge and 2) train a classifier using extracted features. The advent of deep learning technologies has offered unprecedented opportunities to not only construct remarkably accurate classifiers but also to integrate the feature extraction stage into the classifier construction.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1900" dirty="0" smtClean="0">
                <a:latin typeface="Times New Roman" pitchFamily="18" charset="0"/>
                <a:cs typeface="Times New Roman" pitchFamily="18" charset="0"/>
              </a:rPr>
              <a:t>    Although </a:t>
            </a:r>
            <a:r>
              <a:rPr lang="en-IN" sz="1900" dirty="0" smtClean="0">
                <a:latin typeface="Times New Roman" pitchFamily="18" charset="0"/>
                <a:cs typeface="Times New Roman" pitchFamily="18" charset="0"/>
              </a:rPr>
              <a:t>integrating feature extraction, which is generally domain-dependent, into the classifier construction is a considerable advantage of deep learning models, the process of architecture selection for BCIs generally depends on domain knowledge. In this study, we examine the feasibility of conducting a systematic model selection combined with mainstream deep learning architectures to construct accurate classifiers for decoding P300 event-related potentials. In particular, we present the results of 232 </a:t>
            </a:r>
            <a:r>
              <a:rPr lang="en-IN" sz="1900" dirty="0" err="1" smtClean="0">
                <a:latin typeface="Times New Roman" pitchFamily="18" charset="0"/>
                <a:cs typeface="Times New Roman" pitchFamily="18" charset="0"/>
              </a:rPr>
              <a:t>convolutional</a:t>
            </a:r>
            <a:r>
              <a:rPr lang="en-IN" sz="1900" dirty="0" smtClean="0">
                <a:latin typeface="Times New Roman" pitchFamily="18" charset="0"/>
                <a:cs typeface="Times New Roman" pitchFamily="18" charset="0"/>
              </a:rPr>
              <a:t> neural networks (CNNs) (4 datasets x 58 structures), 36 long short-term memory cells (LSTMs) (4 datasets x 9 structures), and 320 hybrid CNN-LSTM models (4 datasets x 80 structures) of varying complexity. Our empirical results show that in the classification of P300 waveforms, the constructed predictive models can outperform the current state-of-the-art deep learning architectures, which are partially or entirely inspired by domain knowledge. The source codes and constructed models are available at https://githu...</a:t>
            </a:r>
            <a:endParaRPr lang="en-IN" sz="19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 seen that the application scenarios of TL in the existing literature have focused almost only on classification and regression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principle of TL is realizing the knowledge transfer from different but related tasks, i.e., using existing knowledge learned from accomplished tasks to help with new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decide if the current trial’s features and estimated label should be added to the existing knowledge base, a confidence ratio </a:t>
            </a:r>
            <a:r>
              <a:rPr lang="en-IN" sz="2000" dirty="0" smtClean="0">
                <a:latin typeface="Times New Roman" pitchFamily="18" charset="0"/>
                <a:cs typeface="Times New Roman" pitchFamily="18" charset="0"/>
              </a:rPr>
              <a:t>CR.</a:t>
            </a:r>
          </a:p>
          <a:p>
            <a:pPr algn="just">
              <a:lnSpc>
                <a:spcPct val="150000"/>
              </a:lnSpc>
            </a:pPr>
            <a:r>
              <a:rPr lang="en-IN" sz="2000" dirty="0" smtClean="0">
                <a:latin typeface="Times New Roman" pitchFamily="18" charset="0"/>
                <a:cs typeface="Times New Roman" pitchFamily="18" charset="0"/>
              </a:rPr>
              <a:t>The algorithms of electroencephalography (EEG) decoding are mainly based on machine learning in current research.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main assumptions of machine learning is that training and test data belong to the same feature space and are subject to the same probability distribution.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LIU improved the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on the basis of </a:t>
            </a:r>
            <a:r>
              <a:rPr lang="en-IN" sz="2000" dirty="0" err="1" smtClean="0">
                <a:latin typeface="Times New Roman" pitchFamily="18" charset="0"/>
                <a:cs typeface="Times New Roman" pitchFamily="18" charset="0"/>
              </a:rPr>
              <a:t>Cecotti’s</a:t>
            </a:r>
            <a:r>
              <a:rPr lang="en-IN" sz="2000" dirty="0" smtClean="0">
                <a:latin typeface="Times New Roman" pitchFamily="18" charset="0"/>
                <a:cs typeface="Times New Roman" pitchFamily="18" charset="0"/>
              </a:rPr>
              <a:t> algorithm which was named BN3 algorithm, taking the batch normalization (BN) layer and the dropout (DP) layer to deepen the network layers and overcome the problem of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BN3 algorithm achieved good results in classification, but still need to improve the recognition accuracy when the number of experiments are </a:t>
            </a:r>
            <a:r>
              <a:rPr lang="en-IN" sz="2000" dirty="0" smtClean="0">
                <a:latin typeface="Times New Roman" pitchFamily="18" charset="0"/>
                <a:cs typeface="Times New Roman" pitchFamily="18" charset="0"/>
              </a:rPr>
              <a:t>reduced.</a:t>
            </a:r>
          </a:p>
          <a:p>
            <a:pPr algn="just">
              <a:lnSpc>
                <a:spcPct val="150000"/>
              </a:lnSpc>
            </a:pPr>
            <a:r>
              <a:rPr lang="en-IN" sz="2000" dirty="0" smtClean="0">
                <a:latin typeface="Times New Roman" pitchFamily="18" charset="0"/>
                <a:cs typeface="Times New Roman" pitchFamily="18" charset="0"/>
              </a:rPr>
              <a:t>Then, the number of positive samples should be increased before the next step, in order to prevent the classification problems caused by the imbalance of positive and negative samples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may be caused by the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when the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processes a large amount of data, which affects the experimental performance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two different transfer methods: To </a:t>
            </a:r>
            <a:r>
              <a:rPr lang="en-IN" sz="2000" dirty="0" err="1" smtClean="0">
                <a:latin typeface="Times New Roman" pitchFamily="18" charset="0"/>
                <a:cs typeface="Times New Roman" pitchFamily="18" charset="0"/>
              </a:rPr>
              <a:t>finetune</a:t>
            </a:r>
            <a:r>
              <a:rPr lang="en-IN" sz="2000" dirty="0" smtClean="0">
                <a:latin typeface="Times New Roman" pitchFamily="18" charset="0"/>
                <a:cs typeface="Times New Roman" pitchFamily="18" charset="0"/>
              </a:rPr>
              <a:t> a pre-trained network and then extract image features by said pre-trained network, and to classify the status of brain using an SVM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Popular networks such as </a:t>
            </a:r>
            <a:r>
              <a:rPr lang="en-IN" sz="2000" dirty="0" err="1" smtClean="0">
                <a:latin typeface="Times New Roman" pitchFamily="18" charset="0"/>
                <a:cs typeface="Times New Roman" pitchFamily="18" charset="0"/>
              </a:rPr>
              <a:t>Alexnet</a:t>
            </a:r>
            <a:r>
              <a:rPr lang="en-IN" sz="2000" dirty="0" smtClean="0">
                <a:latin typeface="Times New Roman" pitchFamily="18" charset="0"/>
                <a:cs typeface="Times New Roman" pitchFamily="18" charset="0"/>
              </a:rPr>
              <a:t>, VGG16net, VGG19net, and </a:t>
            </a:r>
            <a:r>
              <a:rPr lang="en-IN" sz="2000" dirty="0" err="1" smtClean="0">
                <a:latin typeface="Times New Roman" pitchFamily="18" charset="0"/>
                <a:cs typeface="Times New Roman" pitchFamily="18" charset="0"/>
              </a:rPr>
              <a:t>Squeezenet</a:t>
            </a:r>
            <a:r>
              <a:rPr lang="en-IN" sz="2000" dirty="0" smtClean="0">
                <a:latin typeface="Times New Roman" pitchFamily="18" charset="0"/>
                <a:cs typeface="Times New Roman" pitchFamily="18" charset="0"/>
              </a:rPr>
              <a:t>, were used to verify the performance of the proposed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studies proposed that the Bayesian model is a promising approach to capture </a:t>
            </a:r>
            <a:r>
              <a:rPr lang="en-IN" sz="2000" dirty="0" smtClean="0">
                <a:latin typeface="Times New Roman" pitchFamily="18" charset="0"/>
                <a:cs typeface="Times New Roman" pitchFamily="18" charset="0"/>
              </a:rPr>
              <a:t>variability.</a:t>
            </a:r>
          </a:p>
          <a:p>
            <a:pPr algn="just">
              <a:lnSpc>
                <a:spcPct val="150000"/>
              </a:lnSpc>
            </a:pPr>
            <a:r>
              <a:rPr lang="en-IN" sz="2000" dirty="0" smtClean="0">
                <a:latin typeface="Times New Roman" pitchFamily="18" charset="0"/>
                <a:cs typeface="Times New Roman" pitchFamily="18" charset="0"/>
              </a:rPr>
              <a:t>This model is built based on multitask learning, and variation in some features is often extracted, such as spectral and </a:t>
            </a:r>
            <a:r>
              <a:rPr lang="en-IN" sz="2000" dirty="0" smtClean="0">
                <a:latin typeface="Times New Roman" pitchFamily="18" charset="0"/>
                <a:cs typeface="Times New Roman" pitchFamily="18" charset="0"/>
              </a:rPr>
              <a:t>spatial.</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feature of EEG from these subjects exhibits inseparability in feature space. Therefore, the parameter optimization of the classifier does not significantly improve the classification results.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measure the performance of the algorithms, we used two indices, the accuracy rate and the information translate rate (ITR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compare the proposed PCA-CNN with other CNN algorithms in the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used the accuracy rate and ITR to evaluate the P300 signals detection performance on two datasets of different subjects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ITR of PCA-CNN is higher than the traditional SVM classification algorithm, which proves the stability of the algorithm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implement a variety of different functions, and can even be used in the home of people with </a:t>
            </a:r>
            <a:r>
              <a:rPr lang="en-IN" sz="2000" dirty="0" smtClean="0">
                <a:latin typeface="Times New Roman" pitchFamily="18" charset="0"/>
                <a:cs typeface="Times New Roman" pitchFamily="18" charset="0"/>
              </a:rPr>
              <a:t>disability.</a:t>
            </a:r>
          </a:p>
          <a:p>
            <a:pPr algn="just">
              <a:lnSpc>
                <a:spcPct val="150000"/>
              </a:lnSpc>
            </a:pPr>
            <a:r>
              <a:rPr lang="en-IN" sz="2000" dirty="0" smtClean="0">
                <a:latin typeface="Times New Roman" pitchFamily="18" charset="0"/>
                <a:cs typeface="Times New Roman" pitchFamily="18" charset="0"/>
              </a:rPr>
              <a:t>PCA (Principal Component Analysis), a principal component analysis method, is widely used in feature extraction and data dimensionality reduction.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Brain–computer interfaces for communication and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Wolpaw, J.R.; Birbaumer, N.; McFarland, D.J.; Pfurtscheller, G.; Vaughan, T.M.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Prior work has highlighted the challenges faced by people with motor impairments when trying to acquire on-screen targets using a mouse or trackball.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BCI2000: A general-purpose Brain-Computer Interface (BCI)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Schalk, G.; McFarland, D.J.; Hinterberger, T.; Birbaumer, N.; Wolpaw, J.R.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laboratories have begun to develop brain-computer interface (BCI) systems that provide communication and control capabilities to people with severe motor disabilities.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524435"/>
        </p:xfrm>
        <a:graphic>
          <a:graphicData uri="http://schemas.openxmlformats.org/drawingml/2006/table">
            <a:tbl>
              <a:tblPr firstRow="1" bandRow="1">
                <a:tableStyleId>{5C22544A-7EE6-4342-B048-85BDC9FD1C3A}</a:tableStyleId>
              </a:tblPr>
              <a:tblGrid>
                <a:gridCol w="2590800"/>
                <a:gridCol w="228600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05760">
                <a:tc>
                  <a:txBody>
                    <a:bodyPr/>
                    <a:lstStyle/>
                    <a:p>
                      <a:pPr algn="just">
                        <a:lnSpc>
                          <a:spcPct val="150000"/>
                        </a:lnSpc>
                        <a:spcAft>
                          <a:spcPts val="500"/>
                        </a:spcAft>
                        <a:tabLst>
                          <a:tab pos="457200" algn="l"/>
                        </a:tabLst>
                      </a:pPr>
                      <a:r>
                        <a:rPr lang="en-US" sz="1800" dirty="0">
                          <a:latin typeface="Times New Roman"/>
                          <a:ea typeface="Calibri"/>
                          <a:cs typeface="Latha"/>
                        </a:rPr>
                        <a:t>Principles of a brain–computer interface (BCI) based on real-time functional magnetic resonance imaging (</a:t>
                      </a:r>
                      <a:r>
                        <a:rPr lang="en-US" sz="1800" dirty="0" err="1">
                          <a:latin typeface="Times New Roman"/>
                          <a:ea typeface="Calibri"/>
                          <a:cs typeface="Latha"/>
                        </a:rPr>
                        <a:t>fMRI</a:t>
                      </a:r>
                      <a:r>
                        <a:rPr lang="en-US" sz="1800" dirty="0">
                          <a:latin typeface="Times New Roman"/>
                          <a:ea typeface="Calibri"/>
                          <a:cs typeface="Latha"/>
                        </a:rPr>
                        <a:t>)</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err="1">
                          <a:latin typeface="Times New Roman"/>
                          <a:ea typeface="Calibri"/>
                          <a:cs typeface="Latha"/>
                        </a:rPr>
                        <a:t>Weiskopf</a:t>
                      </a:r>
                      <a:r>
                        <a:rPr lang="en-US" sz="1800" dirty="0">
                          <a:latin typeface="Times New Roman"/>
                          <a:ea typeface="Calibri"/>
                          <a:cs typeface="Latha"/>
                        </a:rPr>
                        <a:t>, N.; </a:t>
                      </a:r>
                      <a:r>
                        <a:rPr lang="en-US" sz="1800" dirty="0" err="1">
                          <a:latin typeface="Times New Roman"/>
                          <a:ea typeface="Calibri"/>
                          <a:cs typeface="Latha"/>
                        </a:rPr>
                        <a:t>Mathiak</a:t>
                      </a:r>
                      <a:r>
                        <a:rPr lang="en-US" sz="1800" dirty="0">
                          <a:latin typeface="Times New Roman"/>
                          <a:ea typeface="Calibri"/>
                          <a:cs typeface="Latha"/>
                        </a:rPr>
                        <a:t>, K.; Bock, S.W.; </a:t>
                      </a:r>
                      <a:r>
                        <a:rPr lang="en-US" sz="1800" dirty="0" err="1">
                          <a:latin typeface="Times New Roman"/>
                          <a:ea typeface="Calibri"/>
                          <a:cs typeface="Latha"/>
                        </a:rPr>
                        <a:t>Scharnowski</a:t>
                      </a:r>
                      <a:r>
                        <a:rPr lang="en-US" sz="1800" dirty="0">
                          <a:latin typeface="Times New Roman"/>
                          <a:ea typeface="Calibri"/>
                          <a:cs typeface="Latha"/>
                        </a:rPr>
                        <a:t>, F.; </a:t>
                      </a:r>
                      <a:r>
                        <a:rPr lang="en-US" sz="1800" dirty="0" err="1">
                          <a:latin typeface="Times New Roman"/>
                          <a:ea typeface="Calibri"/>
                          <a:cs typeface="Latha"/>
                        </a:rPr>
                        <a:t>Veit</a:t>
                      </a:r>
                      <a:r>
                        <a:rPr lang="en-US" sz="1800" dirty="0">
                          <a:latin typeface="Times New Roman"/>
                          <a:ea typeface="Calibri"/>
                          <a:cs typeface="Latha"/>
                        </a:rPr>
                        <a:t>, R.; </a:t>
                      </a:r>
                      <a:r>
                        <a:rPr lang="en-US" sz="1800" dirty="0" err="1">
                          <a:latin typeface="Times New Roman"/>
                          <a:ea typeface="Calibri"/>
                          <a:cs typeface="Latha"/>
                        </a:rPr>
                        <a:t>Grodd</a:t>
                      </a:r>
                      <a:r>
                        <a:rPr lang="en-US" sz="1800" dirty="0">
                          <a:latin typeface="Times New Roman"/>
                          <a:ea typeface="Calibri"/>
                          <a:cs typeface="Latha"/>
                        </a:rPr>
                        <a:t>, W.; Goebel, R.; </a:t>
                      </a:r>
                      <a:r>
                        <a:rPr lang="en-US" sz="1800" dirty="0" err="1">
                          <a:latin typeface="Times New Roman"/>
                          <a:ea typeface="Calibri"/>
                          <a:cs typeface="Latha"/>
                        </a:rPr>
                        <a:t>Birbaumer</a:t>
                      </a:r>
                      <a:r>
                        <a:rPr lang="en-US" sz="1800" dirty="0">
                          <a:latin typeface="Times New Roman"/>
                          <a:ea typeface="Calibri"/>
                          <a:cs typeface="Latha"/>
                        </a:rPr>
                        <a:t>, N. </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A brain-computer interface (BCI) based on functional magnetic resonance imaging (</a:t>
                      </a:r>
                      <a:r>
                        <a:rPr lang="en-US" sz="1800" dirty="0" err="1">
                          <a:solidFill>
                            <a:srgbClr val="333333"/>
                          </a:solidFill>
                          <a:latin typeface="Times New Roman"/>
                          <a:ea typeface="Calibri"/>
                          <a:cs typeface="Latha"/>
                        </a:rPr>
                        <a:t>fMRI</a:t>
                      </a:r>
                      <a:r>
                        <a:rPr lang="en-US" sz="1800" dirty="0">
                          <a:solidFill>
                            <a:srgbClr val="333333"/>
                          </a:solidFill>
                          <a:latin typeface="Times New Roman"/>
                          <a:ea typeface="Calibri"/>
                          <a:cs typeface="Latha"/>
                        </a:rPr>
                        <a:t>) records noninvasively activity of the entire brain with a high spatial resolution.</a:t>
                      </a:r>
                      <a:endParaRPr lang="en-IN" sz="14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Frequency Recognition Based on Canonical Correlation Analysis for SSVEP-Based BCIs</a:t>
                      </a:r>
                      <a:endParaRPr lang="en-IN" sz="14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Lin, Z.; Zhang, C.; Wu, W.; Gao, X. </a:t>
                      </a:r>
                      <a:endParaRPr lang="en-IN" sz="14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Canonical correlation analysis (CCA) is applied to analyze the frequency components of steady-state visual evoked potentials (SSVEP) in electroencephalogram (EEG).</a:t>
                      </a:r>
                      <a:endParaRPr lang="en-IN" sz="14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895475" y="1447800"/>
            <a:ext cx="6578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work focuses on P300 EEG signals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and the convolution neural network structure designing. In the P300 EEG signals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part, the PCA is used to retain the data features of the original P300 EEG signals, which reduced the dimension of the original signals and reduced the computational cost of subsequent algorithms. In the convolution neural network structure designing part, this paper used a deep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to implement the classification and recognition of P300 EEG signals. The convolution neural network uses its own powerful feature extraction capabilities to construct a better classifier. The new algorithm changed the single-kernel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layer in the convolution neural network to a multi-kernel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layer, that is, using a multi-kernel convolution filter to extract P300 EEG signals, which improved the classification ability of the network. Compared with some traditional classification algorithms, the PCA-CNN algorithm has a higher character recognition accuracy rate. In the future, our research will consider how to improve the recognition speed of BCI system and implement an online P300 brain–computer interface system based on the deep convolution neural networks.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Wolpaw</a:t>
            </a:r>
            <a:r>
              <a:rPr lang="en-IN" sz="1600" dirty="0" smtClean="0">
                <a:latin typeface="Times New Roman" pitchFamily="18" charset="0"/>
                <a:cs typeface="Times New Roman" pitchFamily="18" charset="0"/>
              </a:rPr>
              <a:t>, J.R.; </a:t>
            </a:r>
            <a:r>
              <a:rPr lang="en-IN" sz="1600" dirty="0" err="1" smtClean="0">
                <a:latin typeface="Times New Roman" pitchFamily="18" charset="0"/>
                <a:cs typeface="Times New Roman" pitchFamily="18" charset="0"/>
              </a:rPr>
              <a:t>Birbaumer</a:t>
            </a:r>
            <a:r>
              <a:rPr lang="en-IN" sz="1600" dirty="0" smtClean="0">
                <a:latin typeface="Times New Roman" pitchFamily="18" charset="0"/>
                <a:cs typeface="Times New Roman" pitchFamily="18" charset="0"/>
              </a:rPr>
              <a:t>, N.; McFarland, D.J.; </a:t>
            </a:r>
            <a:r>
              <a:rPr lang="en-IN" sz="1600" dirty="0" err="1" smtClean="0">
                <a:latin typeface="Times New Roman" pitchFamily="18" charset="0"/>
                <a:cs typeface="Times New Roman" pitchFamily="18" charset="0"/>
              </a:rPr>
              <a:t>Pfurtscheller</a:t>
            </a:r>
            <a:r>
              <a:rPr lang="en-IN" sz="1600" dirty="0" smtClean="0">
                <a:latin typeface="Times New Roman" pitchFamily="18" charset="0"/>
                <a:cs typeface="Times New Roman" pitchFamily="18" charset="0"/>
              </a:rPr>
              <a:t>, G.; Vaughan, T.M. Brain–computer interfaces for communication and control. </a:t>
            </a:r>
            <a:r>
              <a:rPr lang="en-IN" sz="1600" dirty="0" err="1" smtClean="0">
                <a:latin typeface="Times New Roman" pitchFamily="18" charset="0"/>
                <a:cs typeface="Times New Roman" pitchFamily="18" charset="0"/>
              </a:rPr>
              <a:t>Clin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Neurophysiol</a:t>
            </a:r>
            <a:r>
              <a:rPr lang="en-IN" sz="1600" dirty="0" smtClean="0">
                <a:latin typeface="Times New Roman" pitchFamily="18" charset="0"/>
                <a:cs typeface="Times New Roman" pitchFamily="18" charset="0"/>
              </a:rPr>
              <a:t>. 2002, 113, 767–791.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Schalk</a:t>
            </a:r>
            <a:r>
              <a:rPr lang="en-IN" sz="1600" dirty="0" smtClean="0">
                <a:latin typeface="Times New Roman" pitchFamily="18" charset="0"/>
                <a:cs typeface="Times New Roman" pitchFamily="18" charset="0"/>
              </a:rPr>
              <a:t>, G.; McFarland, D.J.; </a:t>
            </a:r>
            <a:r>
              <a:rPr lang="en-IN" sz="1600" dirty="0" err="1" smtClean="0">
                <a:latin typeface="Times New Roman" pitchFamily="18" charset="0"/>
                <a:cs typeface="Times New Roman" pitchFamily="18" charset="0"/>
              </a:rPr>
              <a:t>Hinterberger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Birbaumer</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Wolpaw</a:t>
            </a:r>
            <a:r>
              <a:rPr lang="en-IN" sz="1600" dirty="0" smtClean="0">
                <a:latin typeface="Times New Roman" pitchFamily="18" charset="0"/>
                <a:cs typeface="Times New Roman" pitchFamily="18" charset="0"/>
              </a:rPr>
              <a:t>, J.R. BCI2000: A general-purpose Brain-Computer Interface (BCI) system. IEEE Trans. Biomed. Eng. 2004, 51, 1034–1043.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Weiskopf</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Mathiak</a:t>
            </a:r>
            <a:r>
              <a:rPr lang="en-IN" sz="1600" dirty="0" smtClean="0">
                <a:latin typeface="Times New Roman" pitchFamily="18" charset="0"/>
                <a:cs typeface="Times New Roman" pitchFamily="18" charset="0"/>
              </a:rPr>
              <a:t>, K.; Bock, S.W.; </a:t>
            </a:r>
            <a:r>
              <a:rPr lang="en-IN" sz="1600" dirty="0" err="1" smtClean="0">
                <a:latin typeface="Times New Roman" pitchFamily="18" charset="0"/>
                <a:cs typeface="Times New Roman" pitchFamily="18" charset="0"/>
              </a:rPr>
              <a:t>Scharnowski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Veit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Grodd</a:t>
            </a:r>
            <a:r>
              <a:rPr lang="en-IN" sz="1600" dirty="0" smtClean="0">
                <a:latin typeface="Times New Roman" pitchFamily="18" charset="0"/>
                <a:cs typeface="Times New Roman" pitchFamily="18" charset="0"/>
              </a:rPr>
              <a:t>, W.; Goebel, R.; </a:t>
            </a:r>
            <a:r>
              <a:rPr lang="en-IN" sz="1600" dirty="0" err="1" smtClean="0">
                <a:latin typeface="Times New Roman" pitchFamily="18" charset="0"/>
                <a:cs typeface="Times New Roman" pitchFamily="18" charset="0"/>
              </a:rPr>
              <a:t>Birbaumer</a:t>
            </a:r>
            <a:r>
              <a:rPr lang="en-IN" sz="1600" dirty="0" smtClean="0">
                <a:latin typeface="Times New Roman" pitchFamily="18" charset="0"/>
                <a:cs typeface="Times New Roman" pitchFamily="18" charset="0"/>
              </a:rPr>
              <a:t>, N. Principles of a brain–computer interface (BCI) based on real-time functional magnetic resonance imaging (</a:t>
            </a:r>
            <a:r>
              <a:rPr lang="en-IN" sz="1600" dirty="0" err="1" smtClean="0">
                <a:latin typeface="Times New Roman" pitchFamily="18" charset="0"/>
                <a:cs typeface="Times New Roman" pitchFamily="18" charset="0"/>
              </a:rPr>
              <a:t>fMRI</a:t>
            </a:r>
            <a:r>
              <a:rPr lang="en-IN" sz="1600" dirty="0" smtClean="0">
                <a:latin typeface="Times New Roman" pitchFamily="18" charset="0"/>
                <a:cs typeface="Times New Roman" pitchFamily="18" charset="0"/>
              </a:rPr>
              <a:t>). IEEE Trans. Biomed. Eng. 2004, 51,966–970.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Donchin</a:t>
            </a:r>
            <a:r>
              <a:rPr lang="en-IN" sz="1600" dirty="0" smtClean="0">
                <a:latin typeface="Times New Roman" pitchFamily="18" charset="0"/>
                <a:cs typeface="Times New Roman" pitchFamily="18" charset="0"/>
              </a:rPr>
              <a:t>, E.; Coles, M.G.H. Is the P300 component a manifestation of context updating? </a:t>
            </a:r>
            <a:r>
              <a:rPr lang="en-IN" sz="1600" dirty="0" err="1" smtClean="0">
                <a:latin typeface="Times New Roman" pitchFamily="18" charset="0"/>
                <a:cs typeface="Times New Roman" pitchFamily="18" charset="0"/>
              </a:rPr>
              <a:t>Behav</a:t>
            </a:r>
            <a:r>
              <a:rPr lang="en-IN" sz="1600" dirty="0" smtClean="0">
                <a:latin typeface="Times New Roman" pitchFamily="18" charset="0"/>
                <a:cs typeface="Times New Roman" pitchFamily="18" charset="0"/>
              </a:rPr>
              <a:t>. Brain Sci. 1988, 11, 357–374.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Lin, Z.; Zhang, C.; Wu, W.;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X. Frequency Recognition Based on Canonical Correlation Analysis for SSVEP-Based BCIs. IEEE Trans. Biomed. Eng. 2006, 77, 2610–2614.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Decety</a:t>
            </a:r>
            <a:r>
              <a:rPr lang="en-IN" sz="1800" dirty="0" smtClean="0">
                <a:latin typeface="Times New Roman" pitchFamily="18" charset="0"/>
                <a:cs typeface="Times New Roman" pitchFamily="18" charset="0"/>
              </a:rPr>
              <a:t>, J. The </a:t>
            </a:r>
            <a:r>
              <a:rPr lang="en-IN" sz="1800" dirty="0" err="1" smtClean="0">
                <a:latin typeface="Times New Roman" pitchFamily="18" charset="0"/>
                <a:cs typeface="Times New Roman" pitchFamily="18" charset="0"/>
              </a:rPr>
              <a:t>neurophysiological</a:t>
            </a:r>
            <a:r>
              <a:rPr lang="en-IN" sz="1800" dirty="0" smtClean="0">
                <a:latin typeface="Times New Roman" pitchFamily="18" charset="0"/>
                <a:cs typeface="Times New Roman" pitchFamily="18" charset="0"/>
              </a:rPr>
              <a:t> basis of motor imagery. </a:t>
            </a:r>
            <a:r>
              <a:rPr lang="en-IN" sz="1800" dirty="0" err="1" smtClean="0">
                <a:latin typeface="Times New Roman" pitchFamily="18" charset="0"/>
                <a:cs typeface="Times New Roman" pitchFamily="18" charset="0"/>
              </a:rPr>
              <a:t>Behav</a:t>
            </a:r>
            <a:r>
              <a:rPr lang="en-IN" sz="1800" dirty="0" smtClean="0">
                <a:latin typeface="Times New Roman" pitchFamily="18" charset="0"/>
                <a:cs typeface="Times New Roman" pitchFamily="18" charset="0"/>
              </a:rPr>
              <a:t>. Brain Res. 1996, 77, 45–52.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Fazel-Rezai</a:t>
            </a:r>
            <a:r>
              <a:rPr lang="en-IN" sz="1800" dirty="0" smtClean="0">
                <a:latin typeface="Times New Roman" pitchFamily="18" charset="0"/>
                <a:cs typeface="Times New Roman" pitchFamily="18" charset="0"/>
              </a:rPr>
              <a:t>, R.; Allison, B.Z.; </a:t>
            </a:r>
            <a:r>
              <a:rPr lang="en-IN" sz="1800" dirty="0" err="1" smtClean="0">
                <a:latin typeface="Times New Roman" pitchFamily="18" charset="0"/>
                <a:cs typeface="Times New Roman" pitchFamily="18" charset="0"/>
              </a:rPr>
              <a:t>Guger</a:t>
            </a:r>
            <a:r>
              <a:rPr lang="en-IN" sz="1800" dirty="0" smtClean="0">
                <a:latin typeface="Times New Roman" pitchFamily="18" charset="0"/>
                <a:cs typeface="Times New Roman" pitchFamily="18" charset="0"/>
              </a:rPr>
              <a:t>, C.; Sellers, E.W.; </a:t>
            </a:r>
            <a:r>
              <a:rPr lang="en-IN" sz="1800" dirty="0" err="1" smtClean="0">
                <a:latin typeface="Times New Roman" pitchFamily="18" charset="0"/>
                <a:cs typeface="Times New Roman" pitchFamily="18" charset="0"/>
              </a:rPr>
              <a:t>Kleih</a:t>
            </a:r>
            <a:r>
              <a:rPr lang="en-IN" sz="1800" dirty="0" smtClean="0">
                <a:latin typeface="Times New Roman" pitchFamily="18" charset="0"/>
                <a:cs typeface="Times New Roman" pitchFamily="18" charset="0"/>
              </a:rPr>
              <a:t>, S.C.; </a:t>
            </a:r>
            <a:r>
              <a:rPr lang="en-IN" sz="1800" dirty="0" err="1" smtClean="0">
                <a:latin typeface="Times New Roman" pitchFamily="18" charset="0"/>
                <a:cs typeface="Times New Roman" pitchFamily="18" charset="0"/>
              </a:rPr>
              <a:t>Kübler</a:t>
            </a:r>
            <a:r>
              <a:rPr lang="en-IN" sz="1800" dirty="0" smtClean="0">
                <a:latin typeface="Times New Roman" pitchFamily="18" charset="0"/>
                <a:cs typeface="Times New Roman" pitchFamily="18" charset="0"/>
              </a:rPr>
              <a:t>, A. P300 brain computer interface: Current challenges and emerging trends. Front. </a:t>
            </a:r>
            <a:r>
              <a:rPr lang="en-IN" sz="1800" dirty="0" err="1" smtClean="0">
                <a:latin typeface="Times New Roman" pitchFamily="18" charset="0"/>
                <a:cs typeface="Times New Roman" pitchFamily="18" charset="0"/>
              </a:rPr>
              <a:t>Neuroeng</a:t>
            </a:r>
            <a:r>
              <a:rPr lang="en-IN" sz="1800" dirty="0" smtClean="0">
                <a:latin typeface="Times New Roman" pitchFamily="18" charset="0"/>
                <a:cs typeface="Times New Roman" pitchFamily="18" charset="0"/>
              </a:rPr>
              <a:t>. 2004, 5, 73–77.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Iturrate</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Antelis</a:t>
            </a:r>
            <a:r>
              <a:rPr lang="en-IN" sz="1800" dirty="0" smtClean="0">
                <a:latin typeface="Times New Roman" pitchFamily="18" charset="0"/>
                <a:cs typeface="Times New Roman" pitchFamily="18" charset="0"/>
              </a:rPr>
              <a:t>, J.M.; </a:t>
            </a:r>
            <a:r>
              <a:rPr lang="en-IN" sz="1800" dirty="0" err="1" smtClean="0">
                <a:latin typeface="Times New Roman" pitchFamily="18" charset="0"/>
                <a:cs typeface="Times New Roman" pitchFamily="18" charset="0"/>
              </a:rPr>
              <a:t>Kubler</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Minguez</a:t>
            </a:r>
            <a:r>
              <a:rPr lang="en-IN" sz="1800" dirty="0" smtClean="0">
                <a:latin typeface="Times New Roman" pitchFamily="18" charset="0"/>
                <a:cs typeface="Times New Roman" pitchFamily="18" charset="0"/>
              </a:rPr>
              <a:t>, J. A </a:t>
            </a:r>
            <a:r>
              <a:rPr lang="en-IN" sz="1800" dirty="0" err="1" smtClean="0">
                <a:latin typeface="Times New Roman" pitchFamily="18" charset="0"/>
                <a:cs typeface="Times New Roman" pitchFamily="18" charset="0"/>
              </a:rPr>
              <a:t>Noninvasive</a:t>
            </a:r>
            <a:r>
              <a:rPr lang="en-IN" sz="1800" dirty="0" smtClean="0">
                <a:latin typeface="Times New Roman" pitchFamily="18" charset="0"/>
                <a:cs typeface="Times New Roman" pitchFamily="18" charset="0"/>
              </a:rPr>
              <a:t> Brain-Actuated Wheelchair Based on a P300 </a:t>
            </a:r>
            <a:r>
              <a:rPr lang="en-IN" sz="1800" dirty="0" err="1" smtClean="0">
                <a:latin typeface="Times New Roman" pitchFamily="18" charset="0"/>
                <a:cs typeface="Times New Roman" pitchFamily="18" charset="0"/>
              </a:rPr>
              <a:t>Neurophysiological</a:t>
            </a:r>
            <a:r>
              <a:rPr lang="en-IN" sz="1800" dirty="0" smtClean="0">
                <a:latin typeface="Times New Roman" pitchFamily="18" charset="0"/>
                <a:cs typeface="Times New Roman" pitchFamily="18" charset="0"/>
              </a:rPr>
              <a:t> Protocol and Automated Navigation. IEEE Trans. Robot. 2009, 25, 614–627.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Salvaris</a:t>
            </a:r>
            <a:r>
              <a:rPr lang="en-IN" sz="1800" dirty="0" smtClean="0">
                <a:latin typeface="Times New Roman" pitchFamily="18" charset="0"/>
                <a:cs typeface="Times New Roman" pitchFamily="18" charset="0"/>
              </a:rPr>
              <a:t>, M.; Sepulveda, F. Visual modifications on the P300 speller BCI paradigm. J. Neural Eng. 2009, 6, 046011.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Krusienski</a:t>
            </a:r>
            <a:r>
              <a:rPr lang="en-IN" sz="1800" dirty="0" smtClean="0">
                <a:latin typeface="Times New Roman" pitchFamily="18" charset="0"/>
                <a:cs typeface="Times New Roman" pitchFamily="18" charset="0"/>
              </a:rPr>
              <a:t>, D.J.; Sellers, E.W.; </a:t>
            </a:r>
            <a:r>
              <a:rPr lang="en-IN" sz="1800" dirty="0" err="1" smtClean="0">
                <a:latin typeface="Times New Roman" pitchFamily="18" charset="0"/>
                <a:cs typeface="Times New Roman" pitchFamily="18" charset="0"/>
              </a:rPr>
              <a:t>Cabestaing</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Bayoudh</a:t>
            </a:r>
            <a:r>
              <a:rPr lang="en-IN" sz="1800" dirty="0" smtClean="0">
                <a:latin typeface="Times New Roman" pitchFamily="18" charset="0"/>
                <a:cs typeface="Times New Roman" pitchFamily="18" charset="0"/>
              </a:rPr>
              <a:t>, S.; McFarland, D.J.; Vaughan, T.M.; </a:t>
            </a:r>
            <a:r>
              <a:rPr lang="en-IN" sz="1800" dirty="0" err="1" smtClean="0">
                <a:latin typeface="Times New Roman" pitchFamily="18" charset="0"/>
                <a:cs typeface="Times New Roman" pitchFamily="18" charset="0"/>
              </a:rPr>
              <a:t>Wolpaw</a:t>
            </a:r>
            <a:r>
              <a:rPr lang="en-IN" sz="1800" dirty="0" smtClean="0">
                <a:latin typeface="Times New Roman" pitchFamily="18" charset="0"/>
                <a:cs typeface="Times New Roman" pitchFamily="18" charset="0"/>
              </a:rPr>
              <a:t>, J.R. A comparison of classification techniques for the P300 Speller. J. Neural Eng. 2006, 3, 299–305. [</a:t>
            </a:r>
            <a:r>
              <a:rPr lang="en-IN" sz="1800" dirty="0" err="1" smtClean="0">
                <a:latin typeface="Times New Roman" pitchFamily="18" charset="0"/>
                <a:cs typeface="Times New Roman" pitchFamily="18" charset="0"/>
              </a:rPr>
              <a:t>CrossRef</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1256</TotalTime>
  <Words>1752</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Systematic Deep Learning Model Selection for P300-Based Brain-Computer Interfaces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2021-07-17T14:02:55Z</dcterms:modified>
</cp:coreProperties>
</file>