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Predictive Analytics for Default of Credit Card Clients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Predictive analytics has a significant potential to support different decision processes. We aimed to compare various machine learning algorithms for the selected task, which predicts credit card clients' default based on the free available data. We chose Random Forest, </a:t>
            </a:r>
            <a:r>
              <a:rPr lang="en-IN" sz="2000" dirty="0" err="1" smtClean="0">
                <a:latin typeface="Times New Roman" pitchFamily="18" charset="0"/>
                <a:cs typeface="Times New Roman" pitchFamily="18" charset="0"/>
              </a:rPr>
              <a:t>AdaBoost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XGBoost</a:t>
            </a:r>
            <a:r>
              <a:rPr lang="en-IN" sz="2000" dirty="0" smtClean="0">
                <a:latin typeface="Times New Roman" pitchFamily="18" charset="0"/>
                <a:cs typeface="Times New Roman" pitchFamily="18" charset="0"/>
              </a:rPr>
              <a:t>, and Gradient Boosting algorithm and applied them to a prepared data sample. We experimentally evaluated the classification models within metrics like accuracy, precision, recall, ROC, and AUC. The results show a very similar performance of the selected algorithms on this dataset. The Gradient boosting (0.7828) achieved the best performance within AUC, but the best precision for target class 1 reached the Bagging algorithm (0.72). The simple data processing brought only minimal improvements in individual metrics. Our results are comparable to the mentioned studies instead of MCC metrics that resulted in better value (0.4111) achieved by the Gradient Boosting model.</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Credit card default is the failure to pay a calculated minimum repayment amount, which comprises interests and some principal amount, on an existing balance, when due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plan to develop a logistic regression model and machine learning (ML) based algorithms, such as decision tree, random forest, and </a:t>
            </a:r>
            <a:r>
              <a:rPr lang="en-IN" sz="2000" dirty="0" smtClean="0">
                <a:latin typeface="Times New Roman" pitchFamily="18" charset="0"/>
                <a:cs typeface="Times New Roman" pitchFamily="18" charset="0"/>
              </a:rPr>
              <a:t>artificial </a:t>
            </a:r>
            <a:r>
              <a:rPr lang="en-IN" sz="2000" dirty="0" smtClean="0">
                <a:latin typeface="Times New Roman" pitchFamily="18" charset="0"/>
                <a:cs typeface="Times New Roman" pitchFamily="18" charset="0"/>
              </a:rPr>
              <a:t>neural network, for the credit default problem and study the performance of these models.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are also newer machine learning based approaches, such as decision tree, random forest, etc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hyper-parameter is </a:t>
            </a:r>
            <a:r>
              <a:rPr lang="en-IN" sz="2000" dirty="0" err="1" smtClean="0">
                <a:latin typeface="Times New Roman" pitchFamily="18" charset="0"/>
                <a:cs typeface="Times New Roman" pitchFamily="18" charset="0"/>
              </a:rPr>
              <a:t>dierent</a:t>
            </a:r>
            <a:r>
              <a:rPr lang="en-IN" sz="2000" dirty="0" smtClean="0">
                <a:latin typeface="Times New Roman" pitchFamily="18" charset="0"/>
                <a:cs typeface="Times New Roman" pitchFamily="18" charset="0"/>
              </a:rPr>
              <a:t> from model parameters that are obtained by </a:t>
            </a:r>
            <a:r>
              <a:rPr lang="en-IN" sz="2000" dirty="0" err="1" smtClean="0">
                <a:latin typeface="Times New Roman" pitchFamily="18" charset="0"/>
                <a:cs typeface="Times New Roman" pitchFamily="18" charset="0"/>
              </a:rPr>
              <a:t>tting</a:t>
            </a:r>
            <a:r>
              <a:rPr lang="en-IN" sz="2000" dirty="0" smtClean="0">
                <a:latin typeface="Times New Roman" pitchFamily="18" charset="0"/>
                <a:cs typeface="Times New Roman" pitchFamily="18" charset="0"/>
              </a:rPr>
              <a:t> the model with the training data.</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default of credit card clients data set is used for the estimation and the problem is solved as a binary classification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problem of credit risk evaluation is seen as a classification problem, with two different classes’ bad creditors and good creditors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Support Vector Machine: Support vector machine is a supervised learning method which can be used for classification as well as regression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whether or not the estimated probability of default produced from data mining methods can represent the ‘‘real” probability of default is an important </a:t>
            </a:r>
            <a:r>
              <a:rPr lang="en-IN" sz="2000" dirty="0" smtClean="0">
                <a:latin typeface="Times New Roman" pitchFamily="18" charset="0"/>
                <a:cs typeface="Times New Roman" pitchFamily="18" charset="0"/>
              </a:rPr>
              <a:t>problem.</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hybrid approach converges much faster than the conventional neural networks model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 the credit scoring accuracy increases in terms of the proposed methodology and the hybrid approach outperforms traditional </a:t>
            </a:r>
            <a:r>
              <a:rPr lang="en-IN" sz="2000" dirty="0" err="1" smtClean="0">
                <a:latin typeface="Times New Roman" pitchFamily="18" charset="0"/>
                <a:cs typeface="Times New Roman" pitchFamily="18" charset="0"/>
              </a:rPr>
              <a:t>dscriminant</a:t>
            </a:r>
            <a:r>
              <a:rPr lang="en-IN" sz="2000" dirty="0" smtClean="0">
                <a:latin typeface="Times New Roman" pitchFamily="18" charset="0"/>
                <a:cs typeface="Times New Roman" pitchFamily="18" charset="0"/>
              </a:rPr>
              <a:t> analysis and logistic regression.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estimate the real probability of default, the novel approach, called Sorting Smoothing Method (SSM), was proposed in this study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major purpose of risk prediction is to use financial information, such as business financial statement, customer transaction and repayment records, etc., to predict business performance or individual customers’ credit risk and to reduce the damage and uncertainty.</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WEKA tool is used which provides us with the Mean Absolute error(MAE) and Root Mean Squared Error (RMSE) values which helps to identify the best performance of MLP as well as </a:t>
            </a:r>
            <a:r>
              <a:rPr lang="en-IN" sz="2000" dirty="0" err="1" smtClean="0">
                <a:latin typeface="Times New Roman" pitchFamily="18" charset="0"/>
                <a:cs typeface="Times New Roman" pitchFamily="18" charset="0"/>
              </a:rPr>
              <a:t>kNN</a:t>
            </a:r>
            <a:r>
              <a:rPr lang="en-IN" sz="2000" dirty="0" smtClean="0">
                <a:latin typeface="Times New Roman" pitchFamily="18" charset="0"/>
                <a:cs typeface="Times New Roman" pitchFamily="18" charset="0"/>
              </a:rPr>
              <a:t> algorithms for the respective values of k and the respective neurons in the hidden layer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Precision and recall are the two important performance measures used for evaluation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feature selection algorithms used in this case contribute significantly in improving the performance of the classifiers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Apart from the kernel functions, performance of the classifiers is also evaluated using confusion matrix.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performance can also be optimized by using some Genetic Algorithms which can help in the selection of parameters.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209800"/>
                <a:gridCol w="213360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524760">
                <a:tc>
                  <a:txBody>
                    <a:bodyPr/>
                    <a:lstStyle/>
                    <a:p>
                      <a:pPr algn="just">
                        <a:lnSpc>
                          <a:spcPct val="150000"/>
                        </a:lnSpc>
                        <a:spcAft>
                          <a:spcPts val="500"/>
                        </a:spcAft>
                        <a:tabLst>
                          <a:tab pos="457200" algn="l"/>
                        </a:tabLst>
                      </a:pPr>
                      <a:r>
                        <a:rPr lang="en-US" sz="2000" dirty="0">
                          <a:latin typeface="Times New Roman"/>
                          <a:ea typeface="Calibri"/>
                          <a:cs typeface="Latha"/>
                        </a:rPr>
                        <a:t>Credit risk evaluation with extreme learning machine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Zhou H, </a:t>
                      </a:r>
                      <a:r>
                        <a:rPr lang="en-US" sz="2000" dirty="0" err="1">
                          <a:latin typeface="Times New Roman"/>
                          <a:ea typeface="Calibri"/>
                          <a:cs typeface="Latha"/>
                        </a:rPr>
                        <a:t>Lan</a:t>
                      </a:r>
                      <a:r>
                        <a:rPr lang="en-US" sz="2000" dirty="0">
                          <a:latin typeface="Times New Roman"/>
                          <a:ea typeface="Calibri"/>
                          <a:cs typeface="Latha"/>
                        </a:rPr>
                        <a:t> Y, </a:t>
                      </a:r>
                      <a:r>
                        <a:rPr lang="en-US" sz="2000" dirty="0" err="1">
                          <a:latin typeface="Times New Roman"/>
                          <a:ea typeface="Calibri"/>
                          <a:cs typeface="Latha"/>
                        </a:rPr>
                        <a:t>Soh</a:t>
                      </a:r>
                      <a:r>
                        <a:rPr lang="en-US" sz="2000" dirty="0">
                          <a:latin typeface="Times New Roman"/>
                          <a:ea typeface="Calibri"/>
                          <a:cs typeface="Latha"/>
                        </a:rPr>
                        <a:t> Y, Huang G and Zhang R (2012),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Credit risk evaluation has become an increasingly important field in financial risk management for financial institutions, especially for banks and credit card companies</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Risk and risk management in the credit card industry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Butaru F,Chen Q,Clark B, Das S, Loc AW, Siddique A, (2016),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We measure the efficacy of a bank's risk management process by the percentage of delinquent accounts that a bank manages effectively, and find that efficacy also varies widely across institutions.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Estimation of Credit Card Customers Payment Status by Using </a:t>
                      </a:r>
                      <a:r>
                        <a:rPr lang="en-US" sz="2000" dirty="0" err="1">
                          <a:latin typeface="Times New Roman"/>
                          <a:ea typeface="Calibri"/>
                          <a:cs typeface="Latha"/>
                        </a:rPr>
                        <a:t>kNN</a:t>
                      </a:r>
                      <a:r>
                        <a:rPr lang="en-US" sz="2000" dirty="0">
                          <a:latin typeface="Times New Roman"/>
                          <a:ea typeface="Calibri"/>
                          <a:cs typeface="Latha"/>
                        </a:rPr>
                        <a:t> and MLP</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Koklu M, Sabanci K (2016),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estimation Multilayer Perceptron (MLP) and k Nearest Neighbors (kNN) machine learning algorithms was used and success rates and error rates were calculated.</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Prediction of Credit-Card Defaulters: A Comparative Study on Performance of Classifiers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Venkatesh A, Gracia A, Shomona (2016),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Data mining is an emerging area of research that aims at extracting meaningful patterns from available data.</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jpg"/>
          <p:cNvPicPr>
            <a:picLocks noGrp="1" noChangeAspect="1" noChangeArrowheads="1"/>
          </p:cNvPicPr>
          <p:nvPr>
            <p:ph idx="1"/>
          </p:nvPr>
        </p:nvPicPr>
        <p:blipFill>
          <a:blip r:embed="rId2"/>
          <a:srcRect/>
          <a:stretch>
            <a:fillRect/>
          </a:stretch>
        </p:blipFill>
        <p:spPr bwMode="auto">
          <a:xfrm>
            <a:off x="1752600" y="1371600"/>
            <a:ext cx="7010400" cy="48005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4572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use of machine learning techniques for the prediction of credit card defaulters is essential for the identification of credit risk. This can help the financial institutions in designing their future strategies. The proposed system uses Naive </a:t>
            </a:r>
            <a:r>
              <a:rPr lang="en-IN" sz="2000" dirty="0" err="1" smtClean="0">
                <a:latin typeface="Times New Roman" pitchFamily="18" charset="0"/>
                <a:cs typeface="Times New Roman" pitchFamily="18" charset="0"/>
              </a:rPr>
              <a:t>Bayes</a:t>
            </a:r>
            <a:r>
              <a:rPr lang="en-IN" sz="2000" dirty="0" smtClean="0">
                <a:latin typeface="Times New Roman" pitchFamily="18" charset="0"/>
                <a:cs typeface="Times New Roman" pitchFamily="18" charset="0"/>
              </a:rPr>
              <a:t>, logistic regression, SVM and random forest on two different credit scoring data sets. The performance of these classifiers is evaluated using the accuracy of its prediction. The classifier with the highest accuracy is found to be random forest. It is followed by logistic regression and support vector machine. Naive </a:t>
            </a:r>
            <a:r>
              <a:rPr lang="en-IN" sz="2000" dirty="0" err="1" smtClean="0">
                <a:latin typeface="Times New Roman" pitchFamily="18" charset="0"/>
                <a:cs typeface="Times New Roman" pitchFamily="18" charset="0"/>
              </a:rPr>
              <a:t>Bayes</a:t>
            </a:r>
            <a:r>
              <a:rPr lang="en-IN" sz="2000" dirty="0" smtClean="0">
                <a:latin typeface="Times New Roman" pitchFamily="18" charset="0"/>
                <a:cs typeface="Times New Roman" pitchFamily="18" charset="0"/>
              </a:rPr>
              <a:t> gives less accuracy as compared to the other classifiers. The performance of classifiers is slightly reduced when large number of instances are given for classification.</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Zhou H, </a:t>
            </a:r>
            <a:r>
              <a:rPr lang="en-IN" sz="1600" dirty="0" err="1" smtClean="0">
                <a:latin typeface="Times New Roman" pitchFamily="18" charset="0"/>
                <a:cs typeface="Times New Roman" pitchFamily="18" charset="0"/>
              </a:rPr>
              <a:t>Lan</a:t>
            </a:r>
            <a:r>
              <a:rPr lang="en-IN" sz="1600" dirty="0" smtClean="0">
                <a:latin typeface="Times New Roman" pitchFamily="18" charset="0"/>
                <a:cs typeface="Times New Roman" pitchFamily="18" charset="0"/>
              </a:rPr>
              <a:t> Y, </a:t>
            </a:r>
            <a:r>
              <a:rPr lang="en-IN" sz="1600" dirty="0" err="1" smtClean="0">
                <a:latin typeface="Times New Roman" pitchFamily="18" charset="0"/>
                <a:cs typeface="Times New Roman" pitchFamily="18" charset="0"/>
              </a:rPr>
              <a:t>Soh</a:t>
            </a:r>
            <a:r>
              <a:rPr lang="en-IN" sz="1600" dirty="0" smtClean="0">
                <a:latin typeface="Times New Roman" pitchFamily="18" charset="0"/>
                <a:cs typeface="Times New Roman" pitchFamily="18" charset="0"/>
              </a:rPr>
              <a:t> Y, Huang G and Zhang R (2012), "Credit risk evaluation with extreme learning machine", IEEE International Conference on Systems, Man, and Cybernetic(SMC), Seoul, 2012, pp. 1064-1069.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Butaru</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F,Chen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Q,Clark</a:t>
            </a:r>
            <a:r>
              <a:rPr lang="en-IN" sz="1600" dirty="0" smtClean="0">
                <a:latin typeface="Times New Roman" pitchFamily="18" charset="0"/>
                <a:cs typeface="Times New Roman" pitchFamily="18" charset="0"/>
              </a:rPr>
              <a:t> B, Das S, Loc AW, </a:t>
            </a:r>
            <a:r>
              <a:rPr lang="en-IN" sz="1600" dirty="0" err="1" smtClean="0">
                <a:latin typeface="Times New Roman" pitchFamily="18" charset="0"/>
                <a:cs typeface="Times New Roman" pitchFamily="18" charset="0"/>
              </a:rPr>
              <a:t>Siddique</a:t>
            </a:r>
            <a:r>
              <a:rPr lang="en-IN" sz="1600" dirty="0" smtClean="0">
                <a:latin typeface="Times New Roman" pitchFamily="18" charset="0"/>
                <a:cs typeface="Times New Roman" pitchFamily="18" charset="0"/>
              </a:rPr>
              <a:t> A, (2016), "Risk and risk management in the credit card industry", Journal of Banking Finance, Vol.72, pp.218-239.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Koklu</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Sabanci</a:t>
            </a:r>
            <a:r>
              <a:rPr lang="en-IN" sz="1600" dirty="0" smtClean="0">
                <a:latin typeface="Times New Roman" pitchFamily="18" charset="0"/>
                <a:cs typeface="Times New Roman" pitchFamily="18" charset="0"/>
              </a:rPr>
              <a:t> K (2016), "Estimation of Credit Card Customers Payment Status by Using </a:t>
            </a:r>
            <a:r>
              <a:rPr lang="en-IN" sz="1600" dirty="0" err="1" smtClean="0">
                <a:latin typeface="Times New Roman" pitchFamily="18" charset="0"/>
                <a:cs typeface="Times New Roman" pitchFamily="18" charset="0"/>
              </a:rPr>
              <a:t>kNN</a:t>
            </a:r>
            <a:r>
              <a:rPr lang="en-IN" sz="1600" dirty="0" smtClean="0">
                <a:latin typeface="Times New Roman" pitchFamily="18" charset="0"/>
                <a:cs typeface="Times New Roman" pitchFamily="18" charset="0"/>
              </a:rPr>
              <a:t> and MLP", International Journal of Intelligent Systems and Applications in Engineering,Vol.4 (Special Issue) , pp.249-251 .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Venkatesh</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Gracia</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Shomona</a:t>
            </a:r>
            <a:r>
              <a:rPr lang="en-IN" sz="1600" dirty="0" smtClean="0">
                <a:latin typeface="Times New Roman" pitchFamily="18" charset="0"/>
                <a:cs typeface="Times New Roman" pitchFamily="18" charset="0"/>
              </a:rPr>
              <a:t> (2016), "Prediction of Credit-Card Defaulters: A Comparative Study on Performance of Classifiers", International Journal of Computer Applications,145, pp.36-41.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Yeh</a:t>
            </a:r>
            <a:r>
              <a:rPr lang="en-IN" sz="1600" dirty="0" smtClean="0">
                <a:latin typeface="Times New Roman" pitchFamily="18" charset="0"/>
                <a:cs typeface="Times New Roman" pitchFamily="18" charset="0"/>
              </a:rPr>
              <a:t>, Ivy Lien, </a:t>
            </a:r>
            <a:r>
              <a:rPr lang="en-IN" sz="1600" dirty="0" err="1" smtClean="0">
                <a:latin typeface="Times New Roman" pitchFamily="18" charset="0"/>
                <a:cs typeface="Times New Roman" pitchFamily="18" charset="0"/>
              </a:rPr>
              <a:t>Che-Hui</a:t>
            </a:r>
            <a:r>
              <a:rPr lang="en-IN" sz="1600" dirty="0" smtClean="0">
                <a:latin typeface="Times New Roman" pitchFamily="18" charset="0"/>
                <a:cs typeface="Times New Roman" pitchFamily="18" charset="0"/>
              </a:rPr>
              <a:t>, "The comparisons of data mining techniques for the predictive accuracy of probability of default of credit card clients", Expert Systems with Applications. 36,pp. 2473-2480, 10.1016/j.eswa.2007.12.02</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Paulius</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Gintautas</a:t>
            </a:r>
            <a:r>
              <a:rPr lang="en-IN" sz="1600" dirty="0" smtClean="0">
                <a:latin typeface="Times New Roman" pitchFamily="18" charset="0"/>
                <a:cs typeface="Times New Roman" pitchFamily="18" charset="0"/>
              </a:rPr>
              <a:t> G (2012), "Credit risk evaluation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using evolutionary linear SVM classifiers and sliding window approach", Proceedings of the International conference on computational science ,ICCS 2012 Book Series: </a:t>
            </a:r>
            <a:r>
              <a:rPr lang="en-IN" sz="1600" dirty="0" err="1" smtClean="0">
                <a:latin typeface="Times New Roman" pitchFamily="18" charset="0"/>
                <a:cs typeface="Times New Roman" pitchFamily="18" charset="0"/>
              </a:rPr>
              <a:t>Procedia</a:t>
            </a:r>
            <a:r>
              <a:rPr lang="en-IN" sz="1600" dirty="0" smtClean="0">
                <a:latin typeface="Times New Roman" pitchFamily="18" charset="0"/>
                <a:cs typeface="Times New Roman" pitchFamily="18" charset="0"/>
              </a:rPr>
              <a:t> Computer Science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Mulhim</a:t>
            </a:r>
            <a:r>
              <a:rPr lang="en-IN" sz="1600" dirty="0" smtClean="0">
                <a:latin typeface="Times New Roman" pitchFamily="18" charset="0"/>
                <a:cs typeface="Times New Roman" pitchFamily="18" charset="0"/>
              </a:rPr>
              <a:t> Al, </a:t>
            </a:r>
            <a:r>
              <a:rPr lang="en-IN" sz="1600" dirty="0" err="1" smtClean="0">
                <a:latin typeface="Times New Roman" pitchFamily="18" charset="0"/>
                <a:cs typeface="Times New Roman" pitchFamily="18" charset="0"/>
              </a:rPr>
              <a:t>Beyrouti</a:t>
            </a:r>
            <a:r>
              <a:rPr lang="en-IN" sz="1600" dirty="0" smtClean="0">
                <a:latin typeface="Times New Roman" pitchFamily="18" charset="0"/>
                <a:cs typeface="Times New Roman" pitchFamily="18" charset="0"/>
              </a:rPr>
              <a:t> B (2014), “Credit Scoring Model Based on Back Propagation Neural Network Using Various Activation and Error Function”, International Journal of Computer Science and Network Security, Vol.14 No.3, pp. 16-24.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Paulius</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Gintautas</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Gudas</a:t>
            </a:r>
            <a:r>
              <a:rPr lang="en-IN" sz="1600" dirty="0" smtClean="0">
                <a:latin typeface="Times New Roman" pitchFamily="18" charset="0"/>
                <a:cs typeface="Times New Roman" pitchFamily="18" charset="0"/>
              </a:rPr>
              <a:t> (2011), "Credit Risk Evaluation Model Development Using Sup- port Vector Based Classifiers", Proceedings of the International conference on Computational Science ICCS 2011, Vol.4, pp.1699-1707.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Yao J, </a:t>
            </a:r>
            <a:r>
              <a:rPr lang="en-IN" sz="1600" dirty="0" err="1" smtClean="0">
                <a:latin typeface="Times New Roman" pitchFamily="18" charset="0"/>
                <a:cs typeface="Times New Roman" pitchFamily="18" charset="0"/>
              </a:rPr>
              <a:t>Lian</a:t>
            </a:r>
            <a:r>
              <a:rPr lang="en-IN" sz="1600" dirty="0" smtClean="0">
                <a:latin typeface="Times New Roman" pitchFamily="18" charset="0"/>
                <a:cs typeface="Times New Roman" pitchFamily="18" charset="0"/>
              </a:rPr>
              <a:t> C (2016), "A New Ensemble Model based Support Vector Machine for Credit Assessing", International Journal of Grid and Distributed Computing, Vol. 9, No.6, pp.159-168.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Hamid</a:t>
            </a:r>
            <a:r>
              <a:rPr lang="en-IN" sz="1600" dirty="0" smtClean="0">
                <a:latin typeface="Times New Roman" pitchFamily="18" charset="0"/>
                <a:cs typeface="Times New Roman" pitchFamily="18" charset="0"/>
              </a:rPr>
              <a:t> AJ, Ahmed TM (2016), "Developing prediction model of loan risk in banks using data mining”, Machine Learning and Applications: An International Journal (MLAIJ), Vol.3, No</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1279</TotalTime>
  <Words>1339</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Predictive Analytics for Default of Credit Card Clients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2021-07-16T14:57:40Z</dcterms:modified>
</cp:coreProperties>
</file>