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Deep-LIFT Deep Label-Specific Feature Learning for Image Annotation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09600"/>
            <a:ext cx="7498080" cy="5257800"/>
          </a:xfrm>
        </p:spPr>
        <p:txBody>
          <a:bodyPr>
            <a:noAutofit/>
          </a:bodyPr>
          <a:lstStyle/>
          <a:p>
            <a:pPr algn="just">
              <a:buNone/>
            </a:pPr>
            <a:r>
              <a:rPr lang="en-IN" sz="2000" dirty="0" smtClean="0">
                <a:latin typeface="Times New Roman" pitchFamily="18" charset="0"/>
                <a:cs typeface="Times New Roman" pitchFamily="18" charset="0"/>
              </a:rPr>
              <a:t>    Image </a:t>
            </a:r>
            <a:r>
              <a:rPr lang="en-IN" sz="2000" dirty="0" smtClean="0">
                <a:latin typeface="Times New Roman" pitchFamily="18" charset="0"/>
                <a:cs typeface="Times New Roman" pitchFamily="18" charset="0"/>
              </a:rPr>
              <a:t>annotation aims to jointly predict multiple tags for an image. Although significant progress has been achieved, existing approaches usually overlook aligning specific labels and their corresponding regions due to the weak supervised information (i.e., ``bag of labels'' for regions), thus failing to explicitly exploit the discrimination from different classes. In this article, we propose the deep label-specific feature (Deep-LIFT) learning model to build the explicit and exact correspondence between the label and the local visual region, which improves the effectiveness of feature learning and enhances the interpretability of the model itself. Deep-LIFT extracts features for each label by aligning each label and its region. Specifically, Deep-LIFTs are achieved through learning multiple correlation maps between image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features and label embeddings. Moreover, we construct two variant graph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networks (GCNs) to further capture the interdependency among labels. Empirical studies on benchmark datasets validate that the proposed model achieves superior performance on </a:t>
            </a:r>
            <a:r>
              <a:rPr lang="en-IN" sz="2000" dirty="0" err="1" smtClean="0">
                <a:latin typeface="Times New Roman" pitchFamily="18" charset="0"/>
                <a:cs typeface="Times New Roman" pitchFamily="18" charset="0"/>
              </a:rPr>
              <a:t>multilabel</a:t>
            </a:r>
            <a:r>
              <a:rPr lang="en-IN" sz="2000" dirty="0" smtClean="0">
                <a:latin typeface="Times New Roman" pitchFamily="18" charset="0"/>
                <a:cs typeface="Times New Roman" pitchFamily="18" charset="0"/>
              </a:rPr>
              <a:t> classification over other existing state-of-the-art methods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methods on image annotation focus on solving the multi-label classification </a:t>
            </a:r>
            <a:r>
              <a:rPr lang="en-IN" sz="2000" dirty="0" smtClean="0">
                <a:latin typeface="Times New Roman" pitchFamily="18" charset="0"/>
                <a:cs typeface="Times New Roman" pitchFamily="18" charset="0"/>
              </a:rPr>
              <a:t>problem.</a:t>
            </a:r>
          </a:p>
          <a:p>
            <a:pPr algn="just">
              <a:lnSpc>
                <a:spcPct val="150000"/>
              </a:lnSpc>
            </a:pPr>
            <a:r>
              <a:rPr lang="en-IN" sz="2000" dirty="0" smtClean="0">
                <a:latin typeface="Times New Roman" pitchFamily="18" charset="0"/>
                <a:cs typeface="Times New Roman" pitchFamily="18" charset="0"/>
              </a:rPr>
              <a:t>However, one fundamental limitation of these existing approaches is that the original training labels are </a:t>
            </a:r>
            <a:r>
              <a:rPr lang="en-IN" sz="2000" dirty="0" err="1" smtClean="0">
                <a:latin typeface="Times New Roman" pitchFamily="18" charset="0"/>
                <a:cs typeface="Times New Roman" pitchFamily="18" charset="0"/>
              </a:rPr>
              <a:t>orderless</a:t>
            </a:r>
            <a:r>
              <a:rPr lang="en-IN" sz="2000" dirty="0" smtClean="0">
                <a:latin typeface="Times New Roman" pitchFamily="18" charset="0"/>
                <a:cs typeface="Times New Roman" pitchFamily="18" charset="0"/>
              </a:rPr>
              <a:t> whilst the RNN model requires a certain output label order for training.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Although </a:t>
            </a:r>
            <a:r>
              <a:rPr lang="en-IN" sz="2000" dirty="0" smtClean="0">
                <a:latin typeface="Times New Roman" pitchFamily="18" charset="0"/>
                <a:cs typeface="Times New Roman" pitchFamily="18" charset="0"/>
              </a:rPr>
              <a:t>multi-scale representation learning has never been attempted for image annotations, there are existing efforts on designing CNN architectures that enable multi-scale feature fusion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Compared to existing models, the main difference is the multi-scale feature learning architecture designed to extract and fuse features at different layers suitable for representing visual concepts of different levels of abstraction.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Multi-label recognition problem can be transformed into a set of binary classification tasks and equipped with powerful feature representations learned with deep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Neural Networks (CNNs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from raw images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Compared </a:t>
            </a:r>
            <a:r>
              <a:rPr lang="en-IN" sz="2000" dirty="0" smtClean="0">
                <a:latin typeface="Times New Roman" pitchFamily="18" charset="0"/>
                <a:cs typeface="Times New Roman" pitchFamily="18" charset="0"/>
              </a:rPr>
              <a:t>to predicting one single class label for an </a:t>
            </a:r>
            <a:r>
              <a:rPr lang="en-IN" sz="2000" dirty="0" smtClean="0">
                <a:latin typeface="Times New Roman" pitchFamily="18" charset="0"/>
                <a:cs typeface="Times New Roman" pitchFamily="18" charset="0"/>
              </a:rPr>
              <a:t>image, </a:t>
            </a:r>
            <a:r>
              <a:rPr lang="en-IN" sz="2000" dirty="0" smtClean="0">
                <a:latin typeface="Times New Roman" pitchFamily="18" charset="0"/>
                <a:cs typeface="Times New Roman" pitchFamily="18" charset="0"/>
              </a:rPr>
              <a:t>multi-label annotation problem is more difficult due to the combinatorial nature of the output label space.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models ignore the variable label number problem and simply predict the </a:t>
            </a:r>
            <a:r>
              <a:rPr lang="en-IN" sz="2000" dirty="0" smtClean="0">
                <a:latin typeface="Times New Roman" pitchFamily="18" charset="0"/>
                <a:cs typeface="Times New Roman" pitchFamily="18" charset="0"/>
              </a:rPr>
              <a:t>top k </a:t>
            </a:r>
            <a:r>
              <a:rPr lang="en-IN" sz="2000" dirty="0" smtClean="0">
                <a:latin typeface="Times New Roman" pitchFamily="18" charset="0"/>
                <a:cs typeface="Times New Roman" pitchFamily="18" charset="0"/>
              </a:rPr>
              <a:t>most probable labels per </a:t>
            </a:r>
            <a:r>
              <a:rPr lang="en-IN" sz="2000" dirty="0" smtClean="0">
                <a:latin typeface="Times New Roman" pitchFamily="18" charset="0"/>
                <a:cs typeface="Times New Roman" pitchFamily="18" charset="0"/>
              </a:rPr>
              <a:t>image.</a:t>
            </a:r>
          </a:p>
          <a:p>
            <a:pPr algn="just">
              <a:lnSpc>
                <a:spcPct val="150000"/>
              </a:lnSpc>
            </a:pPr>
            <a:r>
              <a:rPr lang="en-IN" sz="2000" dirty="0" smtClean="0">
                <a:latin typeface="Times New Roman" pitchFamily="18" charset="0"/>
                <a:cs typeface="Times New Roman" pitchFamily="18" charset="0"/>
              </a:rPr>
              <a:t>These solutions treat the image annotation problem as an image to text translation problem and solve it using an encoder-decoder model.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novel </a:t>
            </a:r>
            <a:r>
              <a:rPr lang="en-IN" sz="2000" dirty="0" smtClean="0">
                <a:latin typeface="Times New Roman" pitchFamily="18" charset="0"/>
                <a:cs typeface="Times New Roman" pitchFamily="18" charset="0"/>
              </a:rPr>
              <a:t>multi scale </a:t>
            </a:r>
            <a:r>
              <a:rPr lang="en-IN" sz="2000" dirty="0" smtClean="0">
                <a:latin typeface="Times New Roman" pitchFamily="18" charset="0"/>
                <a:cs typeface="Times New Roman" pitchFamily="18" charset="0"/>
              </a:rPr>
              <a:t>deep CNN architecture is proposed which is capable of effectively extracting and fusing features at different scales corresponding to visual concepts of different levels of abstraction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multi-scale CNN </a:t>
            </a:r>
            <a:r>
              <a:rPr lang="en-IN" sz="2000" dirty="0" smtClean="0">
                <a:latin typeface="Times New Roman" pitchFamily="18" charset="0"/>
                <a:cs typeface="Times New Roman" pitchFamily="18" charset="0"/>
              </a:rPr>
              <a:t>sub network </a:t>
            </a:r>
            <a:r>
              <a:rPr lang="en-IN" sz="2000" dirty="0" smtClean="0">
                <a:latin typeface="Times New Roman" pitchFamily="18" charset="0"/>
                <a:cs typeface="Times New Roman" pitchFamily="18" charset="0"/>
              </a:rPr>
              <a:t>is proposed to extract visual feature from raw image pixels, and a multi-layer perception </a:t>
            </a:r>
            <a:r>
              <a:rPr lang="en-IN" sz="2000" dirty="0" smtClean="0">
                <a:latin typeface="Times New Roman" pitchFamily="18" charset="0"/>
                <a:cs typeface="Times New Roman" pitchFamily="18" charset="0"/>
              </a:rPr>
              <a:t>sub network </a:t>
            </a:r>
            <a:r>
              <a:rPr lang="en-IN" sz="2000" dirty="0" smtClean="0">
                <a:latin typeface="Times New Roman" pitchFamily="18" charset="0"/>
                <a:cs typeface="Times New Roman" pitchFamily="18" charset="0"/>
              </a:rPr>
              <a:t>is applied to extract textual features from noisy user-provided tags.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have proposed a novel multi-modal multi-scale deep learning model for large-scale image annotation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Extensive experiments are carried out to demonstrate that the proposed model outperforms the state-</a:t>
            </a:r>
            <a:r>
              <a:rPr lang="en-IN" sz="2000" dirty="0" err="1" smtClean="0">
                <a:latin typeface="Times New Roman" pitchFamily="18" charset="0"/>
                <a:cs typeface="Times New Roman" pitchFamily="18" charset="0"/>
              </a:rPr>
              <a:t>ofthe</a:t>
            </a:r>
            <a:r>
              <a:rPr lang="en-IN" sz="2000" dirty="0" smtClean="0">
                <a:latin typeface="Times New Roman" pitchFamily="18" charset="0"/>
                <a:cs typeface="Times New Roman" pitchFamily="18" charset="0"/>
              </a:rPr>
              <a:t>-art methods.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These metrics evaluate the performance of multi-label predictor from diverse aspects.</a:t>
            </a: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attention mechanism has been proven to be beneficial for improving the performance of multi-label classification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Deep-LIFT is able to simultaneously learn </a:t>
            </a:r>
            <a:r>
              <a:rPr lang="en-IN" sz="2000" dirty="0" smtClean="0">
                <a:latin typeface="Times New Roman" pitchFamily="18" charset="0"/>
                <a:cs typeface="Times New Roman" pitchFamily="18" charset="0"/>
              </a:rPr>
              <a:t>label specific </a:t>
            </a:r>
            <a:r>
              <a:rPr lang="en-IN" sz="2000" dirty="0" smtClean="0">
                <a:latin typeface="Times New Roman" pitchFamily="18" charset="0"/>
                <a:cs typeface="Times New Roman" pitchFamily="18" charset="0"/>
              </a:rPr>
              <a:t>feature representation and complex label correlations, leading to promising performance improvement in image annotation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Capturing the correlations among different labels can improve the multi-label image annotation performance, which has been well recognized.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try our best to tune the parameters of all the above compared methods to obtain the best performance according to the suggested ways in their literatures.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Learning multi-label scene classification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R. Boutell, J. Luo, X. Shen, and C. M. Brown,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classic pattern recognition problems, classes are mutually exclusive by definition. Classification errors occur when the classes overlap in the feature space.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Deep convolutional ranking for multilabel image annotation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Gong, Y. Jia, T. Leung, A. Toshev, and S. Ioffe,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solidFill>
                            <a:srgbClr val="333333"/>
                          </a:solidFill>
                          <a:latin typeface="Times New Roman"/>
                          <a:ea typeface="Calibri"/>
                          <a:cs typeface="Latha"/>
                        </a:rPr>
                        <a:t>Multilabel</a:t>
                      </a:r>
                      <a:r>
                        <a:rPr lang="en-US" sz="2000" dirty="0">
                          <a:solidFill>
                            <a:srgbClr val="333333"/>
                          </a:solidFill>
                          <a:latin typeface="Times New Roman"/>
                          <a:ea typeface="Calibri"/>
                          <a:cs typeface="Latha"/>
                        </a:rPr>
                        <a:t> image annotation is one of the most important challenges in computer vision with many real-world applications.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Slicing </a:t>
                      </a:r>
                      <a:r>
                        <a:rPr lang="en-US" sz="2000" dirty="0" err="1">
                          <a:latin typeface="Times New Roman"/>
                          <a:ea typeface="Calibri"/>
                          <a:cs typeface="Latha"/>
                        </a:rPr>
                        <a:t>convolutional</a:t>
                      </a:r>
                      <a:r>
                        <a:rPr lang="en-US" sz="2000" dirty="0">
                          <a:latin typeface="Times New Roman"/>
                          <a:ea typeface="Calibri"/>
                          <a:cs typeface="Latha"/>
                        </a:rPr>
                        <a:t> neural network for crowd video understanding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Shao, C.-C. Loy, K. Kang, and X. Wang,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Convolutional Neural Networks (CNNs) have shown its remarkable potential in learning appearance representations from images.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Human attribute recognition by deep hierarchical contexts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Li, C. Huang, C. C. Loy, and X. Tang,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Human-centric context captures human relations, which we compute from the nearest neighbor parts of other people on a pyramid of CNN feature maps.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828800" y="1371600"/>
            <a:ext cx="6400799" cy="4876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work, we propose a novel Deep Label-Specific Feature (Deep-LIFT) learning model for image annotation. Different from existing end-to-end image annotation methods, the proposed Deep-LIFT explicitly decomposes the global feature sets into label-specific features to better exploit discrimination information from different classes. With extended graph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network (GCN), our model can further capture the correlations among labels. Extensive experiments, including quantitative, qualitative and ablation results on benchmark datasets, validate the effectiveness of the proposed model over existing state-of-the-art approaches.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M. R. </a:t>
            </a:r>
            <a:r>
              <a:rPr lang="en-IN" sz="1600" dirty="0" err="1" smtClean="0">
                <a:latin typeface="Times New Roman" pitchFamily="18" charset="0"/>
                <a:cs typeface="Times New Roman" pitchFamily="18" charset="0"/>
              </a:rPr>
              <a:t>Boutell</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Luo</a:t>
            </a:r>
            <a:r>
              <a:rPr lang="en-IN" sz="1600" dirty="0" smtClean="0">
                <a:latin typeface="Times New Roman" pitchFamily="18" charset="0"/>
                <a:cs typeface="Times New Roman" pitchFamily="18" charset="0"/>
              </a:rPr>
              <a:t>, X. </a:t>
            </a:r>
            <a:r>
              <a:rPr lang="en-IN" sz="1600" dirty="0" err="1" smtClean="0">
                <a:latin typeface="Times New Roman" pitchFamily="18" charset="0"/>
                <a:cs typeface="Times New Roman" pitchFamily="18" charset="0"/>
              </a:rPr>
              <a:t>Shen</a:t>
            </a:r>
            <a:r>
              <a:rPr lang="en-IN" sz="1600" dirty="0" smtClean="0">
                <a:latin typeface="Times New Roman" pitchFamily="18" charset="0"/>
                <a:cs typeface="Times New Roman" pitchFamily="18" charset="0"/>
              </a:rPr>
              <a:t>, and C. M. Brown, “Learning multi-label scene classification,” Pattern recognition, vol. 37, no. 9, pp. 1757–1771, 2004</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Y. Gong, Y. </a:t>
            </a:r>
            <a:r>
              <a:rPr lang="en-IN" sz="1600" dirty="0" err="1" smtClean="0">
                <a:latin typeface="Times New Roman" pitchFamily="18" charset="0"/>
                <a:cs typeface="Times New Roman" pitchFamily="18" charset="0"/>
              </a:rPr>
              <a:t>Jia</a:t>
            </a:r>
            <a:r>
              <a:rPr lang="en-IN" sz="1600" dirty="0" smtClean="0">
                <a:latin typeface="Times New Roman" pitchFamily="18" charset="0"/>
                <a:cs typeface="Times New Roman" pitchFamily="18" charset="0"/>
              </a:rPr>
              <a:t>, T. Leung, A. </a:t>
            </a:r>
            <a:r>
              <a:rPr lang="en-IN" sz="1600" dirty="0" err="1" smtClean="0">
                <a:latin typeface="Times New Roman" pitchFamily="18" charset="0"/>
                <a:cs typeface="Times New Roman" pitchFamily="18" charset="0"/>
              </a:rPr>
              <a:t>Toshev</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Ioffe</a:t>
            </a:r>
            <a:r>
              <a:rPr lang="en-IN" sz="1600" dirty="0" smtClean="0">
                <a:latin typeface="Times New Roman" pitchFamily="18" charset="0"/>
                <a:cs typeface="Times New Roman" pitchFamily="18" charset="0"/>
              </a:rPr>
              <a:t>, “Deep </a:t>
            </a:r>
            <a:r>
              <a:rPr lang="en-IN" sz="1600" dirty="0" err="1" smtClean="0">
                <a:latin typeface="Times New Roman" pitchFamily="18" charset="0"/>
                <a:cs typeface="Times New Roman" pitchFamily="18" charset="0"/>
              </a:rPr>
              <a:t>convolutional</a:t>
            </a:r>
            <a:r>
              <a:rPr lang="en-IN" sz="1600" dirty="0" smtClean="0">
                <a:latin typeface="Times New Roman" pitchFamily="18" charset="0"/>
                <a:cs typeface="Times New Roman" pitchFamily="18" charset="0"/>
              </a:rPr>
              <a:t> ranking for </a:t>
            </a:r>
            <a:r>
              <a:rPr lang="en-IN" sz="1600" dirty="0" err="1" smtClean="0">
                <a:latin typeface="Times New Roman" pitchFamily="18" charset="0"/>
                <a:cs typeface="Times New Roman" pitchFamily="18" charset="0"/>
              </a:rPr>
              <a:t>multilabel</a:t>
            </a:r>
            <a:r>
              <a:rPr lang="en-IN" sz="1600" dirty="0" smtClean="0">
                <a:latin typeface="Times New Roman" pitchFamily="18" charset="0"/>
                <a:cs typeface="Times New Roman" pitchFamily="18" charset="0"/>
              </a:rPr>
              <a:t> image annotation,” </a:t>
            </a:r>
            <a:r>
              <a:rPr lang="en-IN" sz="1600" dirty="0" err="1" smtClean="0">
                <a:latin typeface="Times New Roman" pitchFamily="18" charset="0"/>
                <a:cs typeface="Times New Roman" pitchFamily="18" charset="0"/>
              </a:rPr>
              <a:t>arXiv</a:t>
            </a:r>
            <a:r>
              <a:rPr lang="en-IN" sz="1600" dirty="0" smtClean="0">
                <a:latin typeface="Times New Roman" pitchFamily="18" charset="0"/>
                <a:cs typeface="Times New Roman" pitchFamily="18" charset="0"/>
              </a:rPr>
              <a:t> preprint arXiv:1312.4894, 2013</a:t>
            </a:r>
            <a:r>
              <a:rPr lang="en-IN" sz="1600" dirty="0" smtClean="0">
                <a:latin typeface="Times New Roman" pitchFamily="18" charset="0"/>
                <a:cs typeface="Times New Roman" pitchFamily="18" charset="0"/>
              </a:rPr>
              <a:t>. </a:t>
            </a: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J. </a:t>
            </a:r>
            <a:r>
              <a:rPr lang="en-IN" sz="1600" dirty="0" err="1" smtClean="0">
                <a:latin typeface="Times New Roman" pitchFamily="18" charset="0"/>
                <a:cs typeface="Times New Roman" pitchFamily="18" charset="0"/>
              </a:rPr>
              <a:t>Shao</a:t>
            </a:r>
            <a:r>
              <a:rPr lang="en-IN" sz="1600" dirty="0" smtClean="0">
                <a:latin typeface="Times New Roman" pitchFamily="18" charset="0"/>
                <a:cs typeface="Times New Roman" pitchFamily="18" charset="0"/>
              </a:rPr>
              <a:t>, C.-C. Loy, K. Kang, and X. Wang, “Slicing </a:t>
            </a:r>
            <a:r>
              <a:rPr lang="en-IN" sz="1600" dirty="0" err="1" smtClean="0">
                <a:latin typeface="Times New Roman" pitchFamily="18" charset="0"/>
                <a:cs typeface="Times New Roman" pitchFamily="18" charset="0"/>
              </a:rPr>
              <a:t>convolutional</a:t>
            </a:r>
            <a:r>
              <a:rPr lang="en-IN" sz="1600" dirty="0" smtClean="0">
                <a:latin typeface="Times New Roman" pitchFamily="18" charset="0"/>
                <a:cs typeface="Times New Roman" pitchFamily="18" charset="0"/>
              </a:rPr>
              <a:t> neural network for crowd video understanding,” in Proceedings of the IEEE Conference on Computer Vision and Pattern Recognition, 2016, pp. 5620–5628. </a:t>
            </a: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Y. Li, C. Huang, C. C. Loy, and X. Tang, “Human attribute recognition by deep hierarchical contexts,” in European Conference on Computer Vision. Springer, 2016, pp. 684–700. </a:t>
            </a: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Z. </a:t>
            </a:r>
            <a:r>
              <a:rPr lang="en-IN" sz="1600" dirty="0" err="1" smtClean="0">
                <a:latin typeface="Times New Roman" pitchFamily="18" charset="0"/>
                <a:cs typeface="Times New Roman" pitchFamily="18" charset="0"/>
              </a:rPr>
              <a:t>Ge</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Mahapatra</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Sedai</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Garnavi</a:t>
            </a:r>
            <a:r>
              <a:rPr lang="en-IN" sz="1600" dirty="0" smtClean="0">
                <a:latin typeface="Times New Roman" pitchFamily="18" charset="0"/>
                <a:cs typeface="Times New Roman" pitchFamily="18" charset="0"/>
              </a:rPr>
              <a:t>, and R. </a:t>
            </a:r>
            <a:r>
              <a:rPr lang="en-IN" sz="1600" dirty="0" err="1" smtClean="0">
                <a:latin typeface="Times New Roman" pitchFamily="18" charset="0"/>
                <a:cs typeface="Times New Roman" pitchFamily="18" charset="0"/>
              </a:rPr>
              <a:t>Chakravorty</a:t>
            </a:r>
            <a:r>
              <a:rPr lang="en-IN" sz="1600" dirty="0" smtClean="0">
                <a:latin typeface="Times New Roman" pitchFamily="18" charset="0"/>
                <a:cs typeface="Times New Roman" pitchFamily="18" charset="0"/>
              </a:rPr>
              <a:t>, “Chest x-rays classification: A multi-label and fine-grained problem,” </a:t>
            </a:r>
            <a:r>
              <a:rPr lang="en-IN" sz="1600" dirty="0" err="1" smtClean="0">
                <a:latin typeface="Times New Roman" pitchFamily="18" charset="0"/>
                <a:cs typeface="Times New Roman" pitchFamily="18" charset="0"/>
              </a:rPr>
              <a:t>arXiv</a:t>
            </a:r>
            <a:r>
              <a:rPr lang="en-IN" sz="1600" dirty="0" smtClean="0">
                <a:latin typeface="Times New Roman" pitchFamily="18" charset="0"/>
                <a:cs typeface="Times New Roman" pitchFamily="18" charset="0"/>
              </a:rPr>
              <a:t> preprint arXiv:1807.07247, 2018. 1</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J. Deng, W. Dong, R. </a:t>
            </a:r>
            <a:r>
              <a:rPr lang="en-IN" sz="1800" dirty="0" err="1" smtClean="0">
                <a:latin typeface="Times New Roman" pitchFamily="18" charset="0"/>
                <a:cs typeface="Times New Roman" pitchFamily="18" charset="0"/>
              </a:rPr>
              <a:t>Socher</a:t>
            </a:r>
            <a:r>
              <a:rPr lang="en-IN" sz="1800" dirty="0" smtClean="0">
                <a:latin typeface="Times New Roman" pitchFamily="18" charset="0"/>
                <a:cs typeface="Times New Roman" pitchFamily="18" charset="0"/>
              </a:rPr>
              <a:t>, L.-J. Li, K. Li, and L. </a:t>
            </a:r>
            <a:r>
              <a:rPr lang="en-IN" sz="1800" dirty="0" err="1" smtClean="0">
                <a:latin typeface="Times New Roman" pitchFamily="18" charset="0"/>
                <a:cs typeface="Times New Roman" pitchFamily="18" charset="0"/>
              </a:rPr>
              <a:t>Fei-Fei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Imagenet</a:t>
            </a:r>
            <a:r>
              <a:rPr lang="en-IN" sz="1800" dirty="0" smtClean="0">
                <a:latin typeface="Times New Roman" pitchFamily="18" charset="0"/>
                <a:cs typeface="Times New Roman" pitchFamily="18" charset="0"/>
              </a:rPr>
              <a:t>: A large-scale hierarchical image database,” in 2009 IEEE conference on computer vision and pattern recognition. </a:t>
            </a:r>
            <a:r>
              <a:rPr lang="en-IN" sz="1800" dirty="0" err="1" smtClean="0">
                <a:latin typeface="Times New Roman" pitchFamily="18" charset="0"/>
                <a:cs typeface="Times New Roman" pitchFamily="18" charset="0"/>
              </a:rPr>
              <a:t>Ieee</a:t>
            </a:r>
            <a:r>
              <a:rPr lang="en-IN" sz="1800" dirty="0" smtClean="0">
                <a:latin typeface="Times New Roman" pitchFamily="18" charset="0"/>
                <a:cs typeface="Times New Roman" pitchFamily="18" charset="0"/>
              </a:rPr>
              <a:t>, 2009, pp. 248–255</a:t>
            </a:r>
            <a:r>
              <a:rPr lang="en-IN" sz="1800" dirty="0" smtClean="0">
                <a:latin typeface="Times New Roman" pitchFamily="18" charset="0"/>
                <a:cs typeface="Times New Roman" pitchFamily="18" charset="0"/>
              </a:rPr>
              <a:t>.</a:t>
            </a: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K. </a:t>
            </a:r>
            <a:r>
              <a:rPr lang="en-IN" sz="1800" dirty="0" err="1" smtClean="0">
                <a:latin typeface="Times New Roman" pitchFamily="18" charset="0"/>
                <a:cs typeface="Times New Roman" pitchFamily="18" charset="0"/>
              </a:rPr>
              <a:t>Simonyan</a:t>
            </a:r>
            <a:r>
              <a:rPr lang="en-IN" sz="1800" dirty="0" smtClean="0">
                <a:latin typeface="Times New Roman" pitchFamily="18" charset="0"/>
                <a:cs typeface="Times New Roman" pitchFamily="18" charset="0"/>
              </a:rPr>
              <a:t> and A. </a:t>
            </a:r>
            <a:r>
              <a:rPr lang="en-IN" sz="1800" dirty="0" err="1" smtClean="0">
                <a:latin typeface="Times New Roman" pitchFamily="18" charset="0"/>
                <a:cs typeface="Times New Roman" pitchFamily="18" charset="0"/>
              </a:rPr>
              <a:t>Zisserman</a:t>
            </a:r>
            <a:r>
              <a:rPr lang="en-IN" sz="1800" dirty="0" smtClean="0">
                <a:latin typeface="Times New Roman" pitchFamily="18" charset="0"/>
                <a:cs typeface="Times New Roman" pitchFamily="18" charset="0"/>
              </a:rPr>
              <a:t>, “Very deep </a:t>
            </a:r>
            <a:r>
              <a:rPr lang="en-IN" sz="1800" dirty="0" err="1" smtClean="0">
                <a:latin typeface="Times New Roman" pitchFamily="18" charset="0"/>
                <a:cs typeface="Times New Roman" pitchFamily="18" charset="0"/>
              </a:rPr>
              <a:t>convolutional</a:t>
            </a:r>
            <a:r>
              <a:rPr lang="en-IN" sz="1800" dirty="0" smtClean="0">
                <a:latin typeface="Times New Roman" pitchFamily="18" charset="0"/>
                <a:cs typeface="Times New Roman" pitchFamily="18" charset="0"/>
              </a:rPr>
              <a:t> networks for large-scale image recognition,” </a:t>
            </a:r>
            <a:r>
              <a:rPr lang="en-IN" sz="1800" dirty="0" err="1" smtClean="0">
                <a:latin typeface="Times New Roman" pitchFamily="18" charset="0"/>
                <a:cs typeface="Times New Roman" pitchFamily="18" charset="0"/>
              </a:rPr>
              <a:t>arXiv</a:t>
            </a:r>
            <a:r>
              <a:rPr lang="en-IN" sz="1800" dirty="0" smtClean="0">
                <a:latin typeface="Times New Roman" pitchFamily="18" charset="0"/>
                <a:cs typeface="Times New Roman" pitchFamily="18" charset="0"/>
              </a:rPr>
              <a:t> preprint arXiv:1409.1556, 2014</a:t>
            </a:r>
            <a:r>
              <a:rPr lang="en-IN" sz="1800" dirty="0" smtClean="0">
                <a:latin typeface="Times New Roman" pitchFamily="18" charset="0"/>
                <a:cs typeface="Times New Roman" pitchFamily="18" charset="0"/>
              </a:rPr>
              <a:t>.</a:t>
            </a:r>
          </a:p>
          <a:p>
            <a:pPr algn="just">
              <a:lnSpc>
                <a:spcPct val="170000"/>
              </a:lnSpc>
            </a:pPr>
            <a:r>
              <a:rPr lang="en-IN" sz="1800" dirty="0" smtClean="0">
                <a:latin typeface="Times New Roman" pitchFamily="18" charset="0"/>
                <a:cs typeface="Times New Roman" pitchFamily="18" charset="0"/>
              </a:rPr>
              <a:t>[8</a:t>
            </a:r>
            <a:r>
              <a:rPr lang="en-IN" sz="1800" dirty="0" smtClean="0">
                <a:latin typeface="Times New Roman" pitchFamily="18" charset="0"/>
                <a:cs typeface="Times New Roman" pitchFamily="18" charset="0"/>
              </a:rPr>
              <a:t>] G. Huang, Z. Liu, L. Van </a:t>
            </a:r>
            <a:r>
              <a:rPr lang="en-IN" sz="1800" dirty="0" err="1" smtClean="0">
                <a:latin typeface="Times New Roman" pitchFamily="18" charset="0"/>
                <a:cs typeface="Times New Roman" pitchFamily="18" charset="0"/>
              </a:rPr>
              <a:t>Der</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Maaten</a:t>
            </a:r>
            <a:r>
              <a:rPr lang="en-IN" sz="1800" dirty="0" smtClean="0">
                <a:latin typeface="Times New Roman" pitchFamily="18" charset="0"/>
                <a:cs typeface="Times New Roman" pitchFamily="18" charset="0"/>
              </a:rPr>
              <a:t>, and K. Q. Weinberger, “Densely connected </a:t>
            </a:r>
            <a:r>
              <a:rPr lang="en-IN" sz="1800" dirty="0" err="1" smtClean="0">
                <a:latin typeface="Times New Roman" pitchFamily="18" charset="0"/>
                <a:cs typeface="Times New Roman" pitchFamily="18" charset="0"/>
              </a:rPr>
              <a:t>convolutional</a:t>
            </a:r>
            <a:r>
              <a:rPr lang="en-IN" sz="1800" dirty="0" smtClean="0">
                <a:latin typeface="Times New Roman" pitchFamily="18" charset="0"/>
                <a:cs typeface="Times New Roman" pitchFamily="18" charset="0"/>
              </a:rPr>
              <a:t> networks,” in Proceedings of the IEEE conference on computer vision and pattern recognition, 2017, pp. 4700–4708. </a:t>
            </a:r>
          </a:p>
          <a:p>
            <a:pPr algn="just">
              <a:lnSpc>
                <a:spcPct val="170000"/>
              </a:lnSpc>
            </a:pPr>
            <a:r>
              <a:rPr lang="en-IN" sz="1800" dirty="0" smtClean="0">
                <a:latin typeface="Times New Roman" pitchFamily="18" charset="0"/>
                <a:cs typeface="Times New Roman" pitchFamily="18" charset="0"/>
              </a:rPr>
              <a:t>[9</a:t>
            </a:r>
            <a:r>
              <a:rPr lang="en-IN" sz="1800" dirty="0" smtClean="0">
                <a:latin typeface="Times New Roman" pitchFamily="18" charset="0"/>
                <a:cs typeface="Times New Roman" pitchFamily="18" charset="0"/>
              </a:rPr>
              <a:t>] H. Liu, X. Li, and S. Zhang, “Learning instance correlation functions for </a:t>
            </a:r>
            <a:r>
              <a:rPr lang="en-IN" sz="1800" dirty="0" err="1" smtClean="0">
                <a:latin typeface="Times New Roman" pitchFamily="18" charset="0"/>
                <a:cs typeface="Times New Roman" pitchFamily="18" charset="0"/>
              </a:rPr>
              <a:t>multilabel</a:t>
            </a:r>
            <a:r>
              <a:rPr lang="en-IN" sz="1800" dirty="0" smtClean="0">
                <a:latin typeface="Times New Roman" pitchFamily="18" charset="0"/>
                <a:cs typeface="Times New Roman" pitchFamily="18" charset="0"/>
              </a:rPr>
              <a:t> classification,” IEEE transactions on cybernetics, vol. 47, no. 2, pp. 499–510, 2016.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[10</a:t>
            </a:r>
            <a:r>
              <a:rPr lang="en-IN" sz="1800" dirty="0" smtClean="0">
                <a:latin typeface="Times New Roman" pitchFamily="18" charset="0"/>
                <a:cs typeface="Times New Roman" pitchFamily="18" charset="0"/>
              </a:rPr>
              <a:t>] Y. Zhou, J. He, and H. </a:t>
            </a:r>
            <a:r>
              <a:rPr lang="en-IN" sz="1800" dirty="0" err="1" smtClean="0">
                <a:latin typeface="Times New Roman" pitchFamily="18" charset="0"/>
                <a:cs typeface="Times New Roman" pitchFamily="18" charset="0"/>
              </a:rPr>
              <a:t>Gu</a:t>
            </a:r>
            <a:r>
              <a:rPr lang="en-IN" sz="1800" dirty="0" smtClean="0">
                <a:latin typeface="Times New Roman" pitchFamily="18" charset="0"/>
                <a:cs typeface="Times New Roman" pitchFamily="18" charset="0"/>
              </a:rPr>
              <a:t>, “Partial label learning via </a:t>
            </a:r>
            <a:r>
              <a:rPr lang="en-IN" sz="1800" dirty="0" err="1" smtClean="0">
                <a:latin typeface="Times New Roman" pitchFamily="18" charset="0"/>
                <a:cs typeface="Times New Roman" pitchFamily="18" charset="0"/>
              </a:rPr>
              <a:t>gaussian</a:t>
            </a:r>
            <a:r>
              <a:rPr lang="en-IN" sz="1800" dirty="0" smtClean="0">
                <a:latin typeface="Times New Roman" pitchFamily="18" charset="0"/>
                <a:cs typeface="Times New Roman" pitchFamily="18" charset="0"/>
              </a:rPr>
              <a:t> processes,” IEEE transactions on cybernetics, vol. 47, no. 12, pp. 4443–4450, </a:t>
            </a:r>
            <a:r>
              <a:rPr lang="en-IN" sz="1800" dirty="0" smtClean="0">
                <a:latin typeface="Times New Roman" pitchFamily="18" charset="0"/>
                <a:cs typeface="Times New Roman" pitchFamily="18" charset="0"/>
              </a:rPr>
              <a:t>2016.</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1257</TotalTime>
  <Words>1362</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Deep-LIFT Deep Label-Specific Feature Learning for Image Annotation</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2021-07-16T09:15:39Z</dcterms:modified>
</cp:coreProperties>
</file>