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Deep-Learning-Based Automatic Selection of Fewest Channels for Brain-Machine Interfaces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buNone/>
            </a:pPr>
            <a:r>
              <a:rPr lang="en-IN" sz="2000" dirty="0" smtClean="0">
                <a:latin typeface="Times New Roman" pitchFamily="18" charset="0"/>
                <a:cs typeface="Times New Roman" pitchFamily="18" charset="0"/>
              </a:rPr>
              <a:t>    Due </a:t>
            </a:r>
            <a:r>
              <a:rPr lang="en-IN" sz="2000" dirty="0" smtClean="0">
                <a:latin typeface="Times New Roman" pitchFamily="18" charset="0"/>
                <a:cs typeface="Times New Roman" pitchFamily="18" charset="0"/>
              </a:rPr>
              <a:t>to the development of convenient brain-machine interfaces (BMIs), the automatic selection of a minimum channel (electrode) set has attracted increasing interest because the decrease in the number of channels increases the efficiency of BMIs. This study proposes a deep-learning-based technique to automatically search for the minimum number of channels applicable to general BMI paradigms using a compact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for electroencephalography (EEG)-based BMIs. For verification, three types of BMI paradigms are assessed: 1) the typical P300 auditory oddball; 2) the new top-down steady-state visually evoked potential; and 3) the endogenous motor imagery. We observe that the optimized minimal EEG-channel sets are automatically selected in all three cases. Their decoding accuracies using the minimal channels are statistically equivalent to (or even higher than) those based on all channels. The brain areas of the selected channel set are </a:t>
            </a:r>
            <a:r>
              <a:rPr lang="en-IN" sz="2000" dirty="0" err="1" smtClean="0">
                <a:latin typeface="Times New Roman" pitchFamily="18" charset="0"/>
                <a:cs typeface="Times New Roman" pitchFamily="18" charset="0"/>
              </a:rPr>
              <a:t>neurophysiologically</a:t>
            </a:r>
            <a:r>
              <a:rPr lang="en-IN" sz="2000" dirty="0" smtClean="0">
                <a:latin typeface="Times New Roman" pitchFamily="18" charset="0"/>
                <a:cs typeface="Times New Roman" pitchFamily="18" charset="0"/>
              </a:rPr>
              <a:t> interpretable for all of these cognitive task paradigms. This study shows that the minimal EEG channel set can be automatically selected, irrespective of the types of BMI paradigms or EEG input features using a deep-learning approach, which also contributes to their portability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Brain-computer interface (BCI) is an emerging area of research with enormous scope in medical as well as non-medical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existing machine learning studies focus on static data and cannot classify the dynamic changes of brain signals accurately for practical uses.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exist many types of feature selection algorithms like filters, wrapper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design of the experiment, data acquisition, and training requires a high degree of organization and timing.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Developing </a:t>
            </a:r>
            <a:r>
              <a:rPr lang="en-IN" sz="2000" dirty="0" smtClean="0">
                <a:latin typeface="Times New Roman" pitchFamily="18" charset="0"/>
                <a:cs typeface="Times New Roman" pitchFamily="18" charset="0"/>
              </a:rPr>
              <a:t>a large database is quite tedious and expensive. The variability of the brain signals produced across subjects is also quite high</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The</a:t>
            </a:r>
            <a:r>
              <a:rPr lang="en-IN" sz="2000" dirty="0" smtClean="0">
                <a:latin typeface="Times New Roman" pitchFamily="18" charset="0"/>
                <a:cs typeface="Times New Roman" pitchFamily="18" charset="0"/>
              </a:rPr>
              <a:t> security problem can be divided into </a:t>
            </a:r>
            <a:r>
              <a:rPr lang="en-IN" sz="2000" dirty="0" err="1" smtClean="0">
                <a:latin typeface="Times New Roman" pitchFamily="18" charset="0"/>
                <a:cs typeface="Times New Roman" pitchFamily="18" charset="0"/>
              </a:rPr>
              <a:t>identication</a:t>
            </a:r>
            <a:r>
              <a:rPr lang="en-IN" sz="2000" dirty="0" smtClean="0">
                <a:latin typeface="Times New Roman" pitchFamily="18" charset="0"/>
                <a:cs typeface="Times New Roman" pitchFamily="18" charset="0"/>
              </a:rPr>
              <a:t> (also called recognition) and authentication (also called </a:t>
            </a:r>
            <a:r>
              <a:rPr lang="en-IN" sz="2000" dirty="0" err="1" smtClean="0">
                <a:latin typeface="Times New Roman" pitchFamily="18" charset="0"/>
                <a:cs typeface="Times New Roman" pitchFamily="18" charset="0"/>
              </a:rPr>
              <a:t>verication</a:t>
            </a:r>
            <a:r>
              <a:rPr lang="en-IN" sz="2000" dirty="0" smtClean="0">
                <a:latin typeface="Times New Roman" pitchFamily="18" charset="0"/>
                <a:cs typeface="Times New Roman" pitchFamily="18" charset="0"/>
              </a:rPr>
              <a:t>) aspects.</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solve the problem that the </a:t>
            </a:r>
            <a:r>
              <a:rPr lang="en-IN" sz="2000" dirty="0" err="1" smtClean="0">
                <a:latin typeface="Times New Roman" pitchFamily="18" charset="0"/>
                <a:cs typeface="Times New Roman" pitchFamily="18" charset="0"/>
              </a:rPr>
              <a:t>intracortical</a:t>
            </a:r>
            <a:r>
              <a:rPr lang="en-IN" sz="2000" dirty="0" smtClean="0">
                <a:latin typeface="Times New Roman" pitchFamily="18" charset="0"/>
                <a:cs typeface="Times New Roman" pitchFamily="18" charset="0"/>
              </a:rPr>
              <a:t> signals are expensive to collect, the authors also proposed a deep neural architecture to aiming at mapping the scalp signals to pseudo-intracranial brain </a:t>
            </a:r>
            <a:r>
              <a:rPr lang="en-IN" sz="2000" dirty="0" smtClean="0">
                <a:latin typeface="Times New Roman" pitchFamily="18" charset="0"/>
                <a:cs typeface="Times New Roman" pitchFamily="18" charset="0"/>
              </a:rPr>
              <a:t>signals.</a:t>
            </a:r>
          </a:p>
          <a:p>
            <a:pPr algn="just">
              <a:lnSpc>
                <a:spcPct val="150000"/>
              </a:lnSpc>
            </a:pPr>
            <a:r>
              <a:rPr lang="en-IN" sz="2000" dirty="0" err="1" smtClean="0">
                <a:latin typeface="Times New Roman" pitchFamily="18" charset="0"/>
                <a:cs typeface="Times New Roman" pitchFamily="18" charset="0"/>
              </a:rPr>
              <a:t>Th</a:t>
            </a:r>
            <a:r>
              <a:rPr lang="en-IN" sz="2000" dirty="0" err="1" smtClean="0">
                <a:latin typeface="Times New Roman" pitchFamily="18" charset="0"/>
                <a:cs typeface="Times New Roman" pitchFamily="18" charset="0"/>
              </a:rPr>
              <a:t>e</a:t>
            </a:r>
            <a:r>
              <a:rPr lang="en-IN" sz="2000" dirty="0" smtClean="0">
                <a:latin typeface="Times New Roman" pitchFamily="18" charset="0"/>
                <a:cs typeface="Times New Roman" pitchFamily="18" charset="0"/>
              </a:rPr>
              <a:t> former generally is a multi-class </a:t>
            </a:r>
            <a:r>
              <a:rPr lang="en-IN" sz="2000" dirty="0" err="1" smtClean="0">
                <a:latin typeface="Times New Roman" pitchFamily="18" charset="0"/>
                <a:cs typeface="Times New Roman" pitchFamily="18" charset="0"/>
              </a:rPr>
              <a:t>classifi</a:t>
            </a:r>
            <a:r>
              <a:rPr lang="en-IN" sz="2000" dirty="0" err="1" smtClean="0">
                <a:latin typeface="Times New Roman" pitchFamily="18" charset="0"/>
                <a:cs typeface="Times New Roman" pitchFamily="18" charset="0"/>
              </a:rPr>
              <a:t>cation</a:t>
            </a:r>
            <a:r>
              <a:rPr lang="en-IN" sz="2000" dirty="0" smtClean="0">
                <a:latin typeface="Times New Roman" pitchFamily="18" charset="0"/>
                <a:cs typeface="Times New Roman" pitchFamily="18" charset="0"/>
              </a:rPr>
              <a:t> problem, and its target is to recognize the identity of the </a:t>
            </a:r>
            <a:r>
              <a:rPr lang="en-IN" sz="2000" dirty="0" smtClean="0">
                <a:latin typeface="Times New Roman" pitchFamily="18" charset="0"/>
                <a:cs typeface="Times New Roman" pitchFamily="18" charset="0"/>
              </a:rPr>
              <a:t>test-person.</a:t>
            </a:r>
          </a:p>
          <a:p>
            <a:pPr algn="just">
              <a:lnSpc>
                <a:spcPct val="150000"/>
              </a:lnSpc>
            </a:pPr>
            <a:r>
              <a:rPr lang="en-IN" sz="2000" dirty="0" smtClean="0">
                <a:latin typeface="Times New Roman" pitchFamily="18" charset="0"/>
                <a:cs typeface="Times New Roman" pitchFamily="18" charset="0"/>
              </a:rPr>
              <a:t>Some papers only </a:t>
            </a:r>
            <a:r>
              <a:rPr lang="en-IN" sz="2000" dirty="0" err="1" smtClean="0">
                <a:latin typeface="Times New Roman" pitchFamily="18" charset="0"/>
                <a:cs typeface="Times New Roman" pitchFamily="18" charset="0"/>
              </a:rPr>
              <a:t>a</a:t>
            </a:r>
            <a:r>
              <a:rPr lang="en-IN" sz="2000" dirty="0" err="1" smtClean="0">
                <a:latin typeface="Times New Roman" pitchFamily="18" charset="0"/>
                <a:cs typeface="Times New Roman" pitchFamily="18" charset="0"/>
              </a:rPr>
              <a:t>ttempt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to classify the user’s emotional state into a binary (positive/negative) or three categories (positive, neutral, and negative) problem and recognize them by deep learning </a:t>
            </a:r>
            <a:r>
              <a:rPr lang="en-IN" sz="2000" dirty="0" smtClean="0">
                <a:latin typeface="Times New Roman" pitchFamily="18" charset="0"/>
                <a:cs typeface="Times New Roman" pitchFamily="18" charset="0"/>
              </a:rPr>
              <a:t>algorithms.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Reinforced CNN selects the best attention area that leads to the highest classification accuracy using a non-linear reward function to encourage the model.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models filter the output of CNN using Discrete Wavelet Transform (DWT) with </a:t>
            </a:r>
            <a:r>
              <a:rPr lang="en-IN" sz="2000" dirty="0" err="1" smtClean="0">
                <a:latin typeface="Times New Roman" pitchFamily="18" charset="0"/>
                <a:cs typeface="Times New Roman" pitchFamily="18" charset="0"/>
              </a:rPr>
              <a:t>Coiflet</a:t>
            </a:r>
            <a:r>
              <a:rPr lang="en-IN" sz="2000" dirty="0" smtClean="0">
                <a:latin typeface="Times New Roman" pitchFamily="18" charset="0"/>
                <a:cs typeface="Times New Roman" pitchFamily="18" charset="0"/>
              </a:rPr>
              <a:t> wavelet mother signal.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Others argue for attributing the good performance to smoothing the objective function, while others propose that </a:t>
            </a:r>
            <a:r>
              <a:rPr lang="en-IN" sz="2000" dirty="0" err="1" smtClean="0">
                <a:latin typeface="Times New Roman" pitchFamily="18" charset="0"/>
                <a:cs typeface="Times New Roman" pitchFamily="18" charset="0"/>
              </a:rPr>
              <a:t>lengthdirection</a:t>
            </a:r>
            <a:r>
              <a:rPr lang="en-IN" sz="2000" dirty="0" smtClean="0">
                <a:latin typeface="Times New Roman" pitchFamily="18" charset="0"/>
                <a:cs typeface="Times New Roman" pitchFamily="18" charset="0"/>
              </a:rPr>
              <a:t> decoupling is the reason behind its </a:t>
            </a:r>
            <a:r>
              <a:rPr lang="en-IN" sz="2000" dirty="0" smtClean="0">
                <a:latin typeface="Times New Roman" pitchFamily="18" charset="0"/>
                <a:cs typeface="Times New Roman" pitchFamily="18" charset="0"/>
              </a:rPr>
              <a:t>effectiveness.</a:t>
            </a:r>
          </a:p>
          <a:p>
            <a:pPr algn="just">
              <a:lnSpc>
                <a:spcPct val="150000"/>
              </a:lnSpc>
            </a:pPr>
            <a:r>
              <a:rPr lang="en-IN" sz="2000" dirty="0" smtClean="0">
                <a:latin typeface="Times New Roman" pitchFamily="18" charset="0"/>
                <a:cs typeface="Times New Roman" pitchFamily="18" charset="0"/>
              </a:rPr>
              <a:t>Some studies propose new network structures that mix CNN with representation algorithms for feature extraction and classification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reduce feature dimensions, a new approach is proposed to select channels and features that represent the highest emotional state.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represent but a small sample of the entire set of neurons in this limited region, as spiking can only be detected by microelectrodes closely approximated to a neuron </a:t>
            </a:r>
            <a:r>
              <a:rPr lang="en-IN" sz="2000" dirty="0" smtClean="0">
                <a:latin typeface="Times New Roman" pitchFamily="18" charset="0"/>
                <a:cs typeface="Times New Roman" pitchFamily="18" charset="0"/>
              </a:rPr>
              <a:t>developed </a:t>
            </a: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high performance </a:t>
            </a:r>
            <a:r>
              <a:rPr lang="en-IN" sz="2000" dirty="0" smtClean="0">
                <a:latin typeface="Times New Roman" pitchFamily="18" charset="0"/>
                <a:cs typeface="Times New Roman" pitchFamily="18" charset="0"/>
              </a:rPr>
              <a:t>BCI system for communication of ALS patients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wider frequency bands take substantial information from functional areas of a brain (e.g., motor and language) and thus can be used to train a higher-performance BCI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performance of ERD/ERS among users is quite variable, and the accuracy is not very </a:t>
            </a:r>
            <a:r>
              <a:rPr lang="en-IN" sz="2000" dirty="0" smtClean="0">
                <a:latin typeface="Times New Roman" pitchFamily="18" charset="0"/>
                <a:cs typeface="Times New Roman" pitchFamily="18" charset="0"/>
              </a:rPr>
              <a:t>high.</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have taken advantage of MLP for detecting hierarchical features and LSTM for sequential data learning to optimize </a:t>
            </a:r>
            <a:r>
              <a:rPr lang="en-IN" sz="2000" dirty="0" err="1" smtClean="0">
                <a:latin typeface="Times New Roman" pitchFamily="18" charset="0"/>
                <a:cs typeface="Times New Roman" pitchFamily="18" charset="0"/>
              </a:rPr>
              <a:t>classi</a:t>
            </a:r>
            <a:r>
              <a:rPr lang="en-IN" sz="2000" dirty="0" err="1" smtClean="0">
                <a:latin typeface="Times New Roman" pitchFamily="18" charset="0"/>
                <a:cs typeface="Times New Roman" pitchFamily="18" charset="0"/>
              </a:rPr>
              <a:t>fication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performance with single-channel recordings.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Augmenting e Size of EEG datasets Using Generative Adversarial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Sherif M Abdelfaah, Ghodai M Abdelrahman, and Min Wang.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Electroencephalography (EEG) is one of the most promising methods in the field of Brain-Computer Interfaces (BCIs) due to its rich time-domain resolution and the availability of advanced and portable sensor technology.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Brain computer interfacing: Applications and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Sarah N Abdulkader, Ayman Atia, and Mostafa-Sami M Mostafa. 2015.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Brain computer interface technology represents a highly growing field of research with application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Deep </a:t>
                      </a:r>
                      <a:r>
                        <a:rPr lang="en-US" sz="2000" dirty="0" err="1">
                          <a:latin typeface="Times New Roman"/>
                          <a:ea typeface="Calibri"/>
                          <a:cs typeface="Latha"/>
                        </a:rPr>
                        <a:t>convolutional</a:t>
                      </a:r>
                      <a:r>
                        <a:rPr lang="en-US" sz="2000" dirty="0">
                          <a:latin typeface="Times New Roman"/>
                          <a:ea typeface="Calibri"/>
                          <a:cs typeface="Latha"/>
                        </a:rPr>
                        <a:t> neural network for the automated detection and diagnosis of seizure using EEG signals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U Rajendra Acharya, Shu Lih Oh, Yuki Hagiwara, Jen Hong Tan, and Hojjat Adeli.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technique can be time-consuming, limited by technical artifact, provides variable results secondary to reader expertise level, and is limited in identifying abnormalities.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Performance variation in motor imagery brain–computer interface: a brief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Minkyu Ahn and Sung Chan Jun. 2015.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Brain-computer interface (BCI) technology has attracted significant attention over recent decades, and has made remarkable progress.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2057400" y="1371600"/>
            <a:ext cx="60198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systematically survey the recent advances in deep learning models for </a:t>
            </a:r>
            <a:r>
              <a:rPr lang="en-IN" dirty="0" err="1" smtClean="0">
                <a:latin typeface="Times New Roman" pitchFamily="18" charset="0"/>
                <a:cs typeface="Times New Roman" pitchFamily="18" charset="0"/>
              </a:rPr>
              <a:t>BrainComputer</a:t>
            </a:r>
            <a:r>
              <a:rPr lang="en-IN" dirty="0" smtClean="0">
                <a:latin typeface="Times New Roman" pitchFamily="18" charset="0"/>
                <a:cs typeface="Times New Roman" pitchFamily="18" charset="0"/>
              </a:rPr>
              <a:t> Interface. Compared with traditional methods, deep learning not only enables to learn high-level features automatically from BCI signals but also depends less on manual-</a:t>
            </a:r>
            <a:r>
              <a:rPr lang="en-IN" dirty="0" err="1" smtClean="0">
                <a:latin typeface="Times New Roman" pitchFamily="18" charset="0"/>
                <a:cs typeface="Times New Roman" pitchFamily="18" charset="0"/>
              </a:rPr>
              <a:t>craed</a:t>
            </a:r>
            <a:r>
              <a:rPr lang="en-IN" dirty="0" smtClean="0">
                <a:latin typeface="Times New Roman" pitchFamily="18" charset="0"/>
                <a:cs typeface="Times New Roman" pitchFamily="18" charset="0"/>
              </a:rPr>
              <a:t> features and domain knowledge. We summarize BCI signals and dominant deep learning models, followed by discussing state-of-the-art deep learning techniques for BCI and identifying the suitable deep learning algorithms for each BCI signal type. Finally, we overview deep learning based BCI applications and point out the open challenges and future directions.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Sherif</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Abdelfaah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Ghodai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Abdelrahman</a:t>
            </a:r>
            <a:r>
              <a:rPr lang="en-IN" sz="1600" dirty="0" smtClean="0">
                <a:latin typeface="Times New Roman" pitchFamily="18" charset="0"/>
                <a:cs typeface="Times New Roman" pitchFamily="18" charset="0"/>
              </a:rPr>
              <a:t>, and Min Wang. 2018. Augmenting e Size of EEG datasets Using Generative Adversarial Networks. In 2018 International Joint Conference on Neural Networks (IJCNN). IEEE,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Sarah N </a:t>
            </a:r>
            <a:r>
              <a:rPr lang="en-IN" sz="1600" dirty="0" err="1" smtClean="0">
                <a:latin typeface="Times New Roman" pitchFamily="18" charset="0"/>
                <a:cs typeface="Times New Roman" pitchFamily="18" charset="0"/>
              </a:rPr>
              <a:t>Abdulkader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Ayman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Atia</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Mostafa</a:t>
            </a:r>
            <a:r>
              <a:rPr lang="en-IN" sz="1600" dirty="0" smtClean="0">
                <a:latin typeface="Times New Roman" pitchFamily="18" charset="0"/>
                <a:cs typeface="Times New Roman" pitchFamily="18" charset="0"/>
              </a:rPr>
              <a:t>-Sami M </a:t>
            </a:r>
            <a:r>
              <a:rPr lang="en-IN" sz="1600" dirty="0" err="1" smtClean="0">
                <a:latin typeface="Times New Roman" pitchFamily="18" charset="0"/>
                <a:cs typeface="Times New Roman" pitchFamily="18" charset="0"/>
              </a:rPr>
              <a:t>Mostafa</a:t>
            </a:r>
            <a:r>
              <a:rPr lang="en-IN" sz="1600" dirty="0" smtClean="0">
                <a:latin typeface="Times New Roman" pitchFamily="18" charset="0"/>
                <a:cs typeface="Times New Roman" pitchFamily="18" charset="0"/>
              </a:rPr>
              <a:t>. 2015. Brain computer interfacing: Applications and challenges. Egyptian Informatics Journal 16, 2 (2015), 213–230.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U </a:t>
            </a:r>
            <a:r>
              <a:rPr lang="en-IN" sz="1600" dirty="0" err="1" smtClean="0">
                <a:latin typeface="Times New Roman" pitchFamily="18" charset="0"/>
                <a:cs typeface="Times New Roman" pitchFamily="18" charset="0"/>
              </a:rPr>
              <a:t>Rajendra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Acharya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Lih</a:t>
            </a:r>
            <a:r>
              <a:rPr lang="en-IN" sz="1600" dirty="0" smtClean="0">
                <a:latin typeface="Times New Roman" pitchFamily="18" charset="0"/>
                <a:cs typeface="Times New Roman" pitchFamily="18" charset="0"/>
              </a:rPr>
              <a:t> Oh, Yuki Hagiwara, Jen Hong Tan, and </a:t>
            </a:r>
            <a:r>
              <a:rPr lang="en-IN" sz="1600" dirty="0" err="1" smtClean="0">
                <a:latin typeface="Times New Roman" pitchFamily="18" charset="0"/>
                <a:cs typeface="Times New Roman" pitchFamily="18" charset="0"/>
              </a:rPr>
              <a:t>Hojjat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Adeli</a:t>
            </a:r>
            <a:r>
              <a:rPr lang="en-IN" sz="1600" dirty="0" smtClean="0">
                <a:latin typeface="Times New Roman" pitchFamily="18" charset="0"/>
                <a:cs typeface="Times New Roman" pitchFamily="18" charset="0"/>
              </a:rPr>
              <a:t>. 2018. Deep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neural network for the automated detection and diagnosis of seizure using EEG signals. Computers in biology and medicine 100 (2018), 270–278.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U </a:t>
            </a:r>
            <a:r>
              <a:rPr lang="en-IN" sz="1600" dirty="0" err="1" smtClean="0">
                <a:latin typeface="Times New Roman" pitchFamily="18" charset="0"/>
                <a:cs typeface="Times New Roman" pitchFamily="18" charset="0"/>
              </a:rPr>
              <a:t>Rajendra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Acharya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Lih</a:t>
            </a:r>
            <a:r>
              <a:rPr lang="en-IN" sz="1600" dirty="0" smtClean="0">
                <a:latin typeface="Times New Roman" pitchFamily="18" charset="0"/>
                <a:cs typeface="Times New Roman" pitchFamily="18" charset="0"/>
              </a:rPr>
              <a:t> Oh, Yuki Hagiwara, Jen Hong Tan, </a:t>
            </a:r>
            <a:r>
              <a:rPr lang="en-IN" sz="1600" dirty="0" err="1" smtClean="0">
                <a:latin typeface="Times New Roman" pitchFamily="18" charset="0"/>
                <a:cs typeface="Times New Roman" pitchFamily="18" charset="0"/>
              </a:rPr>
              <a:t>Hojjat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Adeli</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Puthankail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Subha</a:t>
            </a:r>
            <a:r>
              <a:rPr lang="en-IN" sz="1600" dirty="0" smtClean="0">
                <a:latin typeface="Times New Roman" pitchFamily="18" charset="0"/>
                <a:cs typeface="Times New Roman" pitchFamily="18" charset="0"/>
              </a:rPr>
              <a:t>. 2018. Automated EEG-based screening of depression using deep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neural network. Computer methods and programs in biomedicine 161 (2018), 103–113.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Minkyu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Ahn</a:t>
            </a:r>
            <a:r>
              <a:rPr lang="en-IN" sz="1600" dirty="0" smtClean="0">
                <a:latin typeface="Times New Roman" pitchFamily="18" charset="0"/>
                <a:cs typeface="Times New Roman" pitchFamily="18" charset="0"/>
              </a:rPr>
              <a:t> and Sung Chan Jun. 2015. Performance variation in motor imagery brain–computer interface: a brief review. Journal of neuroscience methods 243 (2015), 103–110.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Min-</a:t>
            </a:r>
            <a:r>
              <a:rPr lang="en-IN" sz="1500" dirty="0" err="1" smtClean="0">
                <a:latin typeface="Times New Roman" pitchFamily="18" charset="0"/>
                <a:cs typeface="Times New Roman" pitchFamily="18" charset="0"/>
              </a:rPr>
              <a:t>Hee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Ahn</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Byoung-Kyong</a:t>
            </a:r>
            <a:r>
              <a:rPr lang="en-IN" sz="1500" dirty="0" smtClean="0">
                <a:latin typeface="Times New Roman" pitchFamily="18" charset="0"/>
                <a:cs typeface="Times New Roman" pitchFamily="18" charset="0"/>
              </a:rPr>
              <a:t> Min. 2018. Applying deep-learning to a top-down SSVEP BMI. In Brain-Computer Interface (BCI), 2018 6th International Conference on. IEEE, 1–3.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a:t>
            </a:r>
            <a:r>
              <a:rPr lang="en-IN" sz="1500" dirty="0" err="1" smtClean="0">
                <a:latin typeface="Times New Roman" pitchFamily="18" charset="0"/>
                <a:cs typeface="Times New Roman" pitchFamily="18" charset="0"/>
              </a:rPr>
              <a:t>Alaa</a:t>
            </a:r>
            <a:r>
              <a:rPr lang="en-IN" sz="1500" dirty="0" smtClean="0">
                <a:latin typeface="Times New Roman" pitchFamily="18" charset="0"/>
                <a:cs typeface="Times New Roman" pitchFamily="18" charset="0"/>
              </a:rPr>
              <a:t> M Al-</a:t>
            </a:r>
            <a:r>
              <a:rPr lang="en-IN" sz="1500" dirty="0" err="1" smtClean="0">
                <a:latin typeface="Times New Roman" pitchFamily="18" charset="0"/>
                <a:cs typeface="Times New Roman" pitchFamily="18" charset="0"/>
              </a:rPr>
              <a:t>kaysi</a:t>
            </a:r>
            <a:r>
              <a:rPr lang="en-IN" sz="1500" dirty="0" smtClean="0">
                <a:latin typeface="Times New Roman" pitchFamily="18" charset="0"/>
                <a:cs typeface="Times New Roman" pitchFamily="18" charset="0"/>
              </a:rPr>
              <a:t>, Ahmed Al-</a:t>
            </a:r>
            <a:r>
              <a:rPr lang="en-IN" sz="1500" dirty="0" err="1" smtClean="0">
                <a:latin typeface="Times New Roman" pitchFamily="18" charset="0"/>
                <a:cs typeface="Times New Roman" pitchFamily="18" charset="0"/>
              </a:rPr>
              <a:t>Ani</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Tjeerd</a:t>
            </a:r>
            <a:r>
              <a:rPr lang="en-IN" sz="1500" dirty="0" smtClean="0">
                <a:latin typeface="Times New Roman" pitchFamily="18" charset="0"/>
                <a:cs typeface="Times New Roman" pitchFamily="18" charset="0"/>
              </a:rPr>
              <a:t> W </a:t>
            </a:r>
            <a:r>
              <a:rPr lang="en-IN" sz="1500" dirty="0" err="1" smtClean="0">
                <a:latin typeface="Times New Roman" pitchFamily="18" charset="0"/>
                <a:cs typeface="Times New Roman" pitchFamily="18" charset="0"/>
              </a:rPr>
              <a:t>Boonstra</a:t>
            </a:r>
            <a:r>
              <a:rPr lang="en-IN" sz="1500" dirty="0" smtClean="0">
                <a:latin typeface="Times New Roman" pitchFamily="18" charset="0"/>
                <a:cs typeface="Times New Roman" pitchFamily="18" charset="0"/>
              </a:rPr>
              <a:t>. 2015. A multichannel deep belief network for the </a:t>
            </a:r>
            <a:r>
              <a:rPr lang="en-IN" sz="1500" dirty="0" err="1" smtClean="0">
                <a:latin typeface="Times New Roman" pitchFamily="18" charset="0"/>
                <a:cs typeface="Times New Roman" pitchFamily="18" charset="0"/>
              </a:rPr>
              <a:t>classication</a:t>
            </a:r>
            <a:r>
              <a:rPr lang="en-IN" sz="1500" dirty="0" smtClean="0">
                <a:latin typeface="Times New Roman" pitchFamily="18" charset="0"/>
                <a:cs typeface="Times New Roman" pitchFamily="18" charset="0"/>
              </a:rPr>
              <a:t> of EEG data. In International Conference on Neural Information Processing. Springer, 38–45.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Salma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Alhagry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Aly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Aly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Fahmy</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Reda</a:t>
            </a:r>
            <a:r>
              <a:rPr lang="en-IN" sz="1500" dirty="0" smtClean="0">
                <a:latin typeface="Times New Roman" pitchFamily="18" charset="0"/>
                <a:cs typeface="Times New Roman" pitchFamily="18" charset="0"/>
              </a:rPr>
              <a:t> A El-</a:t>
            </a:r>
            <a:r>
              <a:rPr lang="en-IN" sz="1500" dirty="0" err="1" smtClean="0">
                <a:latin typeface="Times New Roman" pitchFamily="18" charset="0"/>
                <a:cs typeface="Times New Roman" pitchFamily="18" charset="0"/>
              </a:rPr>
              <a:t>Khoribi</a:t>
            </a:r>
            <a:r>
              <a:rPr lang="en-IN" sz="1500" dirty="0" smtClean="0">
                <a:latin typeface="Times New Roman" pitchFamily="18" charset="0"/>
                <a:cs typeface="Times New Roman" pitchFamily="18" charset="0"/>
              </a:rPr>
              <a:t>. 2017. Emotion Recognition based on EEG using LSTM Recurrent Neural Network. Emotion 8, 10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Mohammad A </a:t>
            </a:r>
            <a:r>
              <a:rPr lang="en-IN" sz="1500" dirty="0" err="1" smtClean="0">
                <a:latin typeface="Times New Roman" pitchFamily="18" charset="0"/>
                <a:cs typeface="Times New Roman" pitchFamily="18" charset="0"/>
              </a:rPr>
              <a:t>Almogbel</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Anh</a:t>
            </a:r>
            <a:r>
              <a:rPr lang="en-IN" sz="1500" dirty="0" smtClean="0">
                <a:latin typeface="Times New Roman" pitchFamily="18" charset="0"/>
                <a:cs typeface="Times New Roman" pitchFamily="18" charset="0"/>
              </a:rPr>
              <a:t> H Dang, and </a:t>
            </a:r>
            <a:r>
              <a:rPr lang="en-IN" sz="1500" dirty="0" err="1" smtClean="0">
                <a:latin typeface="Times New Roman" pitchFamily="18" charset="0"/>
                <a:cs typeface="Times New Roman" pitchFamily="18" charset="0"/>
              </a:rPr>
              <a:t>Wataru</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Kameyama</a:t>
            </a:r>
            <a:r>
              <a:rPr lang="en-IN" sz="1500" dirty="0" smtClean="0">
                <a:latin typeface="Times New Roman" pitchFamily="18" charset="0"/>
                <a:cs typeface="Times New Roman" pitchFamily="18" charset="0"/>
              </a:rPr>
              <a:t>. 2018. EEG-signals based cognitive workload detection of vehicle driver using deep learning. In Advanced Communication Technology (ICACT), 2018 20th International Conference on. IEEE, 256–259.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Amir H </a:t>
            </a:r>
            <a:r>
              <a:rPr lang="en-IN" sz="1500" dirty="0" err="1" smtClean="0">
                <a:latin typeface="Times New Roman" pitchFamily="18" charset="0"/>
                <a:cs typeface="Times New Roman" pitchFamily="18" charset="0"/>
              </a:rPr>
              <a:t>Ansari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Perumpillichira</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Cherian</a:t>
            </a:r>
            <a:r>
              <a:rPr lang="en-IN" sz="1500" dirty="0" smtClean="0">
                <a:latin typeface="Times New Roman" pitchFamily="18" charset="0"/>
                <a:cs typeface="Times New Roman" pitchFamily="18" charset="0"/>
              </a:rPr>
              <a:t>, Alexander </a:t>
            </a:r>
            <a:r>
              <a:rPr lang="en-IN" sz="1500" dirty="0" err="1" smtClean="0">
                <a:latin typeface="Times New Roman" pitchFamily="18" charset="0"/>
                <a:cs typeface="Times New Roman" pitchFamily="18" charset="0"/>
              </a:rPr>
              <a:t>Caicedo</a:t>
            </a:r>
            <a:r>
              <a:rPr lang="en-IN" sz="1500" dirty="0" smtClean="0">
                <a:latin typeface="Times New Roman" pitchFamily="18" charset="0"/>
                <a:cs typeface="Times New Roman" pitchFamily="18" charset="0"/>
              </a:rPr>
              <a:t>, Gunnar </a:t>
            </a:r>
            <a:r>
              <a:rPr lang="en-IN" sz="1500" dirty="0" err="1" smtClean="0">
                <a:latin typeface="Times New Roman" pitchFamily="18" charset="0"/>
                <a:cs typeface="Times New Roman" pitchFamily="18" charset="0"/>
              </a:rPr>
              <a:t>Naulaers</a:t>
            </a:r>
            <a:r>
              <a:rPr lang="en-IN" sz="1500" dirty="0" smtClean="0">
                <a:latin typeface="Times New Roman" pitchFamily="18" charset="0"/>
                <a:cs typeface="Times New Roman" pitchFamily="18" charset="0"/>
              </a:rPr>
              <a:t>, Maarten De </a:t>
            </a:r>
            <a:r>
              <a:rPr lang="en-IN" sz="1500" dirty="0" err="1" smtClean="0">
                <a:latin typeface="Times New Roman" pitchFamily="18" charset="0"/>
                <a:cs typeface="Times New Roman" pitchFamily="18" charset="0"/>
              </a:rPr>
              <a:t>Vos</a:t>
            </a:r>
            <a:r>
              <a:rPr lang="en-IN" sz="1500" dirty="0" smtClean="0">
                <a:latin typeface="Times New Roman" pitchFamily="18" charset="0"/>
                <a:cs typeface="Times New Roman" pitchFamily="18" charset="0"/>
              </a:rPr>
              <a:t>, and Sabine Van </a:t>
            </a:r>
            <a:r>
              <a:rPr lang="en-IN" sz="1500" dirty="0" err="1" smtClean="0">
                <a:latin typeface="Times New Roman" pitchFamily="18" charset="0"/>
                <a:cs typeface="Times New Roman" pitchFamily="18" charset="0"/>
              </a:rPr>
              <a:t>Huel</a:t>
            </a:r>
            <a:r>
              <a:rPr lang="en-IN" sz="1500" dirty="0" smtClean="0">
                <a:latin typeface="Times New Roman" pitchFamily="18" charset="0"/>
                <a:cs typeface="Times New Roman" pitchFamily="18" charset="0"/>
              </a:rPr>
              <a:t>. 2018. Neonatal seizure detection using deep </a:t>
            </a:r>
            <a:r>
              <a:rPr lang="en-IN" sz="1500" dirty="0" err="1" smtClean="0">
                <a:latin typeface="Times New Roman" pitchFamily="18" charset="0"/>
                <a:cs typeface="Times New Roman" pitchFamily="18" charset="0"/>
              </a:rPr>
              <a:t>convolutional</a:t>
            </a:r>
            <a:r>
              <a:rPr lang="en-IN" sz="1500" dirty="0" smtClean="0">
                <a:latin typeface="Times New Roman" pitchFamily="18" charset="0"/>
                <a:cs typeface="Times New Roman" pitchFamily="18" charset="0"/>
              </a:rPr>
              <a:t> neural networks. International journal of neural systems (2018), 1850011.</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1292</TotalTime>
  <Words>1450</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Deep-Learning-Based Automatic Selection of Fewest Channels for Brain-Machine Interfaces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2021-07-16T11:06:58Z</dcterms:modified>
</cp:coreProperties>
</file>