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 Input Weights Dependent Complex-Valued Learning Algorithm Based on </a:t>
            </a:r>
            <a:r>
              <a:rPr lang="en-IN" b="1" dirty="0" err="1" smtClean="0">
                <a:latin typeface="Times New Roman" pitchFamily="18" charset="0"/>
                <a:cs typeface="Times New Roman" pitchFamily="18" charset="0"/>
              </a:rPr>
              <a:t>Wirtinger</a:t>
            </a:r>
            <a:r>
              <a:rPr lang="en-IN" b="1" dirty="0" smtClean="0">
                <a:latin typeface="Times New Roman" pitchFamily="18" charset="0"/>
                <a:cs typeface="Times New Roman" pitchFamily="18" charset="0"/>
              </a:rPr>
              <a:t> Calculus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Complex-valued </a:t>
            </a:r>
            <a:r>
              <a:rPr lang="en-IN" sz="2000" dirty="0" smtClean="0">
                <a:latin typeface="Times New Roman" pitchFamily="18" charset="0"/>
                <a:cs typeface="Times New Roman" pitchFamily="18" charset="0"/>
              </a:rPr>
              <a:t>neural network is a kind of learning model which can deal with problems in complex domain. Fully complex extreme learning machine (CELM) is a much faster training algorithm than the complex </a:t>
            </a:r>
            <a:r>
              <a:rPr lang="en-IN" sz="2000" dirty="0" err="1" smtClean="0">
                <a:latin typeface="Times New Roman" pitchFamily="18" charset="0"/>
                <a:cs typeface="Times New Roman" pitchFamily="18" charset="0"/>
              </a:rPr>
              <a:t>backpropagation</a:t>
            </a:r>
            <a:r>
              <a:rPr lang="en-IN" sz="2000" dirty="0" smtClean="0">
                <a:latin typeface="Times New Roman" pitchFamily="18" charset="0"/>
                <a:cs typeface="Times New Roman" pitchFamily="18" charset="0"/>
              </a:rPr>
              <a:t> (CBP) scheme. However, it is at the cost of using more hidden nodes to obtain the comparable performance. An upper-layer-solution-aware algorithm has been proposed for training single-hidden layer </a:t>
            </a:r>
            <a:r>
              <a:rPr lang="en-IN" sz="2000" dirty="0" err="1" smtClean="0">
                <a:latin typeface="Times New Roman" pitchFamily="18" charset="0"/>
                <a:cs typeface="Times New Roman" pitchFamily="18" charset="0"/>
              </a:rPr>
              <a:t>feedforward</a:t>
            </a:r>
            <a:r>
              <a:rPr lang="en-IN" sz="2000" dirty="0" smtClean="0">
                <a:latin typeface="Times New Roman" pitchFamily="18" charset="0"/>
                <a:cs typeface="Times New Roman" pitchFamily="18" charset="0"/>
              </a:rPr>
              <a:t> neural networks, which performs much better than its counterparts, pseudo-inverse learning (PIL)/extreme learning machine and gradient decent-based </a:t>
            </a:r>
            <a:r>
              <a:rPr lang="en-IN" sz="2000" dirty="0" err="1" smtClean="0">
                <a:latin typeface="Times New Roman" pitchFamily="18" charset="0"/>
                <a:cs typeface="Times New Roman" pitchFamily="18" charset="0"/>
              </a:rPr>
              <a:t>backpropagation</a:t>
            </a:r>
            <a:r>
              <a:rPr lang="en-IN" sz="2000" dirty="0" smtClean="0">
                <a:latin typeface="Times New Roman" pitchFamily="18" charset="0"/>
                <a:cs typeface="Times New Roman" pitchFamily="18" charset="0"/>
              </a:rPr>
              <a:t> neural </a:t>
            </a:r>
            <a:r>
              <a:rPr lang="en-IN" sz="2000" dirty="0" smtClean="0">
                <a:latin typeface="Times New Roman" pitchFamily="18" charset="0"/>
                <a:cs typeface="Times New Roman" pitchFamily="18" charset="0"/>
              </a:rPr>
              <a:t>networks. </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Consequently</a:t>
            </a:r>
            <a:r>
              <a:rPr lang="en-IN" sz="2000" dirty="0" smtClean="0">
                <a:latin typeface="Times New Roman" pitchFamily="18" charset="0"/>
                <a:cs typeface="Times New Roman" pitchFamily="18" charset="0"/>
              </a:rPr>
              <a:t>, there exist two challenges that need to be dealt with: 1) How to combine the advantages of CBP and CELM to develop a novel complex learning algorithm? and 2) What is the convergent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presented algorithm? In this article, an input weights dependent complex-valued (IWDCV) learning algorithm based on </a:t>
            </a:r>
            <a:r>
              <a:rPr lang="en-IN" sz="2000" dirty="0" err="1" smtClean="0">
                <a:latin typeface="Times New Roman" pitchFamily="18" charset="0"/>
                <a:cs typeface="Times New Roman" pitchFamily="18" charset="0"/>
              </a:rPr>
              <a:t>Wirtinger</a:t>
            </a:r>
            <a:r>
              <a:rPr lang="en-IN" sz="2000" dirty="0" smtClean="0">
                <a:latin typeface="Times New Roman" pitchFamily="18" charset="0"/>
                <a:cs typeface="Times New Roman" pitchFamily="18" charset="0"/>
              </a:rPr>
              <a:t> calculus has been proposed, which effectively solves the </a:t>
            </a:r>
            <a:r>
              <a:rPr lang="en-IN" sz="2000" dirty="0" err="1" smtClean="0">
                <a:latin typeface="Times New Roman" pitchFamily="18" charset="0"/>
                <a:cs typeface="Times New Roman" pitchFamily="18" charset="0"/>
              </a:rPr>
              <a:t>nonanalytic</a:t>
            </a:r>
            <a:r>
              <a:rPr lang="en-IN" sz="2000" dirty="0" smtClean="0">
                <a:latin typeface="Times New Roman" pitchFamily="18" charset="0"/>
                <a:cs typeface="Times New Roman" pitchFamily="18" charset="0"/>
              </a:rPr>
              <a:t> problem of the common activation functions during training neural networks. In addition, the </a:t>
            </a:r>
            <a:r>
              <a:rPr lang="en-IN" sz="2000" dirty="0" err="1" smtClean="0">
                <a:latin typeface="Times New Roman" pitchFamily="18" charset="0"/>
                <a:cs typeface="Times New Roman" pitchFamily="18" charset="0"/>
              </a:rPr>
              <a:t>monotonicity</a:t>
            </a:r>
            <a:r>
              <a:rPr lang="en-IN" sz="2000" dirty="0" smtClean="0">
                <a:latin typeface="Times New Roman" pitchFamily="18" charset="0"/>
                <a:cs typeface="Times New Roman" pitchFamily="18" charset="0"/>
              </a:rPr>
              <a:t> of the error function and the deterministic convergence of the proposed model have been strictly proved, which theoretically guarantee the efficiency and effectiveness of the given model, IWDCV. Finally, for real and complex-valued problems, a variety of simulations have been done to demonstrate the comparable performance of the proposed algorithm which support the theoretical observations as well.</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Starting from existing deep-learning architectures, we identify the limitations that prevent these approaches from incorporating complex-valued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we then extend the existing systems with the missing mathematical foundations needed to support complex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computer vision applications were quick to adopt deep learning, not all domains can leverage the benefits of existing neural network libraries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image quality prediction process requires an understanding of the existing noise level in the fully-sampled reference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However, existing synthesis methods for reconstructing MR fingerprinting data are based on incomplete simulation </a:t>
            </a:r>
            <a:r>
              <a:rPr lang="en-IN" sz="2000" dirty="0" smtClean="0">
                <a:latin typeface="Times New Roman" pitchFamily="18" charset="0"/>
                <a:cs typeface="Times New Roman" pitchFamily="18" charset="0"/>
              </a:rPr>
              <a:t>models.</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sensitive to phase structure, and we suggest it serves as a regularized model for problems where such structure is important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algorithms avoid hand crafting solutions to specific problems by opting instead to ”learn” and adapt according to a set of examples called the training set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problems in computer vision are complicated enough to pose significant difficulties for ad-hoc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machine learning approach avoids tailoring specific algorithms for these problems, by allowing computer programs to learn to solve such problems themselves.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difficulties mainly focus on activation functions and the optimization problem.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method complements these prior works and can be used in conjunction with them for future improvements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gains shown from our proposed </a:t>
            </a:r>
            <a:r>
              <a:rPr lang="en-IN" sz="2000" dirty="0" err="1" smtClean="0">
                <a:latin typeface="Times New Roman" pitchFamily="18" charset="0"/>
                <a:cs typeface="Times New Roman" pitchFamily="18" charset="0"/>
              </a:rPr>
              <a:t>cardioid</a:t>
            </a:r>
            <a:r>
              <a:rPr lang="en-IN" sz="2000" dirty="0" smtClean="0">
                <a:latin typeface="Times New Roman" pitchFamily="18" charset="0"/>
                <a:cs typeface="Times New Roman" pitchFamily="18" charset="0"/>
              </a:rPr>
              <a:t> activation highlight the importance of activation function design on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Without compromising parameter map quality, the proposed neural network methods can produce parameter maps two orders of magnitude faster than the baseline dictionary matching methods when considering B0 maps in addition to T1 and T2.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network trained with the proposed empirical residual model learns a parameter mapping function that performs well on both the clean training signal and the in vivo test signal.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was one of the major breakthroughs which allowed for a new level of performance in many computer vision tasks, such as image classification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object detection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face </a:t>
            </a:r>
            <a:r>
              <a:rPr lang="en-IN" sz="2000" dirty="0" smtClean="0">
                <a:latin typeface="Times New Roman" pitchFamily="18" charset="0"/>
                <a:cs typeface="Times New Roman" pitchFamily="18" charset="0"/>
              </a:rPr>
              <a:t>recognition.</a:t>
            </a:r>
          </a:p>
          <a:p>
            <a:pPr algn="just">
              <a:lnSpc>
                <a:spcPct val="150000"/>
              </a:lnSpc>
            </a:pPr>
            <a:r>
              <a:rPr lang="en-IN" sz="2000" dirty="0" smtClean="0">
                <a:latin typeface="Times New Roman" pitchFamily="18" charset="0"/>
                <a:cs typeface="Times New Roman" pitchFamily="18" charset="0"/>
              </a:rPr>
              <a:t>The ability to transfer smoothly between them might create some intermediate operator that would increase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momentum coefficient and learning rate were chosen to maximize the performance over the training set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synchronization was introduced to neural networks via complex numbers, and was used for segmenting images into separate objects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Pooling is used to induce invariance to small translations, which is a characteristic of natural images.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1905000"/>
                <a:gridCol w="22860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theoretical argument for complex-valued </a:t>
                      </a:r>
                      <a:r>
                        <a:rPr lang="en-US" sz="2000" dirty="0" err="1">
                          <a:latin typeface="Times New Roman"/>
                          <a:ea typeface="Calibri"/>
                          <a:cs typeface="Latha"/>
                        </a:rPr>
                        <a:t>convolutional</a:t>
                      </a:r>
                      <a:r>
                        <a:rPr lang="en-US" sz="2000" dirty="0">
                          <a:latin typeface="Times New Roman"/>
                          <a:ea typeface="Calibri"/>
                          <a:cs typeface="Latha"/>
                        </a:rPr>
                        <a:t>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Joan Bruna, Soumith Chintala, Yann LeCun, Serkan Piantino, Arthur Szlam, and Mark Tygert.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Indeed, complex-valued </a:t>
                      </a:r>
                      <a:r>
                        <a:rPr lang="en-US" sz="2000" dirty="0" err="1">
                          <a:solidFill>
                            <a:srgbClr val="333333"/>
                          </a:solidFill>
                          <a:latin typeface="Times New Roman"/>
                          <a:ea typeface="Calibri"/>
                          <a:cs typeface="Latha"/>
                        </a:rPr>
                        <a:t>convnets</a:t>
                      </a:r>
                      <a:r>
                        <a:rPr lang="en-US" sz="2000" dirty="0">
                          <a:solidFill>
                            <a:srgbClr val="333333"/>
                          </a:solidFill>
                          <a:latin typeface="Times New Roman"/>
                          <a:ea typeface="Calibri"/>
                          <a:cs typeface="Latha"/>
                        </a:rPr>
                        <a:t> can calculate </a:t>
                      </a:r>
                      <a:r>
                        <a:rPr lang="en-US" sz="2000" dirty="0" err="1">
                          <a:solidFill>
                            <a:srgbClr val="333333"/>
                          </a:solidFill>
                          <a:latin typeface="Times New Roman"/>
                          <a:ea typeface="Calibri"/>
                          <a:cs typeface="Latha"/>
                        </a:rPr>
                        <a:t>multiscale</a:t>
                      </a:r>
                      <a:r>
                        <a:rPr lang="en-US" sz="2000" dirty="0">
                          <a:solidFill>
                            <a:srgbClr val="333333"/>
                          </a:solidFill>
                          <a:latin typeface="Times New Roman"/>
                          <a:ea typeface="Calibri"/>
                          <a:cs typeface="Latha"/>
                        </a:rPr>
                        <a:t> windowed spectra when the </a:t>
                      </a:r>
                      <a:r>
                        <a:rPr lang="en-US" sz="2000" dirty="0" err="1">
                          <a:solidFill>
                            <a:srgbClr val="333333"/>
                          </a:solidFill>
                          <a:latin typeface="Times New Roman"/>
                          <a:ea typeface="Calibri"/>
                          <a:cs typeface="Latha"/>
                        </a:rPr>
                        <a:t>convnet</a:t>
                      </a:r>
                      <a:r>
                        <a:rPr lang="en-US" sz="2000" dirty="0">
                          <a:solidFill>
                            <a:srgbClr val="333333"/>
                          </a:solidFill>
                          <a:latin typeface="Times New Roman"/>
                          <a:ea typeface="Calibri"/>
                          <a:cs typeface="Latha"/>
                        </a:rPr>
                        <a:t> filters are windowed complex-valued exponentials.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Invariant scattering convolution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Joan Bruna and Stephane Mallat.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first network layer outputs SIFT-type descriptors, whereas the next layers provide complementary invariant information that improves classification.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Complex-Valued Hough Transforms for Circles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Marcelo Cicconet, Davi Geiger, and Michael Werman.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advocates the use of complex variables to represent votes in the Hough transform for circle detection.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the Expressive Power of Deep Learning: A Tensor Analysis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Nadav Cohen, Or Sahrir, and Amnon Shashua.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construction and theory shed new light on various practices and ideas employed by the deep learning community, and in that sense bear a paradigmatic contribution as well.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600200" y="1600200"/>
            <a:ext cx="6705600" cy="4495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work we presented a complex valued CNN model, built as a generalization of the real model, with complex input and weights. Linear operations generalize trivially to the complex domain, while comparison based operations, such as </a:t>
            </a:r>
            <a:r>
              <a:rPr lang="en-IN" sz="1700" dirty="0" err="1" smtClean="0">
                <a:latin typeface="Times New Roman" pitchFamily="18" charset="0"/>
                <a:cs typeface="Times New Roman" pitchFamily="18" charset="0"/>
              </a:rPr>
              <a:t>ReLU</a:t>
            </a:r>
            <a:r>
              <a:rPr lang="en-IN" sz="1700" dirty="0" smtClean="0">
                <a:latin typeface="Times New Roman" pitchFamily="18" charset="0"/>
                <a:cs typeface="Times New Roman" pitchFamily="18" charset="0"/>
              </a:rPr>
              <a:t> and max pooling, are ill-defined over complex inputs due to the lack of order in the complex field. We described the problems encountered along with possible solutions. We also handled the optimization method for this network, and modified the well known back propagation algorithm. A theoretical analysis reveals that the resulting model is a regularized subclass of CNNs. A complex convolution is a </a:t>
            </a:r>
            <a:r>
              <a:rPr lang="en-IN" sz="1700" dirty="0" err="1" smtClean="0">
                <a:latin typeface="Times New Roman" pitchFamily="18" charset="0"/>
                <a:cs typeface="Times New Roman" pitchFamily="18" charset="0"/>
              </a:rPr>
              <a:t>spacial</a:t>
            </a:r>
            <a:r>
              <a:rPr lang="en-IN" sz="1700" dirty="0" smtClean="0">
                <a:latin typeface="Times New Roman" pitchFamily="18" charset="0"/>
                <a:cs typeface="Times New Roman" pitchFamily="18" charset="0"/>
              </a:rPr>
              <a:t> case of a real valued convolution with twice the parameters, and a tight constraint over the weights. This constraint creates a model cut out for detecting meaningful phase structure. We explored this model in an empirical setting, by considering the binary classification problem of cell detection - given an image patch, decide whether it contains a cell or not. The input data was gradients images of circular cells, that have a revealing phase structure. We trained a complex network and its real valued counterpart for this classification task. The training process of the complex network was riddled with difficulties. Given the best learning parameters, only 20% of the trials converged to a non local minima. However, in the trials that did converge, the results were promising. There was no </a:t>
            </a:r>
            <a:r>
              <a:rPr lang="en-IN" sz="1700" dirty="0" err="1" smtClean="0">
                <a:latin typeface="Times New Roman" pitchFamily="18" charset="0"/>
                <a:cs typeface="Times New Roman" pitchFamily="18" charset="0"/>
              </a:rPr>
              <a:t>overfitting</a:t>
            </a:r>
            <a:r>
              <a:rPr lang="en-IN" sz="1700" dirty="0" smtClean="0">
                <a:latin typeface="Times New Roman" pitchFamily="18" charset="0"/>
                <a:cs typeface="Times New Roman" pitchFamily="18" charset="0"/>
              </a:rPr>
              <a:t> present in the complex network, while the real network suffered from it considerably. Moreover, inspecting the kernels of the first convolution layer of the complex network, we have shown that it detected the phase structure typical for a cell </a:t>
            </a:r>
            <a:r>
              <a:rPr lang="en-IN" sz="1700" dirty="0" err="1" smtClean="0">
                <a:latin typeface="Times New Roman" pitchFamily="18" charset="0"/>
                <a:cs typeface="Times New Roman" pitchFamily="18" charset="0"/>
              </a:rPr>
              <a:t>center</a:t>
            </a:r>
            <a:r>
              <a:rPr lang="en-IN" sz="1700" dirty="0" smtClean="0">
                <a:latin typeface="Times New Roman" pitchFamily="18" charset="0"/>
                <a:cs typeface="Times New Roman" pitchFamily="18" charset="0"/>
              </a:rPr>
              <a:t>.</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Joan </a:t>
            </a:r>
            <a:r>
              <a:rPr lang="en-IN" sz="1800" dirty="0" err="1" smtClean="0">
                <a:latin typeface="Times New Roman" pitchFamily="18" charset="0"/>
                <a:cs typeface="Times New Roman" pitchFamily="18" charset="0"/>
              </a:rPr>
              <a:t>Bruna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Soumith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Chintala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Yann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LeCun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Serkan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Piantino</a:t>
            </a:r>
            <a:r>
              <a:rPr lang="en-IN" sz="1800" dirty="0" smtClean="0">
                <a:latin typeface="Times New Roman" pitchFamily="18" charset="0"/>
                <a:cs typeface="Times New Roman" pitchFamily="18" charset="0"/>
              </a:rPr>
              <a:t>, Arthur </a:t>
            </a:r>
            <a:r>
              <a:rPr lang="en-IN" sz="1800" dirty="0" err="1" smtClean="0">
                <a:latin typeface="Times New Roman" pitchFamily="18" charset="0"/>
                <a:cs typeface="Times New Roman" pitchFamily="18" charset="0"/>
              </a:rPr>
              <a:t>Szlam</a:t>
            </a:r>
            <a:r>
              <a:rPr lang="en-IN" sz="1800" dirty="0" smtClean="0">
                <a:latin typeface="Times New Roman" pitchFamily="18" charset="0"/>
                <a:cs typeface="Times New Roman" pitchFamily="18" charset="0"/>
              </a:rPr>
              <a:t>, and Mark </a:t>
            </a:r>
            <a:r>
              <a:rPr lang="en-IN" sz="1800" dirty="0" err="1" smtClean="0">
                <a:latin typeface="Times New Roman" pitchFamily="18" charset="0"/>
                <a:cs typeface="Times New Roman" pitchFamily="18" charset="0"/>
              </a:rPr>
              <a:t>Tygert</a:t>
            </a:r>
            <a:r>
              <a:rPr lang="en-IN" sz="1800" dirty="0" smtClean="0">
                <a:latin typeface="Times New Roman" pitchFamily="18" charset="0"/>
                <a:cs typeface="Times New Roman" pitchFamily="18" charset="0"/>
              </a:rPr>
              <a:t>. A theoretical argument for complex-valued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networks.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preprint arXiv:1503.03438,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Joan </a:t>
            </a:r>
            <a:r>
              <a:rPr lang="en-IN" sz="1800" dirty="0" err="1" smtClean="0">
                <a:latin typeface="Times New Roman" pitchFamily="18" charset="0"/>
                <a:cs typeface="Times New Roman" pitchFamily="18" charset="0"/>
              </a:rPr>
              <a:t>Bruna</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Stephane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Mallat</a:t>
            </a:r>
            <a:r>
              <a:rPr lang="en-IN" sz="1800" dirty="0" smtClean="0">
                <a:latin typeface="Times New Roman" pitchFamily="18" charset="0"/>
                <a:cs typeface="Times New Roman" pitchFamily="18" charset="0"/>
              </a:rPr>
              <a:t>. Invariant scattering convolution networks. IEEE Transactions on Pattern Analysis and Machine Intelligence, 35(8):1872–1886,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Marcelo </a:t>
            </a:r>
            <a:r>
              <a:rPr lang="en-IN" sz="1800" dirty="0" err="1" smtClean="0">
                <a:latin typeface="Times New Roman" pitchFamily="18" charset="0"/>
                <a:cs typeface="Times New Roman" pitchFamily="18" charset="0"/>
              </a:rPr>
              <a:t>Cicconet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Davi</a:t>
            </a:r>
            <a:r>
              <a:rPr lang="en-IN" sz="1800" dirty="0" smtClean="0">
                <a:latin typeface="Times New Roman" pitchFamily="18" charset="0"/>
                <a:cs typeface="Times New Roman" pitchFamily="18" charset="0"/>
              </a:rPr>
              <a:t> Geiger, and Michael </a:t>
            </a:r>
            <a:r>
              <a:rPr lang="en-IN" sz="1800" dirty="0" err="1" smtClean="0">
                <a:latin typeface="Times New Roman" pitchFamily="18" charset="0"/>
                <a:cs typeface="Times New Roman" pitchFamily="18" charset="0"/>
              </a:rPr>
              <a:t>Werman</a:t>
            </a:r>
            <a:r>
              <a:rPr lang="en-IN" sz="1800" dirty="0" smtClean="0">
                <a:latin typeface="Times New Roman" pitchFamily="18" charset="0"/>
                <a:cs typeface="Times New Roman" pitchFamily="18" charset="0"/>
              </a:rPr>
              <a:t>. Complex-Valued Hough Transforms for Circles.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preprint arXiv:1502.00558,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Nadav</a:t>
            </a:r>
            <a:r>
              <a:rPr lang="en-IN" sz="1800" dirty="0" smtClean="0">
                <a:latin typeface="Times New Roman" pitchFamily="18" charset="0"/>
                <a:cs typeface="Times New Roman" pitchFamily="18" charset="0"/>
              </a:rPr>
              <a:t> Cohen, Or </a:t>
            </a:r>
            <a:r>
              <a:rPr lang="en-IN" sz="1800" dirty="0" err="1" smtClean="0">
                <a:latin typeface="Times New Roman" pitchFamily="18" charset="0"/>
                <a:cs typeface="Times New Roman" pitchFamily="18" charset="0"/>
              </a:rPr>
              <a:t>Sahrir</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Amnon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Shashua</a:t>
            </a:r>
            <a:r>
              <a:rPr lang="en-IN" sz="1800" dirty="0" smtClean="0">
                <a:latin typeface="Times New Roman" pitchFamily="18" charset="0"/>
                <a:cs typeface="Times New Roman" pitchFamily="18" charset="0"/>
              </a:rPr>
              <a:t>. On the Expressive Power of Deep Learning: A Tensor Analysis.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George M. Georgiou and </a:t>
            </a:r>
            <a:r>
              <a:rPr lang="en-IN" sz="1800" dirty="0" err="1" smtClean="0">
                <a:latin typeface="Times New Roman" pitchFamily="18" charset="0"/>
                <a:cs typeface="Times New Roman" pitchFamily="18" charset="0"/>
              </a:rPr>
              <a:t>Cris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Koutsougeras</a:t>
            </a:r>
            <a:r>
              <a:rPr lang="en-IN" sz="1800" dirty="0" smtClean="0">
                <a:latin typeface="Times New Roman" pitchFamily="18" charset="0"/>
                <a:cs typeface="Times New Roman" pitchFamily="18" charset="0"/>
              </a:rPr>
              <a:t>. Complex domain </a:t>
            </a:r>
            <a:r>
              <a:rPr lang="en-IN" sz="1800" dirty="0" err="1" smtClean="0">
                <a:latin typeface="Times New Roman" pitchFamily="18" charset="0"/>
                <a:cs typeface="Times New Roman" pitchFamily="18" charset="0"/>
              </a:rPr>
              <a:t>backpropagation</a:t>
            </a:r>
            <a:r>
              <a:rPr lang="en-IN" sz="1800" dirty="0" smtClean="0">
                <a:latin typeface="Times New Roman" pitchFamily="18" charset="0"/>
                <a:cs typeface="Times New Roman" pitchFamily="18" charset="0"/>
              </a:rPr>
              <a:t>. IEEE Transactions on Circuits and Systems II: </a:t>
            </a:r>
            <a:r>
              <a:rPr lang="en-IN" sz="1800" dirty="0" err="1" smtClean="0">
                <a:latin typeface="Times New Roman" pitchFamily="18" charset="0"/>
                <a:cs typeface="Times New Roman" pitchFamily="18" charset="0"/>
              </a:rPr>
              <a:t>Analog</a:t>
            </a:r>
            <a:r>
              <a:rPr lang="en-IN" sz="1800" dirty="0" smtClean="0">
                <a:latin typeface="Times New Roman" pitchFamily="18" charset="0"/>
                <a:cs typeface="Times New Roman" pitchFamily="18" charset="0"/>
              </a:rPr>
              <a:t> and Digital Signal Processing, 39(5):330–334, 1992. </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Ross </a:t>
            </a:r>
            <a:r>
              <a:rPr lang="en-IN" sz="2000" dirty="0" err="1" smtClean="0">
                <a:latin typeface="Times New Roman" pitchFamily="18" charset="0"/>
                <a:cs typeface="Times New Roman" pitchFamily="18" charset="0"/>
              </a:rPr>
              <a:t>Girshick</a:t>
            </a:r>
            <a:r>
              <a:rPr lang="en-IN" sz="2000" dirty="0" smtClean="0">
                <a:latin typeface="Times New Roman" pitchFamily="18" charset="0"/>
                <a:cs typeface="Times New Roman" pitchFamily="18" charset="0"/>
              </a:rPr>
              <a:t>, Jeff Donahue, Trevor Darrell, U C Berkeley, and </a:t>
            </a:r>
            <a:r>
              <a:rPr lang="en-IN" sz="2000" dirty="0" err="1" smtClean="0">
                <a:latin typeface="Times New Roman" pitchFamily="18" charset="0"/>
                <a:cs typeface="Times New Roman" pitchFamily="18" charset="0"/>
              </a:rPr>
              <a:t>Jitendra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Malik</a:t>
            </a:r>
            <a:r>
              <a:rPr lang="en-IN" sz="2000" dirty="0" smtClean="0">
                <a:latin typeface="Times New Roman" pitchFamily="18" charset="0"/>
                <a:cs typeface="Times New Roman" pitchFamily="18" charset="0"/>
              </a:rPr>
              <a:t>. Rich feature hierarchies for accurate object detection and semantic segmentation. Cvpr’14, pages 2–9,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Xavier </a:t>
            </a:r>
            <a:r>
              <a:rPr lang="en-IN" sz="2000" dirty="0" err="1" smtClean="0">
                <a:latin typeface="Times New Roman" pitchFamily="18" charset="0"/>
                <a:cs typeface="Times New Roman" pitchFamily="18" charset="0"/>
              </a:rPr>
              <a:t>Glorot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Yoshua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Understanding the difficulty of training deep </a:t>
            </a:r>
            <a:r>
              <a:rPr lang="en-IN" sz="2000" dirty="0" err="1" smtClean="0">
                <a:latin typeface="Times New Roman" pitchFamily="18" charset="0"/>
                <a:cs typeface="Times New Roman" pitchFamily="18" charset="0"/>
              </a:rPr>
              <a:t>feedforward</a:t>
            </a:r>
            <a:r>
              <a:rPr lang="en-IN" sz="2000" dirty="0" smtClean="0">
                <a:latin typeface="Times New Roman" pitchFamily="18" charset="0"/>
                <a:cs typeface="Times New Roman" pitchFamily="18" charset="0"/>
              </a:rPr>
              <a:t> neural networks. </a:t>
            </a:r>
            <a:r>
              <a:rPr lang="en-IN" sz="2000" dirty="0" err="1" smtClean="0">
                <a:latin typeface="Times New Roman" pitchFamily="18" charset="0"/>
                <a:cs typeface="Times New Roman" pitchFamily="18" charset="0"/>
              </a:rPr>
              <a:t>Aistats</a:t>
            </a:r>
            <a:r>
              <a:rPr lang="en-IN" sz="2000" dirty="0" smtClean="0">
                <a:latin typeface="Times New Roman" pitchFamily="18" charset="0"/>
                <a:cs typeface="Times New Roman" pitchFamily="18" charset="0"/>
              </a:rPr>
              <a:t>, 9:249–256,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Ian J. </a:t>
            </a:r>
            <a:r>
              <a:rPr lang="en-IN" sz="2000" dirty="0" err="1" smtClean="0">
                <a:latin typeface="Times New Roman" pitchFamily="18" charset="0"/>
                <a:cs typeface="Times New Roman" pitchFamily="18" charset="0"/>
              </a:rPr>
              <a:t>Goodfellow</a:t>
            </a:r>
            <a:r>
              <a:rPr lang="en-IN" sz="2000" dirty="0" smtClean="0">
                <a:latin typeface="Times New Roman" pitchFamily="18" charset="0"/>
                <a:cs typeface="Times New Roman" pitchFamily="18" charset="0"/>
              </a:rPr>
              <a:t>, David </a:t>
            </a:r>
            <a:r>
              <a:rPr lang="en-IN" sz="2000" dirty="0" err="1" smtClean="0">
                <a:latin typeface="Times New Roman" pitchFamily="18" charset="0"/>
                <a:cs typeface="Times New Roman" pitchFamily="18" charset="0"/>
              </a:rPr>
              <a:t>Warde</a:t>
            </a:r>
            <a:r>
              <a:rPr lang="en-IN" sz="2000" dirty="0" smtClean="0">
                <a:latin typeface="Times New Roman" pitchFamily="18" charset="0"/>
                <a:cs typeface="Times New Roman" pitchFamily="18" charset="0"/>
              </a:rPr>
              <a:t>-Farley, </a:t>
            </a:r>
            <a:r>
              <a:rPr lang="en-IN" sz="2000" dirty="0" err="1" smtClean="0">
                <a:latin typeface="Times New Roman" pitchFamily="18" charset="0"/>
                <a:cs typeface="Times New Roman" pitchFamily="18" charset="0"/>
              </a:rPr>
              <a:t>Mehdi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Mirza</a:t>
            </a:r>
            <a:r>
              <a:rPr lang="en-IN" sz="2000" dirty="0" smtClean="0">
                <a:latin typeface="Times New Roman" pitchFamily="18" charset="0"/>
                <a:cs typeface="Times New Roman" pitchFamily="18" charset="0"/>
              </a:rPr>
              <a:t>, Aaron </a:t>
            </a:r>
            <a:r>
              <a:rPr lang="en-IN" sz="2000" dirty="0" err="1" smtClean="0">
                <a:latin typeface="Times New Roman" pitchFamily="18" charset="0"/>
                <a:cs typeface="Times New Roman" pitchFamily="18" charset="0"/>
              </a:rPr>
              <a:t>Courville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Yoshua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Maxout</a:t>
            </a:r>
            <a:r>
              <a:rPr lang="en-IN" sz="2000" dirty="0" smtClean="0">
                <a:latin typeface="Times New Roman" pitchFamily="18" charset="0"/>
                <a:cs typeface="Times New Roman" pitchFamily="18" charset="0"/>
              </a:rPr>
              <a:t> Networks. 2013.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D. O. </a:t>
            </a:r>
            <a:r>
              <a:rPr lang="en-IN" sz="2000" dirty="0" err="1" smtClean="0">
                <a:latin typeface="Times New Roman" pitchFamily="18" charset="0"/>
                <a:cs typeface="Times New Roman" pitchFamily="18" charset="0"/>
              </a:rPr>
              <a:t>Hebb</a:t>
            </a:r>
            <a:r>
              <a:rPr lang="en-IN" sz="2000" dirty="0" smtClean="0">
                <a:latin typeface="Times New Roman" pitchFamily="18" charset="0"/>
                <a:cs typeface="Times New Roman" pitchFamily="18" charset="0"/>
              </a:rPr>
              <a:t>. The Organization of Behaviour. Organization, page 62, 1949.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Geoffrey Hinton. Dropout : A Simple Way to Prevent Neural Networks from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Journal of Machine Learning Research (JMLR), 15:1929–1958, 2014.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1450</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Input Weights Dependent Complex-Valued Learning Algorithm Based on Wirtinger Calculus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2021-07-16T16:17:06Z</dcterms:modified>
</cp:coreProperties>
</file>