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Simplified Deep Forest Model Based Just-in-Time Defect Prediction for Android Mobile Apps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popularity of mobile devices has led to an explosive growth in the number of mobile apps in which Android mobile apps are the mainstream. Android mobile apps usually undergo frequent update due to new requirements proposed by users. Just-In-Time (JIT) defect prediction is appropriate for this scenario for quality assurance because it can provide timely feedback by determining whether a new code commit will introduce defects into the apps. As defect prediction performance usually relies on the quality of the data representation and the used classification model, in this work, we modify a state-of-the-art model, called Simplified Deep Forest (SDF) to conduct JIT defect prediction for Android mobile apps. This method uses a cascade structure with ensemble forests for representation learning and classification. We conduct experiments on 10 Android mobile apps and experimental results show that SDF performs significantly better than comparative methods in terms of three performance indicators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tree-based models are trained to predict the code by generating new nodes taking into account the existing tree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prepare a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dataset, the authors use the existing static bug detection software to identify the specific kind of bugs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comparative studies such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show that while the state-of-the-art deep learning techniques usually perform better than standard deep learning and traditional metrics-based </a:t>
            </a:r>
            <a:r>
              <a:rPr lang="en-IN" sz="2000" dirty="0" smtClean="0">
                <a:latin typeface="Times New Roman" pitchFamily="18" charset="0"/>
                <a:cs typeface="Times New Roman" pitchFamily="18" charset="0"/>
              </a:rPr>
              <a:t>ones.</a:t>
            </a:r>
          </a:p>
          <a:p>
            <a:pPr algn="just">
              <a:lnSpc>
                <a:spcPct val="150000"/>
              </a:lnSpc>
            </a:pPr>
            <a:r>
              <a:rPr lang="en-IN" sz="2000" dirty="0" smtClean="0">
                <a:latin typeface="Times New Roman" pitchFamily="18" charset="0"/>
                <a:cs typeface="Times New Roman" pitchFamily="18" charset="0"/>
              </a:rPr>
              <a:t>We hope that this survey can be useful for researchers and practitioners in the software defect prediction, code understanding and other related fields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idea is that an artificial neural network with multiple layers is capable of progressively extracting the higher-level features from the original data to solve complex problems.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deal with the problem that of the shallow machine learning based software defect prediction model can not deeply mine the software tool data, we propose software defect prediction model based on improved deep forest and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by forest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Then, the improved deep forest algorithm and </a:t>
            </a:r>
            <a:r>
              <a:rPr lang="en-IN" sz="2000" dirty="0" err="1" smtClean="0">
                <a:latin typeface="Times New Roman" pitchFamily="18" charset="0"/>
                <a:cs typeface="Times New Roman" pitchFamily="18" charset="0"/>
              </a:rPr>
              <a:t>eForest</a:t>
            </a:r>
            <a:r>
              <a:rPr lang="en-IN" sz="2000" dirty="0" smtClean="0">
                <a:latin typeface="Times New Roman" pitchFamily="18" charset="0"/>
                <a:cs typeface="Times New Roman" pitchFamily="18" charset="0"/>
              </a:rPr>
              <a:t> are applied to software defect prediction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Software defect prediction is a binary classification problem, which is to analyze the quality of software modules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the problem that multi-grained scanning in deep forests may lose important information, data augmentation method is used to transform the original input features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Developing a fault prediction model is a challenging problem, and many approaches have been proposed throughout history.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approach represents the code as a sequence of code tokens, which is fed into a LSTM system to transform code into a feature vector and a token state representing the semantic information of the token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features learning technique based on CNN is proposed. This model extract features from token vectors in the AST of the code and learns the transferable joint features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new deep forest model is proposed for the software defect prediction. To detect the essential defect features, it uses the cascade learning strategy, which consists in reforming a set of the random forest classifiers into a layered network.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Software defect prediction is an important way to make full use of software test resources and improve software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Moreover, contrast to DNNs, the </a:t>
            </a:r>
            <a:r>
              <a:rPr lang="en-IN" sz="2000" dirty="0" err="1" smtClean="0">
                <a:latin typeface="Times New Roman" pitchFamily="18" charset="0"/>
                <a:cs typeface="Times New Roman" pitchFamily="18" charset="0"/>
              </a:rPr>
              <a:t>gcForest</a:t>
            </a:r>
            <a:r>
              <a:rPr lang="en-IN" sz="2000" dirty="0" smtClean="0">
                <a:latin typeface="Times New Roman" pitchFamily="18" charset="0"/>
                <a:cs typeface="Times New Roman" pitchFamily="18" charset="0"/>
              </a:rPr>
              <a:t> has much fewer hyper-parameters and its performance is robust in different hyper-parameter settings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use data augmentation algorithms to increase the amount of data, challenging the time and efficiency of our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shows that our algorithm has obvious advantages in efficiency compared to other deep learning algorithms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there are mainly three techniques are used for implementing the software detect prediction models, as classification, regression and clustering.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Cross project and within-project semi supervised software defect prediction: A unified approach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 Wu, X. Jing, Y. Sun, J. Sun, L. Huang, F. Cui, and Y. Sun,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introduce the semi supervised dictionary learning technique and propose a cost-sensitive </a:t>
                      </a:r>
                      <a:r>
                        <a:rPr lang="en-US" sz="2000" dirty="0" err="1">
                          <a:solidFill>
                            <a:srgbClr val="333333"/>
                          </a:solidFill>
                          <a:latin typeface="Times New Roman"/>
                          <a:ea typeface="Calibri"/>
                          <a:cs typeface="Latha"/>
                        </a:rPr>
                        <a:t>kernelized</a:t>
                      </a:r>
                      <a:r>
                        <a:rPr lang="en-US" sz="2000" dirty="0">
                          <a:solidFill>
                            <a:srgbClr val="333333"/>
                          </a:solidFill>
                          <a:latin typeface="Times New Roman"/>
                          <a:ea typeface="Calibri"/>
                          <a:cs typeface="Latha"/>
                        </a:rPr>
                        <a:t> semi supervised dictionary learning (CKSDL) approach.</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framework for software defect prediction and metric selection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Huda, S. Alyahya, M. M. Ali, S. Ahmad, J. Abawajy, H. Al-Dossari, and J. Yearwood,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large number of correlated metrics makes building a software defect prediction model very complex.</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1915160">
                <a:tc>
                  <a:txBody>
                    <a:bodyPr/>
                    <a:lstStyle/>
                    <a:p>
                      <a:pPr algn="just">
                        <a:lnSpc>
                          <a:spcPct val="150000"/>
                        </a:lnSpc>
                        <a:spcAft>
                          <a:spcPts val="500"/>
                        </a:spcAft>
                        <a:tabLst>
                          <a:tab pos="457200" algn="l"/>
                        </a:tabLst>
                      </a:pPr>
                      <a:r>
                        <a:rPr lang="en-US" sz="2000" dirty="0">
                          <a:latin typeface="Times New Roman"/>
                          <a:ea typeface="Calibri"/>
                          <a:cs typeface="Latha"/>
                        </a:rPr>
                        <a:t>Integrated approach to software defect prediction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 Felix and S. P. Lee,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Empirical studies have been conducted on software defect prediction for both cross-project and within-project defect prediction.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Are fix-inducing changes a moving target? a longitudinal case study of just-in-time defect prediction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McIntosh and Y. Kamei,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Through a longitudinal case study of 37,524 changes from the rapidly evolving QT and OPENSTACK systems, we find that fluctuations in the properties of fix-inducing changes can impact the performance and interpretation of JIT models.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2133600" y="1447800"/>
            <a:ext cx="62484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in order to solve the problem that the shallow machine learning algorithm can not deeply mine the software data features in the current software defect prediction, software defect prediction model based on improved deep forest and </a:t>
            </a:r>
            <a:r>
              <a:rPr lang="en-IN" sz="1700" dirty="0" err="1" smtClean="0">
                <a:latin typeface="Times New Roman" pitchFamily="18" charset="0"/>
                <a:cs typeface="Times New Roman" pitchFamily="18" charset="0"/>
              </a:rPr>
              <a:t>autoencoder</a:t>
            </a:r>
            <a:r>
              <a:rPr lang="en-IN" sz="1700" dirty="0" smtClean="0">
                <a:latin typeface="Times New Roman" pitchFamily="18" charset="0"/>
                <a:cs typeface="Times New Roman" pitchFamily="18" charset="0"/>
              </a:rPr>
              <a:t> by forest is proposed. Firstly, the original input features are transformed by the data augmentation method to enhance the ability of feature expression, and the </a:t>
            </a:r>
            <a:r>
              <a:rPr lang="en-IN" sz="1700" dirty="0" err="1" smtClean="0">
                <a:latin typeface="Times New Roman" pitchFamily="18" charset="0"/>
                <a:cs typeface="Times New Roman" pitchFamily="18" charset="0"/>
              </a:rPr>
              <a:t>autoencoder</a:t>
            </a:r>
            <a:r>
              <a:rPr lang="en-IN" sz="1700" dirty="0" smtClean="0">
                <a:latin typeface="Times New Roman" pitchFamily="18" charset="0"/>
                <a:cs typeface="Times New Roman" pitchFamily="18" charset="0"/>
              </a:rPr>
              <a:t> by forest performs the data of dimensionality reduction on the features. Then, we use the improved deep forest algorithm and </a:t>
            </a:r>
            <a:r>
              <a:rPr lang="en-IN" sz="1700" dirty="0" err="1" smtClean="0">
                <a:latin typeface="Times New Roman" pitchFamily="18" charset="0"/>
                <a:cs typeface="Times New Roman" pitchFamily="18" charset="0"/>
              </a:rPr>
              <a:t>autoencoder</a:t>
            </a:r>
            <a:r>
              <a:rPr lang="en-IN" sz="1700" dirty="0" smtClean="0">
                <a:latin typeface="Times New Roman" pitchFamily="18" charset="0"/>
                <a:cs typeface="Times New Roman" pitchFamily="18" charset="0"/>
              </a:rPr>
              <a:t> by forest to build software defect prediction model. The experimental results show that the proposed algorithm has higher performance than the original deep forest (</a:t>
            </a:r>
            <a:r>
              <a:rPr lang="en-IN" sz="1700" dirty="0" err="1" smtClean="0">
                <a:latin typeface="Times New Roman" pitchFamily="18" charset="0"/>
                <a:cs typeface="Times New Roman" pitchFamily="18" charset="0"/>
              </a:rPr>
              <a:t>gcForest</a:t>
            </a:r>
            <a:r>
              <a:rPr lang="en-IN" sz="1700" dirty="0" smtClean="0">
                <a:latin typeface="Times New Roman" pitchFamily="18" charset="0"/>
                <a:cs typeface="Times New Roman" pitchFamily="18" charset="0"/>
              </a:rPr>
              <a:t>) algorithm, and has higher performance and efficiency than other deep learning algorithms. However, the algorithm does not consider unbalanced data problem. In future, we will be to study how to further improve the prediction performance of the algorithm and consider a solution to the problem of data imbalance in the training set.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Wu, X. Jing, Y. Sun, J. Sun, L. Huang, F. Cui, and Y. Sun, “</a:t>
            </a:r>
            <a:r>
              <a:rPr lang="en-IN" sz="1600" dirty="0" err="1" smtClean="0">
                <a:latin typeface="Times New Roman" pitchFamily="18" charset="0"/>
                <a:cs typeface="Times New Roman" pitchFamily="18" charset="0"/>
              </a:rPr>
              <a:t>Crossproject</a:t>
            </a:r>
            <a:r>
              <a:rPr lang="en-IN" sz="1600" dirty="0" smtClean="0">
                <a:latin typeface="Times New Roman" pitchFamily="18" charset="0"/>
                <a:cs typeface="Times New Roman" pitchFamily="18" charset="0"/>
              </a:rPr>
              <a:t> and within-project </a:t>
            </a:r>
            <a:r>
              <a:rPr lang="en-IN" sz="1600" dirty="0" err="1" smtClean="0">
                <a:latin typeface="Times New Roman" pitchFamily="18" charset="0"/>
                <a:cs typeface="Times New Roman" pitchFamily="18" charset="0"/>
              </a:rPr>
              <a:t>semisupervised</a:t>
            </a:r>
            <a:r>
              <a:rPr lang="en-IN" sz="1600" dirty="0" smtClean="0">
                <a:latin typeface="Times New Roman" pitchFamily="18" charset="0"/>
                <a:cs typeface="Times New Roman" pitchFamily="18" charset="0"/>
              </a:rPr>
              <a:t> software defect prediction: A unified approach,” IEEE Transactions on Reliability, vol. 67, no. 2, pp. 581–597, June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Huda, S. </a:t>
            </a:r>
            <a:r>
              <a:rPr lang="en-IN" sz="1600" dirty="0" err="1" smtClean="0">
                <a:latin typeface="Times New Roman" pitchFamily="18" charset="0"/>
                <a:cs typeface="Times New Roman" pitchFamily="18" charset="0"/>
              </a:rPr>
              <a:t>Alyahya</a:t>
            </a:r>
            <a:r>
              <a:rPr lang="en-IN" sz="1600" dirty="0" smtClean="0">
                <a:latin typeface="Times New Roman" pitchFamily="18" charset="0"/>
                <a:cs typeface="Times New Roman" pitchFamily="18" charset="0"/>
              </a:rPr>
              <a:t>, M. M. Ali, S. Ahmad, J. </a:t>
            </a:r>
            <a:r>
              <a:rPr lang="en-IN" sz="1600" dirty="0" err="1" smtClean="0">
                <a:latin typeface="Times New Roman" pitchFamily="18" charset="0"/>
                <a:cs typeface="Times New Roman" pitchFamily="18" charset="0"/>
              </a:rPr>
              <a:t>Abawajy</a:t>
            </a:r>
            <a:r>
              <a:rPr lang="en-IN" sz="1600" dirty="0" smtClean="0">
                <a:latin typeface="Times New Roman" pitchFamily="18" charset="0"/>
                <a:cs typeface="Times New Roman" pitchFamily="18" charset="0"/>
              </a:rPr>
              <a:t>, H. Al-</a:t>
            </a:r>
            <a:r>
              <a:rPr lang="en-IN" sz="1600" dirty="0" err="1" smtClean="0">
                <a:latin typeface="Times New Roman" pitchFamily="18" charset="0"/>
                <a:cs typeface="Times New Roman" pitchFamily="18" charset="0"/>
              </a:rPr>
              <a:t>Dossari</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Yearwood</a:t>
            </a:r>
            <a:r>
              <a:rPr lang="en-IN" sz="1600" dirty="0" smtClean="0">
                <a:latin typeface="Times New Roman" pitchFamily="18" charset="0"/>
                <a:cs typeface="Times New Roman" pitchFamily="18" charset="0"/>
              </a:rPr>
              <a:t>, “A framework for software defect prediction and metric selection,” IEEE Access, vol. 6, pp. 2844–2858,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E. </a:t>
            </a:r>
            <a:r>
              <a:rPr lang="en-IN" sz="1600" dirty="0" err="1" smtClean="0">
                <a:latin typeface="Times New Roman" pitchFamily="18" charset="0"/>
                <a:cs typeface="Times New Roman" pitchFamily="18" charset="0"/>
              </a:rPr>
              <a:t>Bennin</a:t>
            </a:r>
            <a:r>
              <a:rPr lang="en-IN" sz="1600" dirty="0" smtClean="0">
                <a:latin typeface="Times New Roman" pitchFamily="18" charset="0"/>
                <a:cs typeface="Times New Roman" pitchFamily="18" charset="0"/>
              </a:rPr>
              <a:t>, J. Keung, P. </a:t>
            </a:r>
            <a:r>
              <a:rPr lang="en-IN" sz="1600" dirty="0" err="1" smtClean="0">
                <a:latin typeface="Times New Roman" pitchFamily="18" charset="0"/>
                <a:cs typeface="Times New Roman" pitchFamily="18" charset="0"/>
              </a:rPr>
              <a:t>Phannachitta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Monden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Mensah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Mahakil</a:t>
            </a:r>
            <a:r>
              <a:rPr lang="en-IN" sz="1600" dirty="0" smtClean="0">
                <a:latin typeface="Times New Roman" pitchFamily="18" charset="0"/>
                <a:cs typeface="Times New Roman" pitchFamily="18" charset="0"/>
              </a:rPr>
              <a:t>: Diversity based oversampling approach to alleviate the class imbalance issue in software defect prediction,” IEEE Transactions on Software Engineering, vol. 44, no. 6, pp. 534–550, June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E. A. Felix and S. P. Lee, “Integrated approach to software defect prediction,” IEEE Access, vol. 5, pp. 21 524–21 547,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McIntosh and Y. Kamei, “Are fix-inducing changes a moving target? a longitudinal case study of just-in-time defect prediction,” IEEE Transactions on Software Engineering, vol. 44, no. 5, pp. 412–428, May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L. Lu, and S. Jiang, “Multiple-components weights </a:t>
            </a:r>
            <a:r>
              <a:rPr lang="en-IN" sz="1600" dirty="0" err="1" smtClean="0">
                <a:latin typeface="Times New Roman" pitchFamily="18" charset="0"/>
                <a:cs typeface="Times New Roman" pitchFamily="18" charset="0"/>
              </a:rPr>
              <a:t>modelfor</a:t>
            </a:r>
            <a:r>
              <a:rPr lang="en-IN" sz="1600" dirty="0" smtClean="0">
                <a:latin typeface="Times New Roman" pitchFamily="18" charset="0"/>
                <a:cs typeface="Times New Roman" pitchFamily="18" charset="0"/>
              </a:rPr>
              <a:t> cross-project software defect prediction,” IET Software, vol. 12, no. 4, pp. 345–355,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Huda, K. Liu, M. </a:t>
            </a:r>
            <a:r>
              <a:rPr lang="en-IN" sz="1600" dirty="0" err="1" smtClean="0">
                <a:latin typeface="Times New Roman" pitchFamily="18" charset="0"/>
                <a:cs typeface="Times New Roman" pitchFamily="18" charset="0"/>
              </a:rPr>
              <a:t>Abdelrazek</a:t>
            </a:r>
            <a:r>
              <a:rPr lang="en-IN" sz="1600" dirty="0" smtClean="0">
                <a:latin typeface="Times New Roman" pitchFamily="18" charset="0"/>
                <a:cs typeface="Times New Roman" pitchFamily="18" charset="0"/>
              </a:rPr>
              <a:t>, A. Ibrahim, S. </a:t>
            </a:r>
            <a:r>
              <a:rPr lang="en-IN" sz="1600" dirty="0" err="1" smtClean="0">
                <a:latin typeface="Times New Roman" pitchFamily="18" charset="0"/>
                <a:cs typeface="Times New Roman" pitchFamily="18" charset="0"/>
              </a:rPr>
              <a:t>Alyahya</a:t>
            </a:r>
            <a:r>
              <a:rPr lang="en-IN" sz="1600" dirty="0" smtClean="0">
                <a:latin typeface="Times New Roman" pitchFamily="18" charset="0"/>
                <a:cs typeface="Times New Roman" pitchFamily="18" charset="0"/>
              </a:rPr>
              <a:t>, H. Al-</a:t>
            </a:r>
            <a:r>
              <a:rPr lang="en-IN" sz="1600" dirty="0" err="1" smtClean="0">
                <a:latin typeface="Times New Roman" pitchFamily="18" charset="0"/>
                <a:cs typeface="Times New Roman" pitchFamily="18" charset="0"/>
              </a:rPr>
              <a:t>Dossari</a:t>
            </a:r>
            <a:r>
              <a:rPr lang="en-IN" sz="1600" dirty="0" smtClean="0">
                <a:latin typeface="Times New Roman" pitchFamily="18" charset="0"/>
                <a:cs typeface="Times New Roman" pitchFamily="18" charset="0"/>
              </a:rPr>
              <a:t>, and S. Ahmad, “An ensemble oversampling model for class imbalance problem in software defect prediction,” IEEE Access, vol. 6, pp. 24 184– 24 195,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Chen, S. W. Thomas, H. </a:t>
            </a:r>
            <a:r>
              <a:rPr lang="en-IN" sz="1600" dirty="0" err="1" smtClean="0">
                <a:latin typeface="Times New Roman" pitchFamily="18" charset="0"/>
                <a:cs typeface="Times New Roman" pitchFamily="18" charset="0"/>
              </a:rPr>
              <a:t>Hemmati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Nagappan</a:t>
            </a:r>
            <a:r>
              <a:rPr lang="en-IN" sz="1600" dirty="0" smtClean="0">
                <a:latin typeface="Times New Roman" pitchFamily="18" charset="0"/>
                <a:cs typeface="Times New Roman" pitchFamily="18" charset="0"/>
              </a:rPr>
              <a:t>, and A. E. Hassan, “An empirical study on the effect of testing on code quality using topic models: A case study on software development systems,” IEEE Transactions on Reliability, vol. 66, no. 3, pp. 806–824, Sept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Herbold, A. </a:t>
            </a:r>
            <a:r>
              <a:rPr lang="en-IN" sz="1600" dirty="0" err="1" smtClean="0">
                <a:latin typeface="Times New Roman" pitchFamily="18" charset="0"/>
                <a:cs typeface="Times New Roman" pitchFamily="18" charset="0"/>
              </a:rPr>
              <a:t>Trautsch</a:t>
            </a:r>
            <a:r>
              <a:rPr lang="en-IN" sz="1600" dirty="0" smtClean="0">
                <a:latin typeface="Times New Roman" pitchFamily="18" charset="0"/>
                <a:cs typeface="Times New Roman" pitchFamily="18" charset="0"/>
              </a:rPr>
              <a:t>, and J. Grabowski, “A comparative study to benchmark cross-project defect prediction approaches,” IEEE Transactions on Software Engineering, vol. 44, no. 9, pp. 811–833, Sept 2018</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L. Huang, H.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H. Wang, X. Li, H. Liu, M. Sun, and W. Sun, “Decision-level defect prediction based on double focuses,” Chinese Journal of Electronics, vol. 26, no. 2, pp. 256–262,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1647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Simplified Deep Forest Model Based Just-in-Time Defect Prediction for Android Mobile Apps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2021-07-15T14:42:14Z</dcterms:modified>
</cp:coreProperties>
</file>