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Orchestration or Automation Authentication Flaw Detection in Android Apps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Passwords </a:t>
            </a:r>
            <a:r>
              <a:rPr lang="en-IN" sz="2000" dirty="0" smtClean="0">
                <a:latin typeface="Times New Roman" pitchFamily="18" charset="0"/>
                <a:cs typeface="Times New Roman" pitchFamily="18" charset="0"/>
              </a:rPr>
              <a:t>are pervasively used to authenticate users' identities in mobile apps. To secure passwords against attacks, protection is applied to the password authentication protocol (PAP). The implementation of the protection scheme becomes an important factor in protecting PAP against attacks. We focus on two basic protection in Android, i.e., SSL/TLS-based PAP and timestamp-based PAP. Previously, we proposed an automated tool, GLACIATE, to detect authentication flaws. We were curious whether orchestration (i.e., involving manual-effort) works better than automation.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answer this question, we propose an orchestrated approach, AUTH-EYE in this paper and compare its effectiveness GLACIATE. We study requirements for correct implementation of PAP and then apply GLACIATE to identify protection enhancements automatically. Through dependency analysis, GLACIATE matches the implementations against the abstracted flaws to recognise defective apps. To evaluate AUTH-EYE, we collected 1,200 Android apps from Google Play. We compared AUTH-EYE with the automation tool, GLACIATE, and two other orchestration tools, </a:t>
            </a:r>
            <a:r>
              <a:rPr lang="en-IN" sz="2000" dirty="0" err="1" smtClean="0">
                <a:latin typeface="Times New Roman" pitchFamily="18" charset="0"/>
                <a:cs typeface="Times New Roman" pitchFamily="18" charset="0"/>
              </a:rPr>
              <a:t>MalloDroid</a:t>
            </a:r>
            <a:r>
              <a:rPr lang="en-IN" sz="2000" dirty="0" smtClean="0">
                <a:latin typeface="Times New Roman" pitchFamily="18" charset="0"/>
                <a:cs typeface="Times New Roman" pitchFamily="18" charset="0"/>
              </a:rPr>
              <a:t> and SMV-Hunter. The results demonstrated that orchestration tools detect flaws more precisely although F1 of GLACIATE is higher than AUTH-EYE. Further analysis of the results reveals that highly popular apps and e-commerce apps are not more secure than other apps.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also report the percentage of code that is dynamically loaded by apps by examining the API calls that exist in the dynamic traces but not in the </a:t>
            </a:r>
            <a:r>
              <a:rPr lang="en-IN" sz="2000" dirty="0" err="1" smtClean="0">
                <a:latin typeface="Times New Roman" pitchFamily="18" charset="0"/>
                <a:cs typeface="Times New Roman" pitchFamily="18" charset="0"/>
              </a:rPr>
              <a:t>apk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larger the number of estimators, the longer the time taken to train and classify samples but the better the classifier.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a:t>
            </a:r>
            <a:r>
              <a:rPr lang="en-IN" sz="2000" dirty="0" smtClean="0">
                <a:latin typeface="Times New Roman" pitchFamily="18" charset="0"/>
                <a:cs typeface="Times New Roman" pitchFamily="18" charset="0"/>
              </a:rPr>
              <a:t>, beyond a certain number of estimators, there exists no significant increase in the prediction results of the classifier.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existence of both SEND SMS permission and the </a:t>
            </a:r>
            <a:r>
              <a:rPr lang="en-IN" sz="2000" dirty="0" smtClean="0">
                <a:latin typeface="Times New Roman" pitchFamily="18" charset="0"/>
                <a:cs typeface="Times New Roman" pitchFamily="18" charset="0"/>
              </a:rPr>
              <a:t>android.Hardware.telephony </a:t>
            </a:r>
            <a:r>
              <a:rPr lang="en-IN" sz="2000" dirty="0" smtClean="0">
                <a:latin typeface="Times New Roman" pitchFamily="18" charset="0"/>
                <a:cs typeface="Times New Roman" pitchFamily="18" charset="0"/>
              </a:rPr>
              <a:t>component in an app might indicate an attempt to send premium SMS messages, and this combination can eventually constitute a detection pattern.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address the issue of GLACIATE, we construct an orchestrated approach, AUTHEXPLOIT, to by using expert predefined templates (human expert is involved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an interesting issue is whether machine learning techniques are “smarter” than humans in generating such patterns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above detection approaches which use machine learning/data mining have the desirable property of working automatically and we investigated their application to our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Our observations show that the main difficulties in using these approaches for our problem is the question of how to filter the useful features and how to build a model accurately from limited </a:t>
            </a:r>
            <a:r>
              <a:rPr lang="en-IN" sz="2000" dirty="0" smtClean="0">
                <a:latin typeface="Times New Roman" pitchFamily="18" charset="0"/>
                <a:cs typeface="Times New Roman" pitchFamily="18" charset="0"/>
              </a:rPr>
              <a:t>data.</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survey of other proposed solutions to detecting and fixing the SSL vulnerabilities, and general SSL usage in Android apps, readers can </a:t>
            </a:r>
            <a:r>
              <a:rPr lang="en-IN" sz="2000" dirty="0" smtClean="0">
                <a:latin typeface="Times New Roman" pitchFamily="18" charset="0"/>
                <a:cs typeface="Times New Roman" pitchFamily="18" charset="0"/>
              </a:rPr>
              <a:t>see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respectively.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research community has proposed a number of techniques to detect and block malware based on either static or dynamic analysis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a few approaches have been recently proposed aiming to improve accuracy of malware </a:t>
            </a:r>
            <a:r>
              <a:rPr lang="en-IN" sz="2000" dirty="0" smtClean="0">
                <a:latin typeface="Times New Roman" pitchFamily="18" charset="0"/>
                <a:cs typeface="Times New Roman" pitchFamily="18" charset="0"/>
              </a:rPr>
              <a:t>detection.</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abstracting the API calls and evaluate how our system performs using datasets spanning several years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Recall that in the browser context, the lock icon informs users that their connection is secure and that extensive research has analyzed (and proposed improvements to) SSL </a:t>
            </a:r>
            <a:r>
              <a:rPr lang="en-IN" sz="2000" dirty="0" smtClean="0">
                <a:latin typeface="Times New Roman" pitchFamily="18" charset="0"/>
                <a:cs typeface="Times New Roman" pitchFamily="18" charset="0"/>
              </a:rPr>
              <a:t>warnings.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To evaluate the performance of AUTHEXPLOIT, we generated an evaluation matrix of Precision, Recall, and F1 metrics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GLACIATE relies on agglomerative hierarchical clustering to learn flaw patterns automatically, we used 10-fold cross </a:t>
            </a:r>
            <a:r>
              <a:rPr lang="en-IN" sz="2000" dirty="0" smtClean="0">
                <a:latin typeface="Times New Roman" pitchFamily="18" charset="0"/>
                <a:cs typeface="Times New Roman" pitchFamily="18" charset="0"/>
              </a:rPr>
              <a:t>validation </a:t>
            </a:r>
            <a:r>
              <a:rPr lang="en-IN" sz="2000" dirty="0" smtClean="0">
                <a:latin typeface="Times New Roman" pitchFamily="18" charset="0"/>
                <a:cs typeface="Times New Roman" pitchFamily="18" charset="0"/>
              </a:rPr>
              <a:t>to evaluate the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detection performance relies on how well user inputs are created, and some vulnerabilities cannot be identified since they are not triggered by the MTIM attacks.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According to the results generated by GLACIATE, we were interested in whether the performance can be improved by involving the manual effort (i.e., orchestration approach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Orchestration approaches might be inefficient because of the involvement of manual efforts.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Checkdroid</a:t>
                      </a:r>
                      <a:r>
                        <a:rPr lang="en-US" sz="2000" dirty="0">
                          <a:latin typeface="Times New Roman"/>
                          <a:ea typeface="Calibri"/>
                          <a:cs typeface="Latha"/>
                        </a:rPr>
                        <a:t>: a tool for automated detection of bad practices in android applications using taint analysis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Yovine and G. Winniczuk,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work presents CheckDroid, a tool towards automatically detecting bad patterns early in the development cycle.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Password authentication with insecure communication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Lamport,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Password authentication is one of the simplest and the most convenient authentication mechanisms over insecure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Comparing passwords, tokens, and biometrics for user authentication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O’Gorman,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examines passwords, security tokens, and biometrics-which we collectively call authenticators-and compares these authenticators and their combinations.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study of ssl proxy attacks on android and ios mobile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Hubbard, K. Weimer, and Y. Chen,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non-browser based applications seem to, in the absence of a standard way of alerting a user of an SSL error, accept any certificate presented to it.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295400"/>
            <a:ext cx="6794500" cy="50292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this paper, we studied the detection effectiveness of two detection schemes, orchestration and automation, while exploring authentication flaws in Android apps. According to the results generated by GLACIATE, we were interested in whether the performance can be improved by involving the manual effort (i.e., orchestration approach). Targeting on the authentication flaws in Android apps, i.e., Flaw 1 — plain password transmission, Flaw 2 — insufficient SSL/TLS validation and Flaw 3 — incomplete timestamp format, we manually created several detection templates and then built an orchestration tool, AUTHEXPLOIT, to detect these flaws. We assessed the effectiveness of AUTHEXPLOIT by applying it to 1,200 real world Android apps and then compared it with GLACIATE, and other two orchestration tools, </a:t>
            </a:r>
            <a:r>
              <a:rPr lang="en-IN" sz="1900" dirty="0" err="1" smtClean="0">
                <a:latin typeface="Times New Roman" pitchFamily="18" charset="0"/>
                <a:cs typeface="Times New Roman" pitchFamily="18" charset="0"/>
              </a:rPr>
              <a:t>MalloDroid</a:t>
            </a:r>
            <a:r>
              <a:rPr lang="en-IN" sz="1900" dirty="0" smtClean="0">
                <a:latin typeface="Times New Roman" pitchFamily="18" charset="0"/>
                <a:cs typeface="Times New Roman" pitchFamily="18" charset="0"/>
              </a:rPr>
              <a:t>, and SMV-Hunter. The results indicated that AUTHEXPLOIT if more accurate than GLACIATE with a higher Precision. However, GLACIATE performed the best when we consider the entire performance. While only comparing the orchestration tools, AUTHEXPLOIT performed better than both </a:t>
            </a:r>
            <a:r>
              <a:rPr lang="en-IN" sz="1900" dirty="0" err="1" smtClean="0">
                <a:latin typeface="Times New Roman" pitchFamily="18" charset="0"/>
                <a:cs typeface="Times New Roman" pitchFamily="18" charset="0"/>
              </a:rPr>
              <a:t>MalloDroid</a:t>
            </a:r>
            <a:r>
              <a:rPr lang="en-IN" sz="1900" dirty="0" smtClean="0">
                <a:latin typeface="Times New Roman" pitchFamily="18" charset="0"/>
                <a:cs typeface="Times New Roman" pitchFamily="18" charset="0"/>
              </a:rPr>
              <a:t> and SMV-Hunter. To gain a further insight, we focused on paid apps, popular apps and different app categories. Through statistic analysis, we analyzed whether these factors affect the implementation correctness of the password authentication protocol significantly. The results proved that there are no correlations between these features and the implementation correctness.</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 </a:t>
            </a:r>
            <a:r>
              <a:rPr lang="en-IN" sz="1600" dirty="0" err="1" smtClean="0">
                <a:latin typeface="Times New Roman" pitchFamily="18" charset="0"/>
                <a:cs typeface="Times New Roman" pitchFamily="18" charset="0"/>
              </a:rPr>
              <a:t>Yovine</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Winniczuk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Checkdroid</a:t>
            </a:r>
            <a:r>
              <a:rPr lang="en-IN" sz="1600" dirty="0" smtClean="0">
                <a:latin typeface="Times New Roman" pitchFamily="18" charset="0"/>
                <a:cs typeface="Times New Roman" pitchFamily="18" charset="0"/>
              </a:rPr>
              <a:t>: a tool for automated detection of bad practices in android applications using taint analysis,” in Proceedings of the 4th International Conference on Mobile Software Engineering and Systems. IEEE Press, 2017, pp. 175–176.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L. </a:t>
            </a:r>
            <a:r>
              <a:rPr lang="en-IN" sz="1600" dirty="0" err="1" smtClean="0">
                <a:latin typeface="Times New Roman" pitchFamily="18" charset="0"/>
                <a:cs typeface="Times New Roman" pitchFamily="18" charset="0"/>
              </a:rPr>
              <a:t>Lamport</a:t>
            </a:r>
            <a:r>
              <a:rPr lang="en-IN" sz="1600" dirty="0" smtClean="0">
                <a:latin typeface="Times New Roman" pitchFamily="18" charset="0"/>
                <a:cs typeface="Times New Roman" pitchFamily="18" charset="0"/>
              </a:rPr>
              <a:t>, “Password authentication with insecure communication,” Communications of the ACM, vol. 24, no. 11, pp. 770–772, 1981.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B. </a:t>
            </a:r>
            <a:r>
              <a:rPr lang="en-IN" sz="1600" dirty="0" err="1" smtClean="0">
                <a:latin typeface="Times New Roman" pitchFamily="18" charset="0"/>
                <a:cs typeface="Times New Roman" pitchFamily="18" charset="0"/>
              </a:rPr>
              <a:t>Canvel</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Hiltgen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Vaudenay</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Vuagnoux</a:t>
            </a:r>
            <a:r>
              <a:rPr lang="en-IN" sz="1600" dirty="0" smtClean="0">
                <a:latin typeface="Times New Roman" pitchFamily="18" charset="0"/>
                <a:cs typeface="Times New Roman" pitchFamily="18" charset="0"/>
              </a:rPr>
              <a:t>, “Password interception in a </a:t>
            </a:r>
            <a:r>
              <a:rPr lang="en-IN" sz="1600" dirty="0" err="1" smtClean="0">
                <a:latin typeface="Times New Roman" pitchFamily="18" charset="0"/>
                <a:cs typeface="Times New Roman" pitchFamily="18" charset="0"/>
              </a:rPr>
              <a:t>ssl</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tls</a:t>
            </a:r>
            <a:r>
              <a:rPr lang="en-IN" sz="1600" dirty="0" smtClean="0">
                <a:latin typeface="Times New Roman" pitchFamily="18" charset="0"/>
                <a:cs typeface="Times New Roman" pitchFamily="18" charset="0"/>
              </a:rPr>
              <a:t> channel,” in Annual International Cryptology Conference. Springer, 2003, pp. 583–599.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L. O’Gorman, “Comparing passwords, tokens, and biometrics for user authentication,” Proceedings of the IEEE, vol. 91, no. 12, pp. 2021–2040,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Hubbard, K. Weimer, and Y. Chen, “A study of </a:t>
            </a:r>
            <a:r>
              <a:rPr lang="en-IN" sz="1600" dirty="0" err="1" smtClean="0">
                <a:latin typeface="Times New Roman" pitchFamily="18" charset="0"/>
                <a:cs typeface="Times New Roman" pitchFamily="18" charset="0"/>
              </a:rPr>
              <a:t>ssl</a:t>
            </a:r>
            <a:r>
              <a:rPr lang="en-IN" sz="1600" dirty="0" smtClean="0">
                <a:latin typeface="Times New Roman" pitchFamily="18" charset="0"/>
                <a:cs typeface="Times New Roman" pitchFamily="18" charset="0"/>
              </a:rPr>
              <a:t> proxy attacks on android and </a:t>
            </a:r>
            <a:r>
              <a:rPr lang="en-IN" sz="1600" dirty="0" err="1" smtClean="0">
                <a:latin typeface="Times New Roman" pitchFamily="18" charset="0"/>
                <a:cs typeface="Times New Roman" pitchFamily="18" charset="0"/>
              </a:rPr>
              <a:t>ios</a:t>
            </a:r>
            <a:r>
              <a:rPr lang="en-IN" sz="1600" dirty="0" smtClean="0">
                <a:latin typeface="Times New Roman" pitchFamily="18" charset="0"/>
                <a:cs typeface="Times New Roman" pitchFamily="18" charset="0"/>
              </a:rPr>
              <a:t> mobile applications,” in Consumer Communications and Networking Conference (CCNC), 2014 IEEE 11th. IEEE, 2014, pp. </a:t>
            </a:r>
            <a:r>
              <a:rPr lang="en-IN" sz="1600" dirty="0" smtClean="0">
                <a:latin typeface="Times New Roman" pitchFamily="18" charset="0"/>
                <a:cs typeface="Times New Roman" pitchFamily="18" charset="0"/>
              </a:rPr>
              <a:t>86–91.a</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C.-M. Chen, L.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W. Fang, and T.-Y. Wu, “A three-party password authenticated key exchange protocol resistant to stolen smart card attacks,” in Advances in Intelligent Information Hiding and Multimedia Signal Processing. Springer, 2017, pp. 331–336.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H.-M. Sun, Y.-H. Chen, and Y.-H. Lin, “</a:t>
            </a:r>
            <a:r>
              <a:rPr lang="en-IN" sz="1600" dirty="0" err="1" smtClean="0">
                <a:latin typeface="Times New Roman" pitchFamily="18" charset="0"/>
                <a:cs typeface="Times New Roman" pitchFamily="18" charset="0"/>
              </a:rPr>
              <a:t>opass</a:t>
            </a:r>
            <a:r>
              <a:rPr lang="en-IN" sz="1600" dirty="0" smtClean="0">
                <a:latin typeface="Times New Roman" pitchFamily="18" charset="0"/>
                <a:cs typeface="Times New Roman" pitchFamily="18" charset="0"/>
              </a:rPr>
              <a:t>: A user authentication protocol resistant to password stealing and password reuse attacks,” IEEE Transactions on Information Forensics and Security, vol. 7, no. 2, pp. 651–663,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T. Tsuji and A. Shimizu, “An impersonation attack on one-time password authentication protocol </a:t>
            </a:r>
            <a:r>
              <a:rPr lang="en-IN" sz="1600" dirty="0" err="1" smtClean="0">
                <a:latin typeface="Times New Roman" pitchFamily="18" charset="0"/>
                <a:cs typeface="Times New Roman" pitchFamily="18" charset="0"/>
              </a:rPr>
              <a:t>ospa</a:t>
            </a:r>
            <a:r>
              <a:rPr lang="en-IN" sz="1600" dirty="0" smtClean="0">
                <a:latin typeface="Times New Roman" pitchFamily="18" charset="0"/>
                <a:cs typeface="Times New Roman" pitchFamily="18" charset="0"/>
              </a:rPr>
              <a:t>,” IEICE Transactions on Communications, vol. 86, no. 7, pp. 2182–2185, 2003.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R. </a:t>
            </a:r>
            <a:r>
              <a:rPr lang="en-IN" sz="1600" dirty="0" err="1" smtClean="0">
                <a:latin typeface="Times New Roman" pitchFamily="18" charset="0"/>
                <a:cs typeface="Times New Roman" pitchFamily="18" charset="0"/>
              </a:rPr>
              <a:t>Amin</a:t>
            </a:r>
            <a:r>
              <a:rPr lang="en-IN" sz="1600" dirty="0" smtClean="0">
                <a:latin typeface="Times New Roman" pitchFamily="18" charset="0"/>
                <a:cs typeface="Times New Roman" pitchFamily="18" charset="0"/>
              </a:rPr>
              <a:t>, N. Kumar, G. </a:t>
            </a:r>
            <a:r>
              <a:rPr lang="en-IN" sz="1600" dirty="0" err="1" smtClean="0">
                <a:latin typeface="Times New Roman" pitchFamily="18" charset="0"/>
                <a:cs typeface="Times New Roman" pitchFamily="18" charset="0"/>
              </a:rPr>
              <a:t>Biswas</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Iqbal</a:t>
            </a:r>
            <a:r>
              <a:rPr lang="en-IN" sz="1600" dirty="0" smtClean="0">
                <a:latin typeface="Times New Roman" pitchFamily="18" charset="0"/>
                <a:cs typeface="Times New Roman" pitchFamily="18" charset="0"/>
              </a:rPr>
              <a:t>, and V. Chang, “A light weight authentication protocol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-enabled devices in distributed cloud computing environment,” Future Generation Computer Systems, vol. 78, pp. 1005–1019,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a:t>
            </a:r>
            <a:r>
              <a:rPr lang="en-IN" sz="1600" dirty="0" err="1" smtClean="0">
                <a:latin typeface="Times New Roman" pitchFamily="18" charset="0"/>
                <a:cs typeface="Times New Roman" pitchFamily="18" charset="0"/>
              </a:rPr>
              <a:t>Mannan</a:t>
            </a:r>
            <a:r>
              <a:rPr lang="en-IN" sz="1600" dirty="0" smtClean="0">
                <a:latin typeface="Times New Roman" pitchFamily="18" charset="0"/>
                <a:cs typeface="Times New Roman" pitchFamily="18" charset="0"/>
              </a:rPr>
              <a:t> and P. C. Van </a:t>
            </a:r>
            <a:r>
              <a:rPr lang="en-IN" sz="1600" dirty="0" err="1" smtClean="0">
                <a:latin typeface="Times New Roman" pitchFamily="18" charset="0"/>
                <a:cs typeface="Times New Roman" pitchFamily="18" charset="0"/>
              </a:rPr>
              <a:t>Oorschot</a:t>
            </a:r>
            <a:r>
              <a:rPr lang="en-IN" sz="1600" dirty="0" smtClean="0">
                <a:latin typeface="Times New Roman" pitchFamily="18" charset="0"/>
                <a:cs typeface="Times New Roman" pitchFamily="18" charset="0"/>
              </a:rPr>
              <a:t>, “Using a personal device to strengthen password authentication from an </a:t>
            </a:r>
            <a:r>
              <a:rPr lang="en-IN" sz="1600" dirty="0" err="1" smtClean="0">
                <a:latin typeface="Times New Roman" pitchFamily="18" charset="0"/>
                <a:cs typeface="Times New Roman" pitchFamily="18" charset="0"/>
              </a:rPr>
              <a:t>untrusted</a:t>
            </a:r>
            <a:r>
              <a:rPr lang="en-IN" sz="1600" dirty="0" smtClean="0">
                <a:latin typeface="Times New Roman" pitchFamily="18" charset="0"/>
                <a:cs typeface="Times New Roman" pitchFamily="18" charset="0"/>
              </a:rPr>
              <a:t> computer,” in International Conference on Financial Cryptography and Data Security. Springer, 2007, pp. 88–103.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1290</TotalTime>
  <Words>1597</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Orchestration or Automation Authentication Flaw Detection in Android Apps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2021-07-15T12:43:23Z</dcterms:modified>
</cp:coreProperties>
</file>