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Hybrid Deep Network Framework for Android Malware Detection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Andriod </a:t>
            </a:r>
            <a:r>
              <a:rPr lang="en-IN" sz="2000" dirty="0" smtClean="0">
                <a:latin typeface="Times New Roman" pitchFamily="18" charset="0"/>
                <a:cs typeface="Times New Roman" pitchFamily="18" charset="0"/>
              </a:rPr>
              <a:t>malware poses a serious threat to users privacy, money, equipment and file integrity. A series of data-driven malware detection methods were proposed. However, there exist two key challenges for these methods: (1) how to learn effective feature representation from raw data; (2) how to reduce the dependence on the prior knowledge or human </a:t>
            </a:r>
            <a:r>
              <a:rPr lang="en-IN" sz="2000" dirty="0" err="1" smtClean="0">
                <a:latin typeface="Times New Roman" pitchFamily="18" charset="0"/>
                <a:cs typeface="Times New Roman" pitchFamily="18" charset="0"/>
              </a:rPr>
              <a:t>labors</a:t>
            </a:r>
            <a:r>
              <a:rPr lang="en-IN" sz="2000" dirty="0" smtClean="0">
                <a:latin typeface="Times New Roman" pitchFamily="18" charset="0"/>
                <a:cs typeface="Times New Roman" pitchFamily="18" charset="0"/>
              </a:rPr>
              <a:t> in feature learning. Inspired by the success of deep learning methods in the feature representation learning community, we propose a malware detection framework which starts with learning rich-features by a novel unsupervised feature learning algorithm Merged Sparse Auto-Encoder (MSAE).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order to extract more compact and discriminative feature from the rich-features to further boost the malware detection capability, a hybrid deep network learning algorithm Stacked Hybrid Learning MSAE and SDAE (SHLMD) is established by further incorporating a classical deep learning method Stacked </a:t>
            </a:r>
            <a:r>
              <a:rPr lang="en-IN" sz="2000" dirty="0" err="1" smtClean="0">
                <a:latin typeface="Times New Roman" pitchFamily="18" charset="0"/>
                <a:cs typeface="Times New Roman" pitchFamily="18" charset="0"/>
              </a:rPr>
              <a:t>Denoising</a:t>
            </a:r>
            <a:r>
              <a:rPr lang="en-IN" sz="2000" dirty="0" smtClean="0">
                <a:latin typeface="Times New Roman" pitchFamily="18" charset="0"/>
                <a:cs typeface="Times New Roman" pitchFamily="18" charset="0"/>
              </a:rPr>
              <a:t> Auto-encoders (SDAE). After that, we feed the feature learned by MSAE and SHLMD respectively to classification algorithms to train a malware detection model. Evaluation results on two real-world datasets demonstrate that SHLMD achieves 94.46% and 90.57% accuracy respectively, which outperforms the classical unsupervised feature representation learning Sparse Auto-encoder (SAE).</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182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further enumerated current issues of the existing works from various aspects and provided recommendations based on findings to support further research in this domain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variants of the existing malicious/benign applications could be deployed as new Android malware samples, which is an effective way to attack mobile users and evade detection systems, causing the rapid growth of the scale of malware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of these existing studies are immersed in the improvement of malware detection performance by employing various advanced deep learning approaches and prove the proposed models surpass other algorithms on their own training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these is that it is quite difficult to define a robust malicious feature list by humans’ experience or feature selection approaches based on the existing training data.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Traditional detection methods of manual analysis and signature matching have exposed some problems, such as slow detection speed and low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traditional </a:t>
            </a:r>
            <a:r>
              <a:rPr lang="en-IN" sz="2000" dirty="0" smtClean="0">
                <a:latin typeface="Times New Roman" pitchFamily="18" charset="0"/>
                <a:cs typeface="Times New Roman" pitchFamily="18" charset="0"/>
              </a:rPr>
              <a:t>RNN has the problem of disappearing gradients, which is especially serious when the time series is long.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solve the problems in the gradient descent method, an improved method mini-batch gradient descent is proposed, which can reduce the fluctuation of parameter update and finally get better results and more stable convergence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more and more Android malware avoid static detection through techniques such as repackaging and code obfuscation, dynamic analysis methods based on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characteristics can solve this problem well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their approach, the proposed </a:t>
            </a:r>
            <a:r>
              <a:rPr lang="en-IN" sz="2000" dirty="0" err="1" smtClean="0">
                <a:latin typeface="Times New Roman" pitchFamily="18" charset="0"/>
                <a:cs typeface="Times New Roman" pitchFamily="18" charset="0"/>
              </a:rPr>
              <a:t>siamese</a:t>
            </a:r>
            <a:r>
              <a:rPr lang="en-IN" sz="2000" dirty="0" smtClean="0">
                <a:latin typeface="Times New Roman" pitchFamily="18" charset="0"/>
                <a:cs typeface="Times New Roman" pitchFamily="18" charset="0"/>
              </a:rPr>
              <a:t> network includes two identical and weight-sharing MLP networks but with opposite loss functions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with n-grams requiring exhaustive enumeration, the proposed CNN-based model without hand-engineered features was proven much more computationally efficient with less time cost and less computational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LSTM based malware detection architecture consisted of four LSTM layers and one classification layer, where the first three LSTM layers were pre-trained in an unsupervised manner without random initialization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tool can implement the perturbations onto the source files (</a:t>
            </a:r>
            <a:r>
              <a:rPr lang="en-IN" sz="2000" dirty="0" err="1" smtClean="0">
                <a:latin typeface="Times New Roman" pitchFamily="18" charset="0"/>
                <a:cs typeface="Times New Roman" pitchFamily="18" charset="0"/>
              </a:rPr>
              <a:t>eg</a:t>
            </a:r>
            <a:r>
              <a:rPr lang="en-IN" sz="2000" dirty="0" smtClean="0">
                <a:latin typeface="Times New Roman" pitchFamily="18" charset="0"/>
                <a:cs typeface="Times New Roman" pitchFamily="18" charset="0"/>
              </a:rPr>
              <a:t>., classes.dex) at the semantic level automatically, and then rebuild the modified APK.</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Deep learning demonstrated excellent performance in image recognition, so malware can be converted into images, and then deep learning algorithms are used for training and </a:t>
            </a:r>
            <a:r>
              <a:rPr lang="en-IN" sz="2000" dirty="0" smtClean="0">
                <a:latin typeface="Times New Roman" pitchFamily="18" charset="0"/>
                <a:cs typeface="Times New Roman" pitchFamily="18" charset="0"/>
              </a:rPr>
              <a:t>detection.</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advantage of using the DBN is that the learning speed of static features of Android applications is faster and the performance is better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large </a:t>
            </a:r>
            <a:r>
              <a:rPr lang="en-IN" sz="2000" dirty="0" err="1" smtClean="0">
                <a:latin typeface="Times New Roman" pitchFamily="18" charset="0"/>
                <a:cs typeface="Times New Roman" pitchFamily="18" charset="0"/>
              </a:rPr>
              <a:t>batch_size</a:t>
            </a:r>
            <a:r>
              <a:rPr lang="en-IN" sz="2000" dirty="0" smtClean="0">
                <a:latin typeface="Times New Roman" pitchFamily="18" charset="0"/>
                <a:cs typeface="Times New Roman" pitchFamily="18" charset="0"/>
              </a:rPr>
              <a:t> can reduce training time and improve stability, but as </a:t>
            </a:r>
            <a:r>
              <a:rPr lang="en-IN" sz="2000" dirty="0" err="1" smtClean="0">
                <a:latin typeface="Times New Roman" pitchFamily="18" charset="0"/>
                <a:cs typeface="Times New Roman" pitchFamily="18" charset="0"/>
              </a:rPr>
              <a:t>batch_size</a:t>
            </a:r>
            <a:r>
              <a:rPr lang="en-IN" sz="2000" dirty="0" smtClean="0">
                <a:latin typeface="Times New Roman" pitchFamily="18" charset="0"/>
                <a:cs typeface="Times New Roman" pitchFamily="18" charset="0"/>
              </a:rPr>
              <a:t> increases, the performance of the model will decrease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limited computing resources of mobile devices, and the fact that deep learning is a compute-intensive task, the Android malware detection model proposed in this paper is suitable for running on high-performance computers.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828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Android malware static analysis: techniques, limitations, and open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Bakour, H. M. Nver, and R. Ghanem,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aims to explain static analysis techniques in detail, and to highlight the weaknesses and challenges which face it.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RoughDroid: operative scheme for functional android malware detection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Riad and L. Ke,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malicious applications have the ability to link the malware referred to as </a:t>
                      </a:r>
                      <a:r>
                        <a:rPr lang="en-US" sz="2000" dirty="0" err="1">
                          <a:solidFill>
                            <a:srgbClr val="333333"/>
                          </a:solidFill>
                          <a:latin typeface="Times New Roman"/>
                          <a:ea typeface="Calibri"/>
                          <a:cs typeface="Latha"/>
                        </a:rPr>
                        <a:t>Dresscode</a:t>
                      </a:r>
                      <a:r>
                        <a:rPr lang="en-US" sz="2000" dirty="0">
                          <a:solidFill>
                            <a:srgbClr val="333333"/>
                          </a:solidFill>
                          <a:latin typeface="Times New Roman"/>
                          <a:ea typeface="Calibri"/>
                          <a:cs typeface="Latha"/>
                        </a:rPr>
                        <a:t> created for network hacking as well as scrolling information.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3906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APK Auditor: permission-based Android malware detection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A. Talha, D. I. Alper, and C. Aydin,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a permission-based Android malware detection system, APK Auditor that uses static analysis to characterize and classify Android applications as benign or malicious.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WHYPER: towards automating risk assessment of mobile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Rahul, X. Xiao, W. Yang, W. Enck, and T. Xie,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present WHY-PER, a framework using Natural Language Processing (NLP) techniques to identify sentences that describe the need for a given permission in an application description.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752600" y="1600200"/>
            <a:ext cx="6400800" cy="4571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Due </a:t>
            </a:r>
            <a:r>
              <a:rPr lang="en-IN" sz="2000" dirty="0" smtClean="0">
                <a:latin typeface="Times New Roman" pitchFamily="18" charset="0"/>
                <a:cs typeface="Times New Roman" pitchFamily="18" charset="0"/>
              </a:rPr>
              <a:t>to the widespread use of obfuscation techniques in malware, the effect of traditional detection methods is greatly affected. +is paper combines dynamic analysis technology and static analysis technology for Android malware detection and builds a hybrid deep learning model based on DBN and GRU. In order to deal with the obfuscation technology, new static features with strong </a:t>
            </a:r>
            <a:r>
              <a:rPr lang="en-IN" sz="2000" dirty="0" smtClean="0">
                <a:latin typeface="Times New Roman" pitchFamily="18" charset="0"/>
                <a:cs typeface="Times New Roman" pitchFamily="18" charset="0"/>
              </a:rPr>
              <a:t>anti obfuscation </a:t>
            </a:r>
            <a:r>
              <a:rPr lang="en-IN" sz="2000" dirty="0" smtClean="0">
                <a:latin typeface="Times New Roman" pitchFamily="18" charset="0"/>
                <a:cs typeface="Times New Roman" pitchFamily="18" charset="0"/>
              </a:rPr>
              <a:t>capabilities are added, and the dynamic features of the application software at runtime are extracted to enrich the Android malware feature set. According to the different characteristics of static features and dynamic features, a hybrid deep learning model with DBN and GRU is used for learning, and the detection effect of this model is verified through comparative </a:t>
            </a:r>
            <a:r>
              <a:rPr lang="en-IN" sz="2000" dirty="0" smtClean="0">
                <a:latin typeface="Times New Roman" pitchFamily="18" charset="0"/>
                <a:cs typeface="Times New Roman" pitchFamily="18" charset="0"/>
              </a:rPr>
              <a:t>experiments.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 </a:t>
            </a:r>
            <a:r>
              <a:rPr lang="en-IN" sz="1600" dirty="0" err="1" smtClean="0">
                <a:latin typeface="Times New Roman" pitchFamily="18" charset="0"/>
                <a:cs typeface="Times New Roman" pitchFamily="18" charset="0"/>
              </a:rPr>
              <a:t>Bakour</a:t>
            </a:r>
            <a:r>
              <a:rPr lang="en-IN" sz="1600" dirty="0" smtClean="0">
                <a:latin typeface="Times New Roman" pitchFamily="18" charset="0"/>
                <a:cs typeface="Times New Roman" pitchFamily="18" charset="0"/>
              </a:rPr>
              <a:t>, H. M. </a:t>
            </a:r>
            <a:r>
              <a:rPr lang="en-IN" sz="1600" dirty="0" err="1" smtClean="0">
                <a:latin typeface="Times New Roman" pitchFamily="18" charset="0"/>
                <a:cs typeface="Times New Roman" pitchFamily="18" charset="0"/>
              </a:rPr>
              <a:t>Nver</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Ghanem</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“The </a:t>
            </a:r>
            <a:r>
              <a:rPr lang="en-IN" sz="1600" dirty="0" smtClean="0">
                <a:latin typeface="Times New Roman" pitchFamily="18" charset="0"/>
                <a:cs typeface="Times New Roman" pitchFamily="18" charset="0"/>
              </a:rPr>
              <a:t>Android malware static analysis: techniques, limitations, and open challenges,” in Proceedings of the 3rd International Conference on Computer Science and Engineering (UBMK’18), pp. 586– 593, Sarajevo, Bosnia-Herzegovina, September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K. </a:t>
            </a:r>
            <a:r>
              <a:rPr lang="en-IN" sz="1600" dirty="0" err="1" smtClean="0">
                <a:latin typeface="Times New Roman" pitchFamily="18" charset="0"/>
                <a:cs typeface="Times New Roman" pitchFamily="18" charset="0"/>
              </a:rPr>
              <a:t>Riad</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Ke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RoughDroid</a:t>
            </a:r>
            <a:r>
              <a:rPr lang="en-IN" sz="1600" dirty="0" smtClean="0">
                <a:latin typeface="Times New Roman" pitchFamily="18" charset="0"/>
                <a:cs typeface="Times New Roman" pitchFamily="18" charset="0"/>
              </a:rPr>
              <a:t>: operative scheme for functional android malware detection,” Security and Communication Networks, vol. 2018, Article ID 8087303, 10 pages,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K. A. </a:t>
            </a:r>
            <a:r>
              <a:rPr lang="en-IN" sz="1600" dirty="0" err="1" smtClean="0">
                <a:latin typeface="Times New Roman" pitchFamily="18" charset="0"/>
                <a:cs typeface="Times New Roman" pitchFamily="18" charset="0"/>
              </a:rPr>
              <a:t>Talha</a:t>
            </a:r>
            <a:r>
              <a:rPr lang="en-IN" sz="1600" dirty="0" smtClean="0">
                <a:latin typeface="Times New Roman" pitchFamily="18" charset="0"/>
                <a:cs typeface="Times New Roman" pitchFamily="18" charset="0"/>
              </a:rPr>
              <a:t>, D. I. </a:t>
            </a:r>
            <a:r>
              <a:rPr lang="en-IN" sz="1600" dirty="0" err="1" smtClean="0">
                <a:latin typeface="Times New Roman" pitchFamily="18" charset="0"/>
                <a:cs typeface="Times New Roman" pitchFamily="18" charset="0"/>
              </a:rPr>
              <a:t>Alper</a:t>
            </a:r>
            <a:r>
              <a:rPr lang="en-IN" sz="1600" dirty="0" smtClean="0">
                <a:latin typeface="Times New Roman" pitchFamily="18" charset="0"/>
                <a:cs typeface="Times New Roman" pitchFamily="18" charset="0"/>
              </a:rPr>
              <a:t>, and C. </a:t>
            </a:r>
            <a:r>
              <a:rPr lang="en-IN" sz="1600" dirty="0" err="1" smtClean="0">
                <a:latin typeface="Times New Roman" pitchFamily="18" charset="0"/>
                <a:cs typeface="Times New Roman" pitchFamily="18" charset="0"/>
              </a:rPr>
              <a:t>Aydin</a:t>
            </a:r>
            <a:r>
              <a:rPr lang="en-IN" sz="1600" dirty="0" smtClean="0">
                <a:latin typeface="Times New Roman" pitchFamily="18" charset="0"/>
                <a:cs typeface="Times New Roman" pitchFamily="18" charset="0"/>
              </a:rPr>
              <a:t>, “APK Auditor: permission-based Android malware detection system,” Digital Investigation, vol. 13, pp. 1–14,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P. </a:t>
            </a:r>
            <a:r>
              <a:rPr lang="en-IN" sz="1600" dirty="0" err="1" smtClean="0">
                <a:latin typeface="Times New Roman" pitchFamily="18" charset="0"/>
                <a:cs typeface="Times New Roman" pitchFamily="18" charset="0"/>
              </a:rPr>
              <a:t>Rahul</a:t>
            </a:r>
            <a:r>
              <a:rPr lang="en-IN" sz="1600" dirty="0" smtClean="0">
                <a:latin typeface="Times New Roman" pitchFamily="18" charset="0"/>
                <a:cs typeface="Times New Roman" pitchFamily="18" charset="0"/>
              </a:rPr>
              <a:t>, X. Xiao, W. Yang, W. </a:t>
            </a:r>
            <a:r>
              <a:rPr lang="en-IN" sz="1600" dirty="0" err="1" smtClean="0">
                <a:latin typeface="Times New Roman" pitchFamily="18" charset="0"/>
                <a:cs typeface="Times New Roman" pitchFamily="18" charset="0"/>
              </a:rPr>
              <a:t>Enck</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“WHYPER: towards automating risk assessment of mobile applications,” in Proceedings of the 22nd </a:t>
            </a:r>
            <a:r>
              <a:rPr lang="en-IN" sz="1600" dirty="0" err="1" smtClean="0">
                <a:latin typeface="Times New Roman" pitchFamily="18" charset="0"/>
                <a:cs typeface="Times New Roman" pitchFamily="18" charset="0"/>
              </a:rPr>
              <a:t>Usenix</a:t>
            </a:r>
            <a:r>
              <a:rPr lang="en-IN" sz="1600" dirty="0" smtClean="0">
                <a:latin typeface="Times New Roman" pitchFamily="18" charset="0"/>
                <a:cs typeface="Times New Roman" pitchFamily="18" charset="0"/>
              </a:rPr>
              <a:t> Security Symposium, pp. 527–542, Washington, DC, USA, August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P. Felt, E. Chin, S. Hanna, D. Song, and D. Wagner, “Android permissions demystified,” in Proceedings of the 18th ACM Conference on Computer and Communications Security (CCS’11), pp. 627–636, Chicago, IL, USA, October 2011.</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A. </a:t>
            </a:r>
            <a:r>
              <a:rPr lang="en-IN" sz="1500" dirty="0" err="1" smtClean="0">
                <a:latin typeface="Times New Roman" pitchFamily="18" charset="0"/>
                <a:cs typeface="Times New Roman" pitchFamily="18" charset="0"/>
              </a:rPr>
              <a:t>Arora</a:t>
            </a:r>
            <a:r>
              <a:rPr lang="en-IN" sz="1500" dirty="0" smtClean="0">
                <a:latin typeface="Times New Roman" pitchFamily="18" charset="0"/>
                <a:cs typeface="Times New Roman" pitchFamily="18" charset="0"/>
              </a:rPr>
              <a:t>, S. K. </a:t>
            </a:r>
            <a:r>
              <a:rPr lang="en-IN" sz="1500" dirty="0" err="1" smtClean="0">
                <a:latin typeface="Times New Roman" pitchFamily="18" charset="0"/>
                <a:cs typeface="Times New Roman" pitchFamily="18" charset="0"/>
              </a:rPr>
              <a:t>Peddoju</a:t>
            </a:r>
            <a:r>
              <a:rPr lang="en-IN" sz="1500" dirty="0" smtClean="0">
                <a:latin typeface="Times New Roman" pitchFamily="18" charset="0"/>
                <a:cs typeface="Times New Roman" pitchFamily="18" charset="0"/>
              </a:rPr>
              <a:t>, and M. Conti, “</a:t>
            </a:r>
            <a:r>
              <a:rPr lang="en-IN" sz="1500" dirty="0" err="1" smtClean="0">
                <a:latin typeface="Times New Roman" pitchFamily="18" charset="0"/>
                <a:cs typeface="Times New Roman" pitchFamily="18" charset="0"/>
              </a:rPr>
              <a:t>PermPair</a:t>
            </a:r>
            <a:r>
              <a:rPr lang="en-IN" sz="1500" dirty="0" smtClean="0">
                <a:latin typeface="Times New Roman" pitchFamily="18" charset="0"/>
                <a:cs typeface="Times New Roman" pitchFamily="18" charset="0"/>
              </a:rPr>
              <a:t>: android malware detection using permission pairs,” IEEE Transactions on Information Forensics and Security, vol. 15, pp. 1968–1982, 2020.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W. Wang, J. Wei, S. Zhang, and X. </a:t>
            </a:r>
            <a:r>
              <a:rPr lang="en-IN" sz="1500" dirty="0" err="1" smtClean="0">
                <a:latin typeface="Times New Roman" pitchFamily="18" charset="0"/>
                <a:cs typeface="Times New Roman" pitchFamily="18" charset="0"/>
              </a:rPr>
              <a:t>Luo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LSCDroid</a:t>
            </a:r>
            <a:r>
              <a:rPr lang="en-IN" sz="1500" dirty="0" smtClean="0">
                <a:latin typeface="Times New Roman" pitchFamily="18" charset="0"/>
                <a:cs typeface="Times New Roman" pitchFamily="18" charset="0"/>
              </a:rPr>
              <a:t>: malware detection based on local sensitive API invocation sequences,” IEEE Transactions on Reliability, vol. 69, no. 1, pp. 174–187, 2020.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J. Park, H. Chun, and S. Jung, “API and permission-based classification system for Android malware analysis,” in Proceedings of the International Conference on Information Networking (ICOIN 2018), pp. 930–935, Chiang Mai, +</a:t>
            </a:r>
            <a:r>
              <a:rPr lang="en-IN" sz="1500" dirty="0" err="1" smtClean="0">
                <a:latin typeface="Times New Roman" pitchFamily="18" charset="0"/>
                <a:cs typeface="Times New Roman" pitchFamily="18" charset="0"/>
              </a:rPr>
              <a:t>ailand</a:t>
            </a:r>
            <a:r>
              <a:rPr lang="en-IN" sz="1500" dirty="0" smtClean="0">
                <a:latin typeface="Times New Roman" pitchFamily="18" charset="0"/>
                <a:cs typeface="Times New Roman" pitchFamily="18" charset="0"/>
              </a:rPr>
              <a:t>, January 2018.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P. P. K. Chan and W. K. Song, “Static detection of Android malware by using permissions and API calls,” in Proceedings of the International Conference on Machine Learning and Cybernetics (ICMLC 2014), pp. 82–87, Lanzhou, China, July 2014.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H. </a:t>
            </a:r>
            <a:r>
              <a:rPr lang="en-IN" sz="1500" dirty="0" err="1" smtClean="0">
                <a:latin typeface="Times New Roman" pitchFamily="18" charset="0"/>
                <a:cs typeface="Times New Roman" pitchFamily="18" charset="0"/>
              </a:rPr>
              <a:t>Cai</a:t>
            </a:r>
            <a:r>
              <a:rPr lang="en-IN" sz="1500" dirty="0" smtClean="0">
                <a:latin typeface="Times New Roman" pitchFamily="18" charset="0"/>
                <a:cs typeface="Times New Roman" pitchFamily="18" charset="0"/>
              </a:rPr>
              <a:t>, N. </a:t>
            </a:r>
            <a:r>
              <a:rPr lang="en-IN" sz="1500" dirty="0" err="1" smtClean="0">
                <a:latin typeface="Times New Roman" pitchFamily="18" charset="0"/>
                <a:cs typeface="Times New Roman" pitchFamily="18" charset="0"/>
              </a:rPr>
              <a:t>Meng</a:t>
            </a:r>
            <a:r>
              <a:rPr lang="en-IN" sz="1500" dirty="0" smtClean="0">
                <a:latin typeface="Times New Roman" pitchFamily="18" charset="0"/>
                <a:cs typeface="Times New Roman" pitchFamily="18" charset="0"/>
              </a:rPr>
              <a:t>, B. Ryder, and D. Yao, “</a:t>
            </a:r>
            <a:r>
              <a:rPr lang="en-IN" sz="1500" dirty="0" err="1" smtClean="0">
                <a:latin typeface="Times New Roman" pitchFamily="18" charset="0"/>
                <a:cs typeface="Times New Roman" pitchFamily="18" charset="0"/>
              </a:rPr>
              <a:t>DroidCat</a:t>
            </a:r>
            <a:r>
              <a:rPr lang="en-IN" sz="1500" dirty="0" smtClean="0">
                <a:latin typeface="Times New Roman" pitchFamily="18" charset="0"/>
                <a:cs typeface="Times New Roman" pitchFamily="18" charset="0"/>
              </a:rPr>
              <a:t>: effective Android malware detection and categorization via app-level profiling,” IEEE Transactions on Information Forensics &amp; Security, vol. 14, no. 6, pp. 1455–1470, 2018.</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1294</TotalTime>
  <Words>1592</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Hybrid Deep Network Framework for Android Malware Detection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2021-07-15T13:56:01Z</dcterms:modified>
</cp:coreProperties>
</file>