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On Evolutionary Game of Dynamic Devices in NOMA-based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consider an Internet-of-Things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that supports two types of devices, namely static devices (SDs) and dynamic devices (DDs), with multiple channels. The notion of power-domain non-orthogonal multiple access (NOMA) is applied so that DDs can not only dynamically change channels, but also transmit signals with a high power to reduce collisions with SDs. Thus, learning algorithms are needed for DDs to select channels. To this end, </a:t>
            </a:r>
            <a:r>
              <a:rPr lang="en-IN" sz="2000" dirty="0" err="1" smtClean="0">
                <a:latin typeface="Times New Roman" pitchFamily="18" charset="0"/>
                <a:cs typeface="Times New Roman" pitchFamily="18" charset="0"/>
              </a:rPr>
              <a:t>multiarmed</a:t>
            </a:r>
            <a:r>
              <a:rPr lang="en-IN" sz="2000" dirty="0" smtClean="0">
                <a:latin typeface="Times New Roman" pitchFamily="18" charset="0"/>
                <a:cs typeface="Times New Roman" pitchFamily="18" charset="0"/>
              </a:rPr>
              <a:t> bandit (MAB) algorithms can be used. However, in general, it is difficult to analyze the performance of MAB algorithms in the setting due to the interaction of DDs. Thus, in this paper, instead of analyzing MAB algorithms, we formulate an evolutionary game of DDs in NOMA-based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and analyze the evolutionary game. It is shown that the game has a unique evolutionary stable state (ESS) in terms of the channel selection probability. The performance according to the ESS can be regarded as a baseline performance, because it is the best performance achieved by the DDs competing for multiple channel resources. Thus, the resulting baseline performance can be used to see if a learning algorithm including MAB can achieve a better performance by avoiding competition between DDs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literature on NOMA schemes majorly considers centralized scheduling based HTC, where users are already connected, and various system parameters like spreading sequences, interleaving patterns, power control, etc., are predefined.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situation is exacerbated by the fact that radio resource allocation in existing multiple access (MA) techniques, orthogonal MA (OMA), is non-overlapping in nature i.e., a radio resource can be allocated to only a single device/user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existing wireless networks, radio resources (e.g., time, frequency) are allocated orthogonally to connected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enable massive connectivity and to deal with the limitations of existing MA schemes explained earlier, need for the design of new wireless technologies is inevitable.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Game theory is a set of applied mathematical tools aiming to understand and solve decision-making problems, such as competing and independent actors during conflicts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has been extensively used in wireless </a:t>
            </a:r>
            <a:r>
              <a:rPr lang="en-IN" sz="2000" dirty="0" smtClean="0">
                <a:latin typeface="Times New Roman" pitchFamily="18" charset="0"/>
                <a:cs typeface="Times New Roman" pitchFamily="18" charset="0"/>
              </a:rPr>
              <a:t>networks, </a:t>
            </a:r>
            <a:r>
              <a:rPr lang="en-IN" sz="2000" dirty="0" smtClean="0">
                <a:latin typeface="Times New Roman" pitchFamily="18" charset="0"/>
                <a:cs typeface="Times New Roman" pitchFamily="18" charset="0"/>
              </a:rPr>
              <a:t>and more specifically in solving cooperation and competition problems between devices over limited resources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Also, reducing transmit power allows us to lower the impact of cross-interference, which helps to improve the network performance, enhance the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(improved throughput, reduced latency, and increased reliability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Consider a two-stage decision problem of a fixed number n of devices inside a single cell.</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order to provide massive connectivity, a </a:t>
            </a:r>
            <a:r>
              <a:rPr lang="en-IN" sz="2000" dirty="0" smtClean="0">
                <a:latin typeface="Times New Roman" pitchFamily="18" charset="0"/>
                <a:cs typeface="Times New Roman" pitchFamily="18" charset="0"/>
              </a:rPr>
              <a:t>contention based/grant-free </a:t>
            </a:r>
            <a:r>
              <a:rPr lang="en-IN" sz="2000" dirty="0" smtClean="0">
                <a:latin typeface="Times New Roman" pitchFamily="18" charset="0"/>
                <a:cs typeface="Times New Roman" pitchFamily="18" charset="0"/>
              </a:rPr>
              <a:t>SCMA scheme is proposed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by considering the use of CTUs and massive number of MTCD transmissions using grant-free access, a blind detection based receiver is </a:t>
            </a:r>
            <a:r>
              <a:rPr lang="en-IN" sz="2000" dirty="0" smtClean="0">
                <a:latin typeface="Times New Roman" pitchFamily="18" charset="0"/>
                <a:cs typeface="Times New Roman" pitchFamily="18" charset="0"/>
              </a:rPr>
              <a:t>proposed in.</a:t>
            </a: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improved detection-based group orthogonal matching pursuit (DGOMP) MUD is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to facilitate massive grant-free UL SCMA transmission and reception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a:t>
            </a:r>
            <a:r>
              <a:rPr lang="en-IN" sz="2000" dirty="0" err="1" smtClean="0">
                <a:latin typeface="Times New Roman" pitchFamily="18" charset="0"/>
                <a:cs typeface="Times New Roman" pitchFamily="18" charset="0"/>
              </a:rPr>
              <a:t>noncoherent</a:t>
            </a:r>
            <a:r>
              <a:rPr lang="en-IN" sz="2000" dirty="0" smtClean="0">
                <a:latin typeface="Times New Roman" pitchFamily="18" charset="0"/>
                <a:cs typeface="Times New Roman" pitchFamily="18" charset="0"/>
              </a:rPr>
              <a:t> detection techniques have recently been proposed in literature for massive NOMA in grant-free </a:t>
            </a:r>
            <a:r>
              <a:rPr lang="en-IN" sz="2000" dirty="0" smtClean="0">
                <a:latin typeface="Times New Roman" pitchFamily="18" charset="0"/>
                <a:cs typeface="Times New Roman" pitchFamily="18" charset="0"/>
              </a:rPr>
              <a:t>access.</a:t>
            </a:r>
          </a:p>
          <a:p>
            <a:pPr algn="just">
              <a:lnSpc>
                <a:spcPct val="150000"/>
              </a:lnSpc>
            </a:pPr>
            <a:r>
              <a:rPr lang="en-IN" sz="2000" dirty="0" smtClean="0">
                <a:latin typeface="Times New Roman" pitchFamily="18" charset="0"/>
                <a:cs typeface="Times New Roman" pitchFamily="18" charset="0"/>
              </a:rPr>
              <a:t>Moreover, a slice-based virtual resource scheduling scheme with NOMA to enhance the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of the system is proposed </a:t>
            </a:r>
            <a:r>
              <a:rPr lang="en-IN" sz="2000" dirty="0" smtClean="0">
                <a:latin typeface="Times New Roman" pitchFamily="18" charset="0"/>
                <a:cs typeface="Times New Roman" pitchFamily="18" charset="0"/>
              </a:rPr>
              <a:t>in.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Device-to-Device (D2D) relaying has been proposed as an efficient solution to lower energy consumption and extend the battery life of the mobile device, while expanding the network coverage and improving local performance in a rapid and cost-effective </a:t>
            </a:r>
            <a:r>
              <a:rPr lang="en-IN" sz="2000" dirty="0" smtClean="0">
                <a:latin typeface="Times New Roman" pitchFamily="18" charset="0"/>
                <a:cs typeface="Times New Roman" pitchFamily="18" charset="0"/>
              </a:rPr>
              <a:t>way.</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decentralizing decision making sometimes may induce some paradoxical outcomes resulting, therefore, in a performance drop, which sustains the design of self-organizing, yet efficient </a:t>
            </a:r>
            <a:r>
              <a:rPr lang="en-IN" sz="2000" dirty="0" smtClean="0">
                <a:latin typeface="Times New Roman" pitchFamily="18" charset="0"/>
                <a:cs typeface="Times New Roman" pitchFamily="18" charset="0"/>
              </a:rPr>
              <a:t>systems</a:t>
            </a:r>
            <a:r>
              <a:rPr lang="en-US"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Structureless</a:t>
            </a:r>
            <a:r>
              <a:rPr lang="en-IN" sz="2000" dirty="0" smtClean="0">
                <a:latin typeface="Times New Roman" pitchFamily="18" charset="0"/>
                <a:cs typeface="Times New Roman" pitchFamily="18" charset="0"/>
              </a:rPr>
              <a:t> communications such as Device-to-Device (D2D) relaying are undeniably of paramount importance to improving the performance of today’s mobile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cope with this </a:t>
            </a:r>
            <a:r>
              <a:rPr lang="en-IN" sz="2000" dirty="0" err="1" smtClean="0">
                <a:latin typeface="Times New Roman" pitchFamily="18" charset="0"/>
                <a:cs typeface="Times New Roman" pitchFamily="18" charset="0"/>
              </a:rPr>
              <a:t>neverseen</a:t>
            </a:r>
            <a:r>
              <a:rPr lang="en-IN" sz="2000" dirty="0" smtClean="0">
                <a:latin typeface="Times New Roman" pitchFamily="18" charset="0"/>
                <a:cs typeface="Times New Roman" pitchFamily="18" charset="0"/>
              </a:rPr>
              <a:t> demand, substantial research effort is being conducted to enhance the performance of next generation mobile networks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5G Radio Network Design for Ultra-Reliable Low-Latency Communication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Sachs, J.; Wikstrom, G.; Dudda, T.; Baldemair, R.; Kittichokechai, 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These are characterized by the need to support reliable communication, where successful data transmission can be guaranteed within low latency bounds, like 1 ms, at a low failure rate.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Sixth Generation (6G) Wireless Networks: Vision, Research Activities, Challenges and Potential Solutions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Alsharif, M.H.; Kelechi, A.H.; Albreem, M.A.; Chaudhry, S.A.; Zia, M.S.; Kim, 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standardization activities of the fifth generation communications are clearly over and deployment has commenced globally.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65545"/>
        </p:xfrm>
        <a:graphic>
          <a:graphicData uri="http://schemas.openxmlformats.org/drawingml/2006/table">
            <a:tbl>
              <a:tblPr firstRow="1" bandRow="1">
                <a:tableStyleId>{5C22544A-7EE6-4342-B048-85BDC9FD1C3A}</a:tableStyleId>
              </a:tblPr>
              <a:tblGrid>
                <a:gridCol w="2590800"/>
                <a:gridCol w="14478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017520">
                <a:tc>
                  <a:txBody>
                    <a:bodyPr/>
                    <a:lstStyle/>
                    <a:p>
                      <a:pPr algn="just">
                        <a:lnSpc>
                          <a:spcPct val="150000"/>
                        </a:lnSpc>
                        <a:spcAft>
                          <a:spcPts val="500"/>
                        </a:spcAft>
                        <a:tabLst>
                          <a:tab pos="457200" algn="l"/>
                        </a:tabLst>
                      </a:pPr>
                      <a:r>
                        <a:rPr lang="en-US" sz="2000" dirty="0">
                          <a:latin typeface="Times New Roman"/>
                          <a:ea typeface="Calibri"/>
                          <a:cs typeface="Latha"/>
                        </a:rPr>
                        <a:t>A Vision of 6G Wireless Systems: Applications, Trends, Technologies, and Open Research Problems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Saad</a:t>
                      </a:r>
                      <a:r>
                        <a:rPr lang="en-US" sz="2000" dirty="0">
                          <a:latin typeface="Times New Roman"/>
                          <a:ea typeface="Calibri"/>
                          <a:cs typeface="Latha"/>
                        </a:rPr>
                        <a:t>, W.; </a:t>
                      </a:r>
                      <a:r>
                        <a:rPr lang="en-US" sz="2000" dirty="0" err="1">
                          <a:latin typeface="Times New Roman"/>
                          <a:ea typeface="Calibri"/>
                          <a:cs typeface="Latha"/>
                        </a:rPr>
                        <a:t>Bennis</a:t>
                      </a:r>
                      <a:r>
                        <a:rPr lang="en-US" sz="2000" dirty="0">
                          <a:latin typeface="Times New Roman"/>
                          <a:ea typeface="Calibri"/>
                          <a:cs typeface="Latha"/>
                        </a:rPr>
                        <a:t>, M.; Chen, M.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ongoing deployment of 5G cellular systems is continuously exposing the inherent limitations of this system, compared to its original premise as an enabler for Internet of Everything applications.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Turning Competition Onto Cooperation in D2D Communications: A Quitting Game Perspective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Driouech, S.; Sabir, 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Emerging Device-to-Device (D2D) communications where devices are involved in a direct communication, will be of a huge importance in future telecommunication networks.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76400" y="1371600"/>
            <a:ext cx="6705600" cy="49529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70000"/>
              </a:lnSpc>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this article, we considered the uplink case of n devices, where each device chooses whether to communicate through cellular (e.g., 5G/6G) or via D2D link to maximize its throughput. Cellular devices use NOMA, whilst they may serve </a:t>
            </a:r>
            <a:r>
              <a:rPr lang="en-IN" sz="1900" dirty="0" err="1" smtClean="0">
                <a:latin typeface="Times New Roman" pitchFamily="18" charset="0"/>
                <a:cs typeface="Times New Roman" pitchFamily="18" charset="0"/>
              </a:rPr>
              <a:t>neighboring</a:t>
            </a:r>
            <a:r>
              <a:rPr lang="en-IN" sz="1900" dirty="0" smtClean="0">
                <a:latin typeface="Times New Roman" pitchFamily="18" charset="0"/>
                <a:cs typeface="Times New Roman" pitchFamily="18" charset="0"/>
              </a:rPr>
              <a:t> devices using an orthogonal multiple access method (e.g., OFDMA/SC-FDMA). We formulated the problem as a biform game: Step 1) the devices competed over two available radio access technologies (cellular and D2D); Step 2) Devices connected to cellular cooperate with other devices in order to provide access to available services. Next, we analyzed the game pure/mixed </a:t>
            </a:r>
            <a:r>
              <a:rPr lang="en-IN" sz="1900" dirty="0" err="1" smtClean="0">
                <a:latin typeface="Times New Roman" pitchFamily="18" charset="0"/>
                <a:cs typeface="Times New Roman" pitchFamily="18" charset="0"/>
              </a:rPr>
              <a:t>equilibria</a:t>
            </a:r>
            <a:r>
              <a:rPr lang="en-IN" sz="1900" dirty="0" smtClean="0">
                <a:latin typeface="Times New Roman" pitchFamily="18" charset="0"/>
                <a:cs typeface="Times New Roman" pitchFamily="18" charset="0"/>
              </a:rPr>
              <a:t>. Simulation results show that D2D-relaying improves the devices’ average throughput. The second part of this </a:t>
            </a:r>
            <a:r>
              <a:rPr lang="en-IN" sz="1900" dirty="0" smtClean="0">
                <a:latin typeface="Times New Roman" pitchFamily="18" charset="0"/>
                <a:cs typeface="Times New Roman" pitchFamily="18" charset="0"/>
              </a:rPr>
              <a:t>article </a:t>
            </a:r>
            <a:r>
              <a:rPr lang="en-IN" sz="1900" dirty="0" smtClean="0">
                <a:latin typeface="Times New Roman" pitchFamily="18" charset="0"/>
                <a:cs typeface="Times New Roman" pitchFamily="18" charset="0"/>
              </a:rPr>
              <a:t>deals with implementing distributed reinforcement learning to self-explore optimal strategies in a fully distributed manner.</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Sachs, J.; </a:t>
            </a:r>
            <a:r>
              <a:rPr lang="en-IN" sz="1600" dirty="0" err="1" smtClean="0">
                <a:latin typeface="Times New Roman" pitchFamily="18" charset="0"/>
                <a:cs typeface="Times New Roman" pitchFamily="18" charset="0"/>
              </a:rPr>
              <a:t>Wikstrom</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Dudda</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Baldemair</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Kittichokechai</a:t>
            </a:r>
            <a:r>
              <a:rPr lang="en-IN" sz="1600" dirty="0" smtClean="0">
                <a:latin typeface="Times New Roman" pitchFamily="18" charset="0"/>
                <a:cs typeface="Times New Roman" pitchFamily="18" charset="0"/>
              </a:rPr>
              <a:t>, K. 5G Radio Network Design for Ultra-Reliable Low-Latency Communication. IEEE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2018, 32, 24–31.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Aazhang</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Ahokangas</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Alves</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Alouini</a:t>
            </a:r>
            <a:r>
              <a:rPr lang="en-IN" sz="1600" dirty="0" smtClean="0">
                <a:latin typeface="Times New Roman" pitchFamily="18" charset="0"/>
                <a:cs typeface="Times New Roman" pitchFamily="18" charset="0"/>
              </a:rPr>
              <a:t>, M.S.; </a:t>
            </a:r>
            <a:r>
              <a:rPr lang="en-IN" sz="1600" dirty="0" err="1" smtClean="0">
                <a:latin typeface="Times New Roman" pitchFamily="18" charset="0"/>
                <a:cs typeface="Times New Roman" pitchFamily="18" charset="0"/>
              </a:rPr>
              <a:t>Beek</a:t>
            </a:r>
            <a:r>
              <a:rPr lang="en-IN" sz="1600" dirty="0" smtClean="0">
                <a:latin typeface="Times New Roman" pitchFamily="18" charset="0"/>
                <a:cs typeface="Times New Roman" pitchFamily="18" charset="0"/>
              </a:rPr>
              <a:t>, J.; Benn, H.;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Belfiore</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Strinati</a:t>
            </a:r>
            <a:r>
              <a:rPr lang="en-IN" sz="1600" dirty="0" smtClean="0">
                <a:latin typeface="Times New Roman" pitchFamily="18" charset="0"/>
                <a:cs typeface="Times New Roman" pitchFamily="18" charset="0"/>
              </a:rPr>
              <a:t>, E.; Chen, F.; et al. Key Drivers and Research Challenges for 6G Ubiquitous Wireless Intelligence (White Paper); 6G Flagship, University of Oulu: Oulu, Finland.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Alsharif</a:t>
            </a:r>
            <a:r>
              <a:rPr lang="en-IN" sz="1600" dirty="0" smtClean="0">
                <a:latin typeface="Times New Roman" pitchFamily="18" charset="0"/>
                <a:cs typeface="Times New Roman" pitchFamily="18" charset="0"/>
              </a:rPr>
              <a:t>, M.H.; </a:t>
            </a:r>
            <a:r>
              <a:rPr lang="en-IN" sz="1600" dirty="0" err="1" smtClean="0">
                <a:latin typeface="Times New Roman" pitchFamily="18" charset="0"/>
                <a:cs typeface="Times New Roman" pitchFamily="18" charset="0"/>
              </a:rPr>
              <a:t>Kelechi</a:t>
            </a:r>
            <a:r>
              <a:rPr lang="en-IN" sz="1600" dirty="0" smtClean="0">
                <a:latin typeface="Times New Roman" pitchFamily="18" charset="0"/>
                <a:cs typeface="Times New Roman" pitchFamily="18" charset="0"/>
              </a:rPr>
              <a:t>, A.H.; </a:t>
            </a:r>
            <a:r>
              <a:rPr lang="en-IN" sz="1600" dirty="0" err="1" smtClean="0">
                <a:latin typeface="Times New Roman" pitchFamily="18" charset="0"/>
                <a:cs typeface="Times New Roman" pitchFamily="18" charset="0"/>
              </a:rPr>
              <a:t>Albreem</a:t>
            </a:r>
            <a:r>
              <a:rPr lang="en-IN" sz="1600" dirty="0" smtClean="0">
                <a:latin typeface="Times New Roman" pitchFamily="18" charset="0"/>
                <a:cs typeface="Times New Roman" pitchFamily="18" charset="0"/>
              </a:rPr>
              <a:t>, M.A.; </a:t>
            </a:r>
            <a:r>
              <a:rPr lang="en-IN" sz="1600" dirty="0" err="1" smtClean="0">
                <a:latin typeface="Times New Roman" pitchFamily="18" charset="0"/>
                <a:cs typeface="Times New Roman" pitchFamily="18" charset="0"/>
              </a:rPr>
              <a:t>Chaudhry</a:t>
            </a:r>
            <a:r>
              <a:rPr lang="en-IN" sz="1600" dirty="0" smtClean="0">
                <a:latin typeface="Times New Roman" pitchFamily="18" charset="0"/>
                <a:cs typeface="Times New Roman" pitchFamily="18" charset="0"/>
              </a:rPr>
              <a:t>, S.A.; Zia, M.S.; Kim, S. Sixth Generation (6G) Wireless Networks: Vision, Research Activities, Challenges and Potential Solutions. Symmetry 2020, 12, 676.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M.; Chen, M. A Vision of 6G Wireless Systems: Applications, Trends, Technologies, and Open Research Problems. IEEE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2020, 34, 134–142.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Dang, S.; </a:t>
            </a:r>
            <a:r>
              <a:rPr lang="en-IN" sz="1600" dirty="0" err="1" smtClean="0">
                <a:latin typeface="Times New Roman" pitchFamily="18" charset="0"/>
                <a:cs typeface="Times New Roman" pitchFamily="18" charset="0"/>
              </a:rPr>
              <a:t>Amin</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Shihada</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Alouini</a:t>
            </a:r>
            <a:r>
              <a:rPr lang="en-IN" sz="1600" dirty="0" smtClean="0">
                <a:latin typeface="Times New Roman" pitchFamily="18" charset="0"/>
                <a:cs typeface="Times New Roman" pitchFamily="18" charset="0"/>
              </a:rPr>
              <a:t>, M.S. What should 6G be? Nat. Electron. 2019, 3, 20–29.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Tariq, F.; </a:t>
            </a:r>
            <a:r>
              <a:rPr lang="en-IN" sz="1600" dirty="0" err="1" smtClean="0">
                <a:latin typeface="Times New Roman" pitchFamily="18" charset="0"/>
                <a:cs typeface="Times New Roman" pitchFamily="18" charset="0"/>
              </a:rPr>
              <a:t>Khandaker</a:t>
            </a:r>
            <a:r>
              <a:rPr lang="en-IN" sz="1600" dirty="0" smtClean="0">
                <a:latin typeface="Times New Roman" pitchFamily="18" charset="0"/>
                <a:cs typeface="Times New Roman" pitchFamily="18" charset="0"/>
              </a:rPr>
              <a:t>, M.R.A.; Wong, K.K.; </a:t>
            </a:r>
            <a:r>
              <a:rPr lang="en-IN" sz="1600" dirty="0" err="1" smtClean="0">
                <a:latin typeface="Times New Roman" pitchFamily="18" charset="0"/>
                <a:cs typeface="Times New Roman" pitchFamily="18" charset="0"/>
              </a:rPr>
              <a:t>Imran</a:t>
            </a:r>
            <a:r>
              <a:rPr lang="en-IN" sz="1600" dirty="0" smtClean="0">
                <a:latin typeface="Times New Roman" pitchFamily="18" charset="0"/>
                <a:cs typeface="Times New Roman" pitchFamily="18" charset="0"/>
              </a:rPr>
              <a:t>, M.A.;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M. A Speculative Study on 6G. IEEE </a:t>
            </a:r>
            <a:r>
              <a:rPr lang="en-IN" sz="1600" dirty="0" err="1" smtClean="0">
                <a:latin typeface="Times New Roman" pitchFamily="18" charset="0"/>
                <a:cs typeface="Times New Roman" pitchFamily="18" charset="0"/>
              </a:rPr>
              <a:t>Wirel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2020, 27, 118–125.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Driouech</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Sabir</a:t>
            </a:r>
            <a:r>
              <a:rPr lang="en-IN" sz="1600" dirty="0" smtClean="0">
                <a:latin typeface="Times New Roman" pitchFamily="18" charset="0"/>
                <a:cs typeface="Times New Roman" pitchFamily="18" charset="0"/>
              </a:rPr>
              <a:t>, E. Turning Competition Onto Cooperation in D2D Communications: A Quitting Game Perspective. In Proceedings of the 2018 25th International Conference on Telecommunications (ICT), Saint </a:t>
            </a:r>
            <a:r>
              <a:rPr lang="en-IN" sz="1600" dirty="0" err="1" smtClean="0">
                <a:latin typeface="Times New Roman" pitchFamily="18" charset="0"/>
                <a:cs typeface="Times New Roman" pitchFamily="18" charset="0"/>
              </a:rPr>
              <a:t>Malo</a:t>
            </a:r>
            <a:r>
              <a:rPr lang="en-IN" sz="1600" dirty="0" smtClean="0">
                <a:latin typeface="Times New Roman" pitchFamily="18" charset="0"/>
                <a:cs typeface="Times New Roman" pitchFamily="18" charset="0"/>
              </a:rPr>
              <a:t>, France, 26–28 June 2018; pp. 505–510.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Adnan</a:t>
            </a:r>
            <a:r>
              <a:rPr lang="en-IN" sz="1600" dirty="0" smtClean="0">
                <a:latin typeface="Times New Roman" pitchFamily="18" charset="0"/>
                <a:cs typeface="Times New Roman" pitchFamily="18" charset="0"/>
              </a:rPr>
              <a:t>, M.H.; Ahmad </a:t>
            </a:r>
            <a:r>
              <a:rPr lang="en-IN" sz="1600" dirty="0" err="1" smtClean="0">
                <a:latin typeface="Times New Roman" pitchFamily="18" charset="0"/>
                <a:cs typeface="Times New Roman" pitchFamily="18" charset="0"/>
              </a:rPr>
              <a:t>Zukarnain</a:t>
            </a:r>
            <a:r>
              <a:rPr lang="en-IN" sz="1600" dirty="0" smtClean="0">
                <a:latin typeface="Times New Roman" pitchFamily="18" charset="0"/>
                <a:cs typeface="Times New Roman" pitchFamily="18" charset="0"/>
              </a:rPr>
              <a:t>, Z. Device-To-Device Communication in 5G Environment: Issues, Solutions, and Challenges. Symmetry 2020, 12, 1762.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Attaoui</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Sabir</a:t>
            </a:r>
            <a:r>
              <a:rPr lang="en-IN" sz="1600" dirty="0" smtClean="0">
                <a:latin typeface="Times New Roman" pitchFamily="18" charset="0"/>
                <a:cs typeface="Times New Roman" pitchFamily="18" charset="0"/>
              </a:rPr>
              <a:t>, E. Combined Beam Alignment and Power Allocation for NOMA-Empowered </a:t>
            </a:r>
            <a:r>
              <a:rPr lang="en-IN" sz="1600" dirty="0" err="1" smtClean="0">
                <a:latin typeface="Times New Roman" pitchFamily="18" charset="0"/>
                <a:cs typeface="Times New Roman" pitchFamily="18" charset="0"/>
              </a:rPr>
              <a:t>mmWave</a:t>
            </a:r>
            <a:r>
              <a:rPr lang="en-IN" sz="1600" dirty="0" smtClean="0">
                <a:latin typeface="Times New Roman" pitchFamily="18" charset="0"/>
                <a:cs typeface="Times New Roman" pitchFamily="18" charset="0"/>
              </a:rPr>
              <a:t> Communications; Ubiquitous Networking; </a:t>
            </a:r>
            <a:r>
              <a:rPr lang="en-IN" sz="1600" dirty="0" err="1" smtClean="0">
                <a:latin typeface="Times New Roman" pitchFamily="18" charset="0"/>
                <a:cs typeface="Times New Roman" pitchFamily="18" charset="0"/>
              </a:rPr>
              <a:t>Habachi</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Meghdadi</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Sabir</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Cances</a:t>
            </a:r>
            <a:r>
              <a:rPr lang="en-IN" sz="1600" dirty="0" smtClean="0">
                <a:latin typeface="Times New Roman" pitchFamily="18" charset="0"/>
                <a:cs typeface="Times New Roman" pitchFamily="18" charset="0"/>
              </a:rPr>
              <a:t>, J.P., Eds.; Springer International Publishing: Cham, Switzerland, 2020; pp. 82–95.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Do, D.T.; Nguyen, M.S.V.; Lee, B.M. Outage Performance Improvement by Selected User in D2D Transmission and Implementation of Cognitive Radio-Assisted NOMA. Sensors 2019, 19, 4840.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1306</TotalTime>
  <Words>1586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On Evolutionary Game of Dynamic Devices in NOMA-based IoT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2021-07-15T08:14:21Z</dcterms:modified>
</cp:coreProperties>
</file>