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7/15/2021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7/15/2021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7/15/2021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7/15/2021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latin typeface="Times New Roman" pitchFamily="18" charset="0"/>
                <a:cs typeface="Times New Roman" pitchFamily="18" charset="0"/>
              </a:rPr>
              <a:t>Intelligent Reflecting Surfaces Assisted UAV Communications for </a:t>
            </a:r>
            <a:r>
              <a:rPr lang="en-US" b="1" dirty="0" err="1" smtClean="0">
                <a:latin typeface="Times New Roman" pitchFamily="18" charset="0"/>
                <a:cs typeface="Times New Roman" pitchFamily="18" charset="0"/>
              </a:rPr>
              <a:t>IoT</a:t>
            </a:r>
            <a:r>
              <a:rPr lang="en-US" b="1" dirty="0" smtClean="0">
                <a:latin typeface="Times New Roman" pitchFamily="18" charset="0"/>
                <a:cs typeface="Times New Roman" pitchFamily="18" charset="0"/>
              </a:rPr>
              <a:t> Networks Performance Analysis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572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3810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increasing demand for wireless connectivity and the emergence of the notion of the Internet of Everything require new communication paradigms that will ultimately enable a plethora of new applications and new disruptive technologies. In this context, the present contribution investigates the use of the recently introduced intelligent reflecting surface (IRS) concept in unmanned aerial vehicles (UAV) enabled communications aiming to extend the network coverage and improve the communication reliability as well as spectral efficiency of Internet of 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networks. In particular, we first derive tractable analytic expressions for the achievable symbol error rate (SER), </a:t>
            </a:r>
            <a:r>
              <a:rPr lang="en-IN" sz="2000" dirty="0" err="1" smtClean="0">
                <a:latin typeface="Times New Roman" pitchFamily="18" charset="0"/>
                <a:cs typeface="Times New Roman" pitchFamily="18" charset="0"/>
              </a:rPr>
              <a:t>ergodic</a:t>
            </a:r>
            <a:r>
              <a:rPr lang="en-IN" sz="2000" dirty="0" smtClean="0">
                <a:latin typeface="Times New Roman" pitchFamily="18" charset="0"/>
                <a:cs typeface="Times New Roman" pitchFamily="18" charset="0"/>
              </a:rPr>
              <a:t> capacity, and outage probability of the considered set up. Following this, we also derive tight upper and lower bounds on the average signal-to-noise ratio (SNR).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52400"/>
            <a:ext cx="7714488" cy="5715000"/>
          </a:xfrm>
        </p:spPr>
        <p:txBody>
          <a:bodyPr>
            <a:noAutofit/>
          </a:bodyPr>
          <a:lstStyle/>
          <a:p>
            <a:pPr algn="just">
              <a:lnSpc>
                <a:spcPct val="150000"/>
              </a:lnSpc>
              <a:buNone/>
            </a:pPr>
            <a:r>
              <a:rPr lang="en-IN" sz="1900" dirty="0" smtClean="0">
                <a:latin typeface="Times New Roman" pitchFamily="18" charset="0"/>
                <a:cs typeface="Times New Roman" pitchFamily="18" charset="0"/>
              </a:rPr>
              <a:t>    Our </a:t>
            </a:r>
            <a:r>
              <a:rPr lang="en-IN" sz="1900" dirty="0" smtClean="0">
                <a:latin typeface="Times New Roman" pitchFamily="18" charset="0"/>
                <a:cs typeface="Times New Roman" pitchFamily="18" charset="0"/>
              </a:rPr>
              <a:t>derivations are then compared with the corresponding asymptotic performance, based on the central limit theorem (CLT) assumption, which reveals that the asymptotic SNR falls within the area between derived bounds, and approaches either bound depending on the number of reflective elements (REs). We further show that the asymptotic SER becomes in a tight agreement with the corresponding exact simulation SER for N≥16. In addition, the offered results demonstrate that the use of the IRS is significantly effective as they assist in improving the achievable SER by five orders of magnitude. We further demonstrate that, in terms of achievable </a:t>
            </a:r>
            <a:r>
              <a:rPr lang="en-IN" sz="1900" dirty="0" err="1" smtClean="0">
                <a:latin typeface="Times New Roman" pitchFamily="18" charset="0"/>
                <a:cs typeface="Times New Roman" pitchFamily="18" charset="0"/>
              </a:rPr>
              <a:t>ergodic</a:t>
            </a:r>
            <a:r>
              <a:rPr lang="en-IN" sz="1900" dirty="0" smtClean="0">
                <a:latin typeface="Times New Roman" pitchFamily="18" charset="0"/>
                <a:cs typeface="Times New Roman" pitchFamily="18" charset="0"/>
              </a:rPr>
              <a:t> capacity, IRS-assisted UAV communication systems can exhibit ten times higher capacity compared to conventional UAV communications. Based on the above, these results and related insights are anticipated to be useful in the design and deployment of IRS-assisted UAV systems in the context of beyond 5G communications, such as 6G communications</a:t>
            </a:r>
            <a:r>
              <a:rPr lang="en-IN" sz="1900" dirty="0" smtClean="0">
                <a:latin typeface="Times New Roman" pitchFamily="18" charset="0"/>
                <a:cs typeface="Times New Roman" pitchFamily="18" charset="0"/>
              </a:rPr>
              <a:t>.</a:t>
            </a:r>
            <a:endParaRPr lang="en-US" sz="1900" dirty="0" smtClean="0">
              <a:latin typeface="Times New Roman" pitchFamily="18" charset="0"/>
              <a:cs typeface="Times New Roman" pitchFamily="18" charset="0"/>
            </a:endParaRPr>
          </a:p>
          <a:p>
            <a:pPr algn="just">
              <a:lnSpc>
                <a:spcPct val="150000"/>
              </a:lnSpc>
              <a:buNone/>
            </a:pPr>
            <a:endParaRPr lang="en-IN" sz="19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1524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152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provide an extensive review on the stochastic analysis of performance limit and asymptotic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of </a:t>
            </a:r>
            <a:r>
              <a:rPr lang="en-IN" sz="2000" dirty="0" err="1" smtClean="0">
                <a:latin typeface="Times New Roman" pitchFamily="18" charset="0"/>
                <a:cs typeface="Times New Roman" pitchFamily="18" charset="0"/>
              </a:rPr>
              <a:t>IRSassisted</a:t>
            </a:r>
            <a:r>
              <a:rPr lang="en-IN" sz="2000" dirty="0" smtClean="0">
                <a:latin typeface="Times New Roman" pitchFamily="18" charset="0"/>
                <a:cs typeface="Times New Roman" pitchFamily="18" charset="0"/>
              </a:rPr>
              <a:t> wireless networks, which are not covered by the existing review papers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Most of the existing analytical works are built based on the above path loss and signal models, which are basis for the following performance analysis and optimal design of IRS-assisted wireless </a:t>
            </a:r>
            <a:r>
              <a:rPr lang="en-IN" sz="2000" dirty="0" smtClean="0">
                <a:latin typeface="Times New Roman" pitchFamily="18" charset="0"/>
                <a:cs typeface="Times New Roman" pitchFamily="18" charset="0"/>
              </a:rPr>
              <a:t>systems.</a:t>
            </a:r>
          </a:p>
          <a:p>
            <a:pPr algn="just">
              <a:lnSpc>
                <a:spcPct val="150000"/>
              </a:lnSpc>
            </a:pPr>
            <a:r>
              <a:rPr lang="en-IN" sz="2000" dirty="0" smtClean="0">
                <a:latin typeface="Times New Roman" pitchFamily="18" charset="0"/>
                <a:cs typeface="Times New Roman" pitchFamily="18" charset="0"/>
              </a:rPr>
              <a:t>To maximize the data rate, a modulation scheme is designed for the IRS that is interference free for existing devices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While a large majority of the existing works assume perfect channel information and focus on static maximization problems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Existing approaches for the IRS’s channel estimation generally assume that only one scattering element is active each time, while all the other elements are </a:t>
            </a:r>
            <a:r>
              <a:rPr lang="en-IN" sz="2000" dirty="0" smtClean="0">
                <a:latin typeface="Times New Roman" pitchFamily="18" charset="0"/>
                <a:cs typeface="Times New Roman" pitchFamily="18" charset="0"/>
              </a:rPr>
              <a:t>inactive.</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 joint </a:t>
            </a:r>
            <a:r>
              <a:rPr lang="en-IN" sz="2000" dirty="0" err="1" smtClean="0">
                <a:latin typeface="Times New Roman" pitchFamily="18" charset="0"/>
                <a:cs typeface="Times New Roman" pitchFamily="18" charset="0"/>
              </a:rPr>
              <a:t>beamforming</a:t>
            </a:r>
            <a:r>
              <a:rPr lang="en-IN" sz="2000" dirty="0" smtClean="0">
                <a:latin typeface="Times New Roman" pitchFamily="18" charset="0"/>
                <a:cs typeface="Times New Roman" pitchFamily="18" charset="0"/>
              </a:rPr>
              <a:t> problem is formulated to maximize the received signal power at the user, by jointly optimizing the AP’s transmit </a:t>
            </a:r>
            <a:r>
              <a:rPr lang="en-IN" sz="2000" dirty="0" err="1" smtClean="0">
                <a:latin typeface="Times New Roman" pitchFamily="18" charset="0"/>
                <a:cs typeface="Times New Roman" pitchFamily="18" charset="0"/>
              </a:rPr>
              <a:t>beamforming</a:t>
            </a:r>
            <a:r>
              <a:rPr lang="en-IN" sz="2000" dirty="0" smtClean="0">
                <a:latin typeface="Times New Roman" pitchFamily="18" charset="0"/>
                <a:cs typeface="Times New Roman" pitchFamily="18" charset="0"/>
              </a:rPr>
              <a:t> and the continuous phase shift of each scattering element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SNR or capacity maximization problems can be naturally extended to the MU scenarios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optimal user assignment scheme can be effectively found by solving classical linear assignment problems defined on a bipartite graph</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problem is approximately solved by the alternating optimization and path-following algorithms in an iterative manner.</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3048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381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idea of programmable wireless channels or environment is proposed </a:t>
            </a:r>
            <a:r>
              <a:rPr lang="en-IN" sz="2000" dirty="0" smtClean="0">
                <a:latin typeface="Times New Roman" pitchFamily="18" charset="0"/>
                <a:cs typeface="Times New Roman" pitchFamily="18" charset="0"/>
              </a:rPr>
              <a:t>in by </a:t>
            </a:r>
            <a:r>
              <a:rPr lang="en-IN" sz="2000" dirty="0" smtClean="0">
                <a:latin typeface="Times New Roman" pitchFamily="18" charset="0"/>
                <a:cs typeface="Times New Roman" pitchFamily="18" charset="0"/>
              </a:rPr>
              <a:t>using </a:t>
            </a:r>
            <a:r>
              <a:rPr lang="en-IN" sz="2000" dirty="0" err="1" smtClean="0">
                <a:latin typeface="Times New Roman" pitchFamily="18" charset="0"/>
                <a:cs typeface="Times New Roman" pitchFamily="18" charset="0"/>
              </a:rPr>
              <a:t>hypersurfaces</a:t>
            </a:r>
            <a:r>
              <a:rPr lang="en-IN" sz="2000" dirty="0" smtClean="0">
                <a:latin typeface="Times New Roman" pitchFamily="18" charset="0"/>
                <a:cs typeface="Times New Roman" pitchFamily="18" charset="0"/>
              </a:rPr>
              <a:t>, i.e., software-controlled </a:t>
            </a:r>
            <a:r>
              <a:rPr lang="en-IN" sz="2000" dirty="0" err="1" smtClean="0">
                <a:latin typeface="Times New Roman" pitchFamily="18" charset="0"/>
                <a:cs typeface="Times New Roman" pitchFamily="18" charset="0"/>
              </a:rPr>
              <a:t>metamaterials</a:t>
            </a:r>
            <a:r>
              <a:rPr lang="en-IN" sz="2000" dirty="0" smtClean="0">
                <a:latin typeface="Times New Roman" pitchFamily="18" charset="0"/>
                <a:cs typeface="Times New Roman" pitchFamily="18" charset="0"/>
              </a:rPr>
              <a:t>, to cover physical objects in the radio </a:t>
            </a:r>
            <a:r>
              <a:rPr lang="en-IN" sz="2000" dirty="0" smtClean="0">
                <a:latin typeface="Times New Roman" pitchFamily="18" charset="0"/>
                <a:cs typeface="Times New Roman" pitchFamily="18" charset="0"/>
              </a:rPr>
              <a:t>environment.</a:t>
            </a:r>
          </a:p>
          <a:p>
            <a:pPr algn="just">
              <a:lnSpc>
                <a:spcPct val="150000"/>
              </a:lnSpc>
            </a:pPr>
            <a:r>
              <a:rPr lang="en-IN" sz="2000" dirty="0" smtClean="0">
                <a:latin typeface="Times New Roman" pitchFamily="18" charset="0"/>
                <a:cs typeface="Times New Roman" pitchFamily="18" charset="0"/>
              </a:rPr>
              <a:t>Extensive simulation results validate that the proposed channel model matches well with the experimental measurement results conducted in a microwave anechoic </a:t>
            </a:r>
            <a:r>
              <a:rPr lang="en-IN" sz="2000" dirty="0" smtClean="0">
                <a:latin typeface="Times New Roman" pitchFamily="18" charset="0"/>
                <a:cs typeface="Times New Roman" pitchFamily="18" charset="0"/>
              </a:rPr>
              <a:t>chamber.</a:t>
            </a:r>
          </a:p>
          <a:p>
            <a:pPr algn="just">
              <a:lnSpc>
                <a:spcPct val="150000"/>
              </a:lnSpc>
            </a:pPr>
            <a:r>
              <a:rPr lang="en-IN" sz="2000" dirty="0" smtClean="0">
                <a:latin typeface="Times New Roman" pitchFamily="18" charset="0"/>
                <a:cs typeface="Times New Roman" pitchFamily="18" charset="0"/>
              </a:rPr>
              <a:t>A stochastic geometry method is proposed to analyze the downlink coverage probability under the assumption that the locations of base stations follow a homogeneous Poisson point process, the blockages and reflectors are deployed in straight line segments with uniformly distributed orientation and length</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the sequel, we review the main optimization formulations and solutions proposed for IRS-assisted wireless systems.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04800"/>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990600" y="152400"/>
            <a:ext cx="7866888" cy="6019800"/>
          </a:xfrm>
        </p:spPr>
        <p:txBody>
          <a:bodyPr>
            <a:noAutofit/>
          </a:bodyPr>
          <a:lstStyle/>
          <a:p>
            <a:pPr algn="just">
              <a:lnSpc>
                <a:spcPct val="150000"/>
              </a:lnSpc>
            </a:pPr>
            <a:r>
              <a:rPr lang="en-IN" sz="2000" dirty="0" smtClean="0">
                <a:latin typeface="Times New Roman" pitchFamily="18" charset="0"/>
                <a:cs typeface="Times New Roman" pitchFamily="18" charset="0"/>
              </a:rPr>
              <a:t>It is worth mentioning that a comprehensive performance analysis of IRS based UAV communications has not yet been investigated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Motivated by the above, we provide a comprehensive investigation of the performance of mounted IRS-assisted UAV communications assuming path loss and channel models that are unique to UAV communications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investigate the system performance, the derived bounds are compared with the asymptotic results based on the central limit theorem (CLT). </a:t>
            </a:r>
          </a:p>
          <a:p>
            <a:pPr algn="just">
              <a:lnSpc>
                <a:spcPct val="150000"/>
              </a:lnSpc>
            </a:pP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We further investigate the system performance and path loss as a function of UAV location, and analyze the effect of the number of REs on the system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is evident that as the UAV moves towards either side of the communication link, the performance improves.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406650"/>
                <a:gridCol w="2838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tutorial on UAVs for wireless networks: Applications, challenges, and open problems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Mozaffari, W. Saad, M. Bennis, Y. Nam, and M. Debbah,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 In particular, with their inherent attributes such as mobility, flexibility, and adaptive altitude, UAVs admit several key potential applications in wireless systems.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Energy efficient data dissemination using a UAV: An ant colony approach</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A. Al-Habob, O. A. Dobre, S. Muhaidat, and H. V. Poor,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A framework is provided, in which a subset of devices are selected to receive data from a UAV then forward the required data to other devices.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166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Accessing from the sky: A tutorial on UAV communications for 5G and beyond</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 Zeng, Q. Wu, and R. Zhang,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Unmanned aerial vehicles (UAVs) have found numerous applications and are expected to bring fertile business opportunities in the next decade.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survey of intelligent reflecting surfaces (IRSs): Towards 6G wireless communication networks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Zhao,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Intelligent reflecting surfaces (IRSs) tune wireless environments to increase spectrum and energy efficiencies.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00200" y="1295400"/>
            <a:ext cx="6857999" cy="50292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2587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19200" y="304800"/>
            <a:ext cx="7498080" cy="4800600"/>
          </a:xfrm>
        </p:spPr>
        <p:txBody>
          <a:bodyPr>
            <a:noAutofit/>
          </a:bodyPr>
          <a:lstStyle/>
          <a:p>
            <a:pPr algn="just">
              <a:lnSpc>
                <a:spcPct val="170000"/>
              </a:lnSpc>
              <a:buNone/>
            </a:pPr>
            <a:r>
              <a:rPr lang="en-IN" sz="1700" dirty="0" smtClean="0">
                <a:latin typeface="Times New Roman" pitchFamily="18" charset="0"/>
                <a:cs typeface="Times New Roman" pitchFamily="18" charset="0"/>
              </a:rPr>
              <a:t>      In </a:t>
            </a:r>
            <a:r>
              <a:rPr lang="en-IN" sz="1700" dirty="0" smtClean="0">
                <a:latin typeface="Times New Roman" pitchFamily="18" charset="0"/>
                <a:cs typeface="Times New Roman" pitchFamily="18" charset="0"/>
              </a:rPr>
              <a:t>this paper, the performance of mounted IRS-assisted UAV communication has been investigated. The end-to-end path loss model has been utilized based on the practical elevation angle-dependent path loss model for BS-UAV and UAV-</a:t>
            </a:r>
            <a:r>
              <a:rPr lang="en-IN" sz="1700" dirty="0" err="1" smtClean="0">
                <a:latin typeface="Times New Roman" pitchFamily="18" charset="0"/>
                <a:cs typeface="Times New Roman" pitchFamily="18" charset="0"/>
              </a:rPr>
              <a:t>gUE</a:t>
            </a:r>
            <a:r>
              <a:rPr lang="en-IN" sz="1700" dirty="0" smtClean="0">
                <a:latin typeface="Times New Roman" pitchFamily="18" charset="0"/>
                <a:cs typeface="Times New Roman" pitchFamily="18" charset="0"/>
              </a:rPr>
              <a:t> links. Theoretical bounds on the average SNR have been derived and compared to the asymptotic SNR analysis, where it has been found that the asymptotic SNR approach achieves both bounds based on N</a:t>
            </a:r>
            <a:r>
              <a:rPr lang="en-US" altLang="ko-KR" sz="1700" dirty="0" smtClean="0">
                <a:latin typeface="Times New Roman" pitchFamily="18" charset="0"/>
                <a:cs typeface="Times New Roman" pitchFamily="18" charset="0"/>
              </a:rPr>
              <a:t>. </a:t>
            </a:r>
            <a:r>
              <a:rPr lang="en-IN" sz="1700" dirty="0" smtClean="0">
                <a:latin typeface="Times New Roman" pitchFamily="18" charset="0"/>
                <a:cs typeface="Times New Roman" pitchFamily="18" charset="0"/>
              </a:rPr>
              <a:t>Furthermore, our analysis has showed that the average SNR scales </a:t>
            </a:r>
            <a:r>
              <a:rPr lang="en-IN" sz="1700" dirty="0" smtClean="0">
                <a:latin typeface="Times New Roman" pitchFamily="18" charset="0"/>
                <a:cs typeface="Times New Roman" pitchFamily="18" charset="0"/>
              </a:rPr>
              <a:t>with </a:t>
            </a:r>
            <a:r>
              <a:rPr lang="ko-KR" altLang="en-US" sz="1700" dirty="0" smtClean="0">
                <a:latin typeface="Times New Roman" pitchFamily="18" charset="0"/>
                <a:cs typeface="Times New Roman" pitchFamily="18" charset="0"/>
              </a:rPr>
              <a:t> </a:t>
            </a:r>
            <a:r>
              <a:rPr lang="en-IN" altLang="ko-KR" sz="1700" dirty="0" smtClean="0">
                <a:latin typeface="Times New Roman" pitchFamily="18" charset="0"/>
                <a:cs typeface="Times New Roman" pitchFamily="18" charset="0"/>
              </a:rPr>
              <a:t>N</a:t>
            </a:r>
            <a:r>
              <a:rPr lang="en-US" altLang="ko-KR" sz="1700" dirty="0" smtClean="0">
                <a:latin typeface="Times New Roman" pitchFamily="18" charset="0"/>
                <a:cs typeface="Times New Roman" pitchFamily="18" charset="0"/>
              </a:rPr>
              <a:t>2 </a:t>
            </a:r>
            <a:r>
              <a:rPr lang="en-US" altLang="ko-KR" sz="1700" dirty="0" smtClean="0">
                <a:latin typeface="Times New Roman" pitchFamily="18" charset="0"/>
                <a:cs typeface="Times New Roman" pitchFamily="18" charset="0"/>
              </a:rPr>
              <a:t>. </a:t>
            </a:r>
            <a:r>
              <a:rPr lang="en-IN" sz="1700" dirty="0" smtClean="0">
                <a:latin typeface="Times New Roman" pitchFamily="18" charset="0"/>
                <a:cs typeface="Times New Roman" pitchFamily="18" charset="0"/>
              </a:rPr>
              <a:t>Our distance-based simulation reveals interesting insights into the achievable SER and </a:t>
            </a:r>
            <a:r>
              <a:rPr lang="en-IN" sz="1700" dirty="0" err="1" smtClean="0">
                <a:latin typeface="Times New Roman" pitchFamily="18" charset="0"/>
                <a:cs typeface="Times New Roman" pitchFamily="18" charset="0"/>
              </a:rPr>
              <a:t>ergodic</a:t>
            </a:r>
            <a:r>
              <a:rPr lang="en-IN" sz="1700" dirty="0" smtClean="0">
                <a:latin typeface="Times New Roman" pitchFamily="18" charset="0"/>
                <a:cs typeface="Times New Roman" pitchFamily="18" charset="0"/>
              </a:rPr>
              <a:t> capacity, which stems from the elevation angle-dependent end-to-end path loss model. IRSs have attracted a massive attention and among others, they have been also advocated for use in the context of satellite networks </a:t>
            </a:r>
            <a:r>
              <a:rPr lang="en-IN" sz="1700" dirty="0" smtClean="0">
                <a:latin typeface="Times New Roman" pitchFamily="18" charset="0"/>
                <a:cs typeface="Times New Roman" pitchFamily="18" charset="0"/>
              </a:rPr>
              <a:t>. </a:t>
            </a:r>
            <a:r>
              <a:rPr lang="en-IN" sz="1700" dirty="0" smtClean="0">
                <a:latin typeface="Times New Roman" pitchFamily="18" charset="0"/>
                <a:cs typeface="Times New Roman" pitchFamily="18" charset="0"/>
              </a:rPr>
              <a:t>However, several challenges exist that need to be solved prior to design and deployment of such systems. Such challenges are, among others, channel estimation, 3D placement, channel </a:t>
            </a:r>
            <a:r>
              <a:rPr lang="en-IN" sz="1700" dirty="0" err="1" smtClean="0">
                <a:latin typeface="Times New Roman" pitchFamily="18" charset="0"/>
                <a:cs typeface="Times New Roman" pitchFamily="18" charset="0"/>
              </a:rPr>
              <a:t>modeling</a:t>
            </a:r>
            <a:r>
              <a:rPr lang="en-IN" sz="1700" dirty="0" smtClean="0">
                <a:latin typeface="Times New Roman" pitchFamily="18" charset="0"/>
                <a:cs typeface="Times New Roman" pitchFamily="18" charset="0"/>
              </a:rPr>
              <a:t>, and interference management.</a:t>
            </a:r>
            <a:endParaRPr lang="en-US" sz="17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M. </a:t>
            </a:r>
            <a:r>
              <a:rPr lang="en-IN" sz="1600" dirty="0" err="1" smtClean="0">
                <a:latin typeface="Times New Roman" pitchFamily="18" charset="0"/>
                <a:cs typeface="Times New Roman" pitchFamily="18" charset="0"/>
              </a:rPr>
              <a:t>Mozaffari</a:t>
            </a:r>
            <a:r>
              <a:rPr lang="en-IN" sz="1600" dirty="0" smtClean="0">
                <a:latin typeface="Times New Roman" pitchFamily="18" charset="0"/>
                <a:cs typeface="Times New Roman" pitchFamily="18" charset="0"/>
              </a:rPr>
              <a:t>, W. </a:t>
            </a:r>
            <a:r>
              <a:rPr lang="en-IN" sz="1600" dirty="0" err="1" smtClean="0">
                <a:latin typeface="Times New Roman" pitchFamily="18" charset="0"/>
                <a:cs typeface="Times New Roman" pitchFamily="18" charset="0"/>
              </a:rPr>
              <a:t>Saad</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Bennis</a:t>
            </a:r>
            <a:r>
              <a:rPr lang="en-IN" sz="1600" dirty="0" smtClean="0">
                <a:latin typeface="Times New Roman" pitchFamily="18" charset="0"/>
                <a:cs typeface="Times New Roman" pitchFamily="18" charset="0"/>
              </a:rPr>
              <a:t>, Y. Nam, and M. </a:t>
            </a:r>
            <a:r>
              <a:rPr lang="en-IN" sz="1600" dirty="0" err="1" smtClean="0">
                <a:latin typeface="Times New Roman" pitchFamily="18" charset="0"/>
                <a:cs typeface="Times New Roman" pitchFamily="18" charset="0"/>
              </a:rPr>
              <a:t>Debbah</a:t>
            </a:r>
            <a:r>
              <a:rPr lang="en-IN" sz="1600" dirty="0" smtClean="0">
                <a:latin typeface="Times New Roman" pitchFamily="18" charset="0"/>
                <a:cs typeface="Times New Roman" pitchFamily="18" charset="0"/>
              </a:rPr>
              <a:t>, “A tutorial on UAVs for wireless networks: Applications, challenges, and open problems,” IEEE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Surveys </a:t>
            </a:r>
            <a:r>
              <a:rPr lang="en-IN" sz="1600" dirty="0" err="1" smtClean="0">
                <a:latin typeface="Times New Roman" pitchFamily="18" charset="0"/>
                <a:cs typeface="Times New Roman" pitchFamily="18" charset="0"/>
              </a:rPr>
              <a:t>Tuts</a:t>
            </a:r>
            <a:r>
              <a:rPr lang="en-IN" sz="1600" dirty="0" smtClean="0">
                <a:latin typeface="Times New Roman" pitchFamily="18" charset="0"/>
                <a:cs typeface="Times New Roman" pitchFamily="18" charset="0"/>
              </a:rPr>
              <a:t>., vol. 21, no. 3, pp. 2334–2360, 3rd Quart. 2019.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A. A. Al-</a:t>
            </a:r>
            <a:r>
              <a:rPr lang="en-IN" sz="1600" dirty="0" err="1" smtClean="0">
                <a:latin typeface="Times New Roman" pitchFamily="18" charset="0"/>
                <a:cs typeface="Times New Roman" pitchFamily="18" charset="0"/>
              </a:rPr>
              <a:t>Habob</a:t>
            </a:r>
            <a:r>
              <a:rPr lang="en-IN" sz="1600" dirty="0" smtClean="0">
                <a:latin typeface="Times New Roman" pitchFamily="18" charset="0"/>
                <a:cs typeface="Times New Roman" pitchFamily="18" charset="0"/>
              </a:rPr>
              <a:t>, O. A. </a:t>
            </a:r>
            <a:r>
              <a:rPr lang="en-IN" sz="1600" dirty="0" err="1" smtClean="0">
                <a:latin typeface="Times New Roman" pitchFamily="18" charset="0"/>
                <a:cs typeface="Times New Roman" pitchFamily="18" charset="0"/>
              </a:rPr>
              <a:t>Dobre</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Muhaidat</a:t>
            </a:r>
            <a:r>
              <a:rPr lang="en-IN" sz="1600" dirty="0" smtClean="0">
                <a:latin typeface="Times New Roman" pitchFamily="18" charset="0"/>
                <a:cs typeface="Times New Roman" pitchFamily="18" charset="0"/>
              </a:rPr>
              <a:t>, and H. V. Poor, “</a:t>
            </a:r>
            <a:r>
              <a:rPr lang="en-IN" sz="1600" dirty="0" err="1" smtClean="0">
                <a:latin typeface="Times New Roman" pitchFamily="18" charset="0"/>
                <a:cs typeface="Times New Roman" pitchFamily="18" charset="0"/>
              </a:rPr>
              <a:t>Energyefficient</a:t>
            </a:r>
            <a:r>
              <a:rPr lang="en-IN" sz="1600" dirty="0" smtClean="0">
                <a:latin typeface="Times New Roman" pitchFamily="18" charset="0"/>
                <a:cs typeface="Times New Roman" pitchFamily="18" charset="0"/>
              </a:rPr>
              <a:t> data dissemination using a UAV: An ant colony approach,” IEEE Wireless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Lett</a:t>
            </a:r>
            <a:r>
              <a:rPr lang="en-IN" sz="1600" dirty="0" smtClean="0">
                <a:latin typeface="Times New Roman" pitchFamily="18" charset="0"/>
                <a:cs typeface="Times New Roman" pitchFamily="18" charset="0"/>
              </a:rPr>
              <a:t>., pp. 1–1, Aug. 2020, Early Access.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Y. </a:t>
            </a:r>
            <a:r>
              <a:rPr lang="en-IN" sz="1600" dirty="0" err="1" smtClean="0">
                <a:latin typeface="Times New Roman" pitchFamily="18" charset="0"/>
                <a:cs typeface="Times New Roman" pitchFamily="18" charset="0"/>
              </a:rPr>
              <a:t>Zeng</a:t>
            </a:r>
            <a:r>
              <a:rPr lang="en-IN" sz="1600" dirty="0" smtClean="0">
                <a:latin typeface="Times New Roman" pitchFamily="18" charset="0"/>
                <a:cs typeface="Times New Roman" pitchFamily="18" charset="0"/>
              </a:rPr>
              <a:t>, Q. Wu, and R. Zhang, “Accessing from the sky: A tutorial on UAV communications for 5G and beyond,” Proc. IEEE, vol. 107, no. 12, pp. 2327–2375, Dec. 2019.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J. Zhao, “A survey of intelligent reflecting surfaces (IRSs): Towards 6G wireless communication networks,” </a:t>
            </a:r>
            <a:r>
              <a:rPr lang="en-IN" sz="1600" dirty="0" err="1" smtClean="0">
                <a:latin typeface="Times New Roman" pitchFamily="18" charset="0"/>
                <a:cs typeface="Times New Roman" pitchFamily="18" charset="0"/>
              </a:rPr>
              <a:t>ArXiv</a:t>
            </a:r>
            <a:r>
              <a:rPr lang="en-IN" sz="1600" dirty="0" smtClean="0">
                <a:latin typeface="Times New Roman" pitchFamily="18" charset="0"/>
                <a:cs typeface="Times New Roman" pitchFamily="18" charset="0"/>
              </a:rPr>
              <a:t>, vol. abs/1907.04789, Nov. 2019. [Online]. Available: https://arxiv.org/abs/1907.04789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M. </a:t>
            </a:r>
            <a:r>
              <a:rPr lang="en-IN" sz="1600" dirty="0" err="1" smtClean="0">
                <a:latin typeface="Times New Roman" pitchFamily="18" charset="0"/>
                <a:cs typeface="Times New Roman" pitchFamily="18" charset="0"/>
              </a:rPr>
              <a:t>Zeng</a:t>
            </a:r>
            <a:r>
              <a:rPr lang="en-IN" sz="1600" dirty="0" smtClean="0">
                <a:latin typeface="Times New Roman" pitchFamily="18" charset="0"/>
                <a:cs typeface="Times New Roman" pitchFamily="18" charset="0"/>
              </a:rPr>
              <a:t>, X. Li, G. Li, W. </a:t>
            </a:r>
            <a:r>
              <a:rPr lang="en-IN" sz="1600" dirty="0" err="1" smtClean="0">
                <a:latin typeface="Times New Roman" pitchFamily="18" charset="0"/>
                <a:cs typeface="Times New Roman" pitchFamily="18" charset="0"/>
              </a:rPr>
              <a:t>Hao</a:t>
            </a:r>
            <a:r>
              <a:rPr lang="en-IN" sz="1600" dirty="0" smtClean="0">
                <a:latin typeface="Times New Roman" pitchFamily="18" charset="0"/>
                <a:cs typeface="Times New Roman" pitchFamily="18" charset="0"/>
              </a:rPr>
              <a:t>, and O. A. </a:t>
            </a:r>
            <a:r>
              <a:rPr lang="en-IN" sz="1600" dirty="0" err="1" smtClean="0">
                <a:latin typeface="Times New Roman" pitchFamily="18" charset="0"/>
                <a:cs typeface="Times New Roman" pitchFamily="18" charset="0"/>
              </a:rPr>
              <a:t>Dobre</a:t>
            </a:r>
            <a:r>
              <a:rPr lang="en-IN" sz="1600" dirty="0" smtClean="0">
                <a:latin typeface="Times New Roman" pitchFamily="18" charset="0"/>
                <a:cs typeface="Times New Roman" pitchFamily="18" charset="0"/>
              </a:rPr>
              <a:t>, “Sum rate maximization for </a:t>
            </a:r>
            <a:r>
              <a:rPr lang="en-IN" sz="1600" dirty="0" err="1" smtClean="0">
                <a:latin typeface="Times New Roman" pitchFamily="18" charset="0"/>
                <a:cs typeface="Times New Roman" pitchFamily="18" charset="0"/>
              </a:rPr>
              <a:t>irs</a:t>
            </a:r>
            <a:r>
              <a:rPr lang="en-IN" sz="1600" dirty="0" smtClean="0">
                <a:latin typeface="Times New Roman" pitchFamily="18" charset="0"/>
                <a:cs typeface="Times New Roman" pitchFamily="18" charset="0"/>
              </a:rPr>
              <a:t>-assisted uplink </a:t>
            </a:r>
            <a:r>
              <a:rPr lang="en-IN" sz="1600" dirty="0" err="1" smtClean="0">
                <a:latin typeface="Times New Roman" pitchFamily="18" charset="0"/>
                <a:cs typeface="Times New Roman" pitchFamily="18" charset="0"/>
              </a:rPr>
              <a:t>noma</a:t>
            </a:r>
            <a:r>
              <a:rPr lang="en-IN" sz="1600" dirty="0" smtClean="0">
                <a:latin typeface="Times New Roman" pitchFamily="18" charset="0"/>
                <a:cs typeface="Times New Roman" pitchFamily="18" charset="0"/>
              </a:rPr>
              <a:t>,” IEEE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Lett</a:t>
            </a:r>
            <a:r>
              <a:rPr lang="en-IN" sz="1600" dirty="0" smtClean="0">
                <a:latin typeface="Times New Roman" pitchFamily="18" charset="0"/>
                <a:cs typeface="Times New Roman" pitchFamily="18" charset="0"/>
              </a:rPr>
              <a:t>., pp. 1–1, Sep. 2020, Early Access.</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Q. Wu and R. Zhang, “Towards smart and reconfigurable environment: Intelligent reflecting surface aided wireless network,” IEEE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Mag., vol. 58, no. 1, pp. 106–112, Jan. 2020.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J. He, C.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Bian</a:t>
            </a:r>
            <a:r>
              <a:rPr lang="en-IN" sz="1600" dirty="0" smtClean="0">
                <a:latin typeface="Times New Roman" pitchFamily="18" charset="0"/>
                <a:cs typeface="Times New Roman" pitchFamily="18" charset="0"/>
              </a:rPr>
              <a:t>, Z. </a:t>
            </a:r>
            <a:r>
              <a:rPr lang="en-IN" sz="1600" dirty="0" err="1" smtClean="0">
                <a:latin typeface="Times New Roman" pitchFamily="18" charset="0"/>
                <a:cs typeface="Times New Roman" pitchFamily="18" charset="0"/>
              </a:rPr>
              <a:t>Shao</a:t>
            </a:r>
            <a:r>
              <a:rPr lang="en-IN" sz="1600" dirty="0" smtClean="0">
                <a:latin typeface="Times New Roman" pitchFamily="18" charset="0"/>
                <a:cs typeface="Times New Roman" pitchFamily="18" charset="0"/>
              </a:rPr>
              <a:t>, J. Song, Y. Li, and I. </a:t>
            </a:r>
            <a:r>
              <a:rPr lang="en-IN" sz="1600" dirty="0" err="1" smtClean="0">
                <a:latin typeface="Times New Roman" pitchFamily="18" charset="0"/>
                <a:cs typeface="Times New Roman" pitchFamily="18" charset="0"/>
              </a:rPr>
              <a:t>Chih</a:t>
            </a:r>
            <a:r>
              <a:rPr lang="en-IN" sz="1600" dirty="0" smtClean="0">
                <a:latin typeface="Times New Roman" pitchFamily="18" charset="0"/>
                <a:cs typeface="Times New Roman" pitchFamily="18" charset="0"/>
              </a:rPr>
              <a:t>-Lin, “Energy efficient BSs switching in heterogeneous networks: An operator’s perspective,” in Proc. 2016 IEEE Wireless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and </a:t>
            </a:r>
            <a:r>
              <a:rPr lang="en-IN" sz="1600" dirty="0" err="1" smtClean="0">
                <a:latin typeface="Times New Roman" pitchFamily="18" charset="0"/>
                <a:cs typeface="Times New Roman" pitchFamily="18" charset="0"/>
              </a:rPr>
              <a:t>Netw</a:t>
            </a:r>
            <a:r>
              <a:rPr lang="en-IN" sz="1600" dirty="0" smtClean="0">
                <a:latin typeface="Times New Roman" pitchFamily="18" charset="0"/>
                <a:cs typeface="Times New Roman" pitchFamily="18" charset="0"/>
              </a:rPr>
              <a:t>. Conf. (WCNC), Sep. 2016, pp. 1–6.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C. </a:t>
            </a:r>
            <a:r>
              <a:rPr lang="en-IN" sz="1600" dirty="0" err="1" smtClean="0">
                <a:latin typeface="Times New Roman" pitchFamily="18" charset="0"/>
                <a:cs typeface="Times New Roman" pitchFamily="18" charset="0"/>
              </a:rPr>
              <a:t>Liaskos</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Nie</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Tsioliaridou</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Pitsillides</a:t>
            </a:r>
            <a:r>
              <a:rPr lang="en-IN" sz="1600" dirty="0" smtClean="0">
                <a:latin typeface="Times New Roman" pitchFamily="18" charset="0"/>
                <a:cs typeface="Times New Roman" pitchFamily="18" charset="0"/>
              </a:rPr>
              <a:t>, S. Ioannidis, and I. </a:t>
            </a:r>
            <a:r>
              <a:rPr lang="en-IN" sz="1600" dirty="0" err="1" smtClean="0">
                <a:latin typeface="Times New Roman" pitchFamily="18" charset="0"/>
                <a:cs typeface="Times New Roman" pitchFamily="18" charset="0"/>
              </a:rPr>
              <a:t>Akyildiz</a:t>
            </a:r>
            <a:r>
              <a:rPr lang="en-IN" sz="1600" dirty="0" smtClean="0">
                <a:latin typeface="Times New Roman" pitchFamily="18" charset="0"/>
                <a:cs typeface="Times New Roman" pitchFamily="18" charset="0"/>
              </a:rPr>
              <a:t>, “Realizing wireless communication through </a:t>
            </a:r>
            <a:r>
              <a:rPr lang="en-IN" sz="1600" dirty="0" err="1" smtClean="0">
                <a:latin typeface="Times New Roman" pitchFamily="18" charset="0"/>
                <a:cs typeface="Times New Roman" pitchFamily="18" charset="0"/>
              </a:rPr>
              <a:t>softwaredefined</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hypersurface</a:t>
            </a:r>
            <a:r>
              <a:rPr lang="en-IN" sz="1600" dirty="0" smtClean="0">
                <a:latin typeface="Times New Roman" pitchFamily="18" charset="0"/>
                <a:cs typeface="Times New Roman" pitchFamily="18" charset="0"/>
              </a:rPr>
              <a:t> environments,” in Proc. IEEE 19th Int. </a:t>
            </a:r>
            <a:r>
              <a:rPr lang="en-IN" sz="1600" dirty="0" err="1" smtClean="0">
                <a:latin typeface="Times New Roman" pitchFamily="18" charset="0"/>
                <a:cs typeface="Times New Roman" pitchFamily="18" charset="0"/>
              </a:rPr>
              <a:t>Symp</a:t>
            </a:r>
            <a:r>
              <a:rPr lang="en-IN" sz="1600" dirty="0" smtClean="0">
                <a:latin typeface="Times New Roman" pitchFamily="18" charset="0"/>
                <a:cs typeface="Times New Roman" pitchFamily="18" charset="0"/>
              </a:rPr>
              <a:t>. A World of Wireless, Mobile and Multimedia </a:t>
            </a:r>
            <a:r>
              <a:rPr lang="en-IN" sz="1600" dirty="0" err="1" smtClean="0">
                <a:latin typeface="Times New Roman" pitchFamily="18" charset="0"/>
                <a:cs typeface="Times New Roman" pitchFamily="18" charset="0"/>
              </a:rPr>
              <a:t>Netw</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WoWMoM</a:t>
            </a:r>
            <a:r>
              <a:rPr lang="en-IN" sz="1600" dirty="0" smtClean="0">
                <a:latin typeface="Times New Roman" pitchFamily="18" charset="0"/>
                <a:cs typeface="Times New Roman" pitchFamily="18" charset="0"/>
              </a:rPr>
              <a:t>), Jun. 2018, pp. 14–15.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E. </a:t>
            </a:r>
            <a:r>
              <a:rPr lang="en-IN" sz="1600" dirty="0" err="1" smtClean="0">
                <a:latin typeface="Times New Roman" pitchFamily="18" charset="0"/>
                <a:cs typeface="Times New Roman" pitchFamily="18" charset="0"/>
              </a:rPr>
              <a:t>Basar</a:t>
            </a:r>
            <a:r>
              <a:rPr lang="en-IN" sz="1600" dirty="0" smtClean="0">
                <a:latin typeface="Times New Roman" pitchFamily="18" charset="0"/>
                <a:cs typeface="Times New Roman" pitchFamily="18" charset="0"/>
              </a:rPr>
              <a:t>, M. Di </a:t>
            </a:r>
            <a:r>
              <a:rPr lang="en-IN" sz="1600" dirty="0" err="1" smtClean="0">
                <a:latin typeface="Times New Roman" pitchFamily="18" charset="0"/>
                <a:cs typeface="Times New Roman" pitchFamily="18" charset="0"/>
              </a:rPr>
              <a:t>Renzo</a:t>
            </a:r>
            <a:r>
              <a:rPr lang="en-IN" sz="1600" dirty="0" smtClean="0">
                <a:latin typeface="Times New Roman" pitchFamily="18" charset="0"/>
                <a:cs typeface="Times New Roman" pitchFamily="18" charset="0"/>
              </a:rPr>
              <a:t>, J. De </a:t>
            </a:r>
            <a:r>
              <a:rPr lang="en-IN" sz="1600" dirty="0" err="1" smtClean="0">
                <a:latin typeface="Times New Roman" pitchFamily="18" charset="0"/>
                <a:cs typeface="Times New Roman" pitchFamily="18" charset="0"/>
              </a:rPr>
              <a:t>Rosny</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Debbah</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Alouini</a:t>
            </a:r>
            <a:r>
              <a:rPr lang="en-IN" sz="1600" dirty="0" smtClean="0">
                <a:latin typeface="Times New Roman" pitchFamily="18" charset="0"/>
                <a:cs typeface="Times New Roman" pitchFamily="18" charset="0"/>
              </a:rPr>
              <a:t>, and R. Zhang, “Wireless communications through reconfigurable intelligent surfaces,” IEEE Access, vol. 7, pp. 116 753–116 773, Aug. 2019.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N. DOCOMO. (2020, Jan.) </a:t>
            </a:r>
            <a:r>
              <a:rPr lang="en-IN" sz="1600" dirty="0" err="1" smtClean="0">
                <a:latin typeface="Times New Roman" pitchFamily="18" charset="0"/>
                <a:cs typeface="Times New Roman" pitchFamily="18" charset="0"/>
              </a:rPr>
              <a:t>Docomo</a:t>
            </a:r>
            <a:r>
              <a:rPr lang="en-IN" sz="1600" dirty="0" smtClean="0">
                <a:latin typeface="Times New Roman" pitchFamily="18" charset="0"/>
                <a:cs typeface="Times New Roman" pitchFamily="18" charset="0"/>
              </a:rPr>
              <a:t> conducts world’s first successful trial of transparent dynamic </a:t>
            </a:r>
            <a:r>
              <a:rPr lang="en-IN" sz="1600" dirty="0" err="1" smtClean="0">
                <a:latin typeface="Times New Roman" pitchFamily="18" charset="0"/>
                <a:cs typeface="Times New Roman" pitchFamily="18" charset="0"/>
              </a:rPr>
              <a:t>metasurface</a:t>
            </a:r>
            <a:r>
              <a:rPr lang="en-IN" sz="1600" dirty="0" smtClean="0">
                <a:latin typeface="Times New Roman" pitchFamily="18" charset="0"/>
                <a:cs typeface="Times New Roman" pitchFamily="18" charset="0"/>
              </a:rPr>
              <a:t>. Online. [Online]. Available: https://www.nttdocomo.co.jp/english/info/media_ </a:t>
            </a:r>
            <a:r>
              <a:rPr lang="en-IN" sz="1600" dirty="0" err="1" smtClean="0">
                <a:latin typeface="Times New Roman" pitchFamily="18" charset="0"/>
                <a:cs typeface="Times New Roman" pitchFamily="18" charset="0"/>
              </a:rPr>
              <a:t>center</a:t>
            </a:r>
            <a:r>
              <a:rPr lang="en-IN" sz="1600" dirty="0" smtClean="0">
                <a:latin typeface="Times New Roman" pitchFamily="18" charset="0"/>
                <a:cs typeface="Times New Roman" pitchFamily="18" charset="0"/>
              </a:rPr>
              <a:t>/pr/2020/0117_00.html </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1268</TotalTime>
  <Words>1713</Words>
  <Application>Microsoft Office PowerPoint</Application>
  <PresentationFormat>On-screen Show (4:3)</PresentationFormat>
  <Paragraphs>71</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Intelligent Reflecting Surfaces Assisted UAV Communications for IoT Networks Performance Analysis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2021-07-15T11:17:47Z</dcterms:modified>
</cp:coreProperties>
</file>