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PMRSS Privacy-preserving Medical Record Searching Scheme for Intelligent Diagnosis in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Healthcare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medical field, previous patients' cases are extremely private as well as intensely valuable to current disease diagnosis. Therefore, how to make full use of precious cases while not leaking out patients' privacy is a leading and promising work especially in future privacy-preserving intelligent medical period. In this paper, we investigate how to securely invoke patients' records from past case-database while protecting the privacy of both current diagnosed patient and the case-database and construct a privacy-preserving medical record searching scheme based on </a:t>
            </a:r>
            <a:r>
              <a:rPr lang="en-IN" sz="2000" dirty="0" err="1" smtClean="0">
                <a:latin typeface="Times New Roman" pitchFamily="18" charset="0"/>
                <a:cs typeface="Times New Roman" pitchFamily="18" charset="0"/>
              </a:rPr>
              <a:t>ElGamal</a:t>
            </a:r>
            <a:r>
              <a:rPr lang="en-IN" sz="2000" dirty="0" smtClean="0">
                <a:latin typeface="Times New Roman" pitchFamily="18" charset="0"/>
                <a:cs typeface="Times New Roman" pitchFamily="18" charset="0"/>
              </a:rPr>
              <a:t> Blind Signature. In our scheme, by blinded the healthy data of the patient and the database of the intelligent doctor respectively, the patient can securely make self-helped medical diagnosis by invoking past case-database and securely comparing the blinded abstracts of current data and previous records.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Moreover</a:t>
            </a:r>
            <a:r>
              <a:rPr lang="en-IN" sz="2000" dirty="0" smtClean="0">
                <a:latin typeface="Times New Roman" pitchFamily="18" charset="0"/>
                <a:cs typeface="Times New Roman" pitchFamily="18" charset="0"/>
              </a:rPr>
              <a:t>, the patient can obtain target searching information intelligently at the same time he knows whether the abstracts match or not instead of obtaining it after matching. It greatly increases the timeliness of information acquisition and meets high-speed information sharing requirements especially in 5G era. What's more, our proposed scheme achieves bilateral security, that is, whether the abstracts match or not, both of the privacy of the case-database and the private information of the current patient are well protected. Besides, it resists different levels of violent </a:t>
            </a:r>
            <a:r>
              <a:rPr lang="en-IN" sz="2000" dirty="0" err="1" smtClean="0">
                <a:latin typeface="Times New Roman" pitchFamily="18" charset="0"/>
                <a:cs typeface="Times New Roman" pitchFamily="18" charset="0"/>
              </a:rPr>
              <a:t>ergodic</a:t>
            </a:r>
            <a:r>
              <a:rPr lang="en-IN" sz="2000" dirty="0" smtClean="0">
                <a:latin typeface="Times New Roman" pitchFamily="18" charset="0"/>
                <a:cs typeface="Times New Roman" pitchFamily="18" charset="0"/>
              </a:rPr>
              <a:t> attacks by adjusting the number of zeros in a bit string according to different security requirements.</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62000"/>
          </a:xfrm>
        </p:spPr>
        <p:txBody>
          <a:bodyPr>
            <a:normAutofit/>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existing schemes, encrypted data and a corresponding secret key protected in a digital envelope are usually combined together and sent to the authorized receivers.</a:t>
            </a: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these schemes provide secure storage and </a:t>
            </a:r>
            <a:r>
              <a:rPr lang="en-IN" sz="2000" dirty="0" err="1" smtClean="0">
                <a:latin typeface="Times New Roman" pitchFamily="18" charset="0"/>
                <a:cs typeface="Times New Roman" pitchFamily="18" charset="0"/>
              </a:rPr>
              <a:t>finegrained</a:t>
            </a:r>
            <a:r>
              <a:rPr lang="en-IN" sz="2000" dirty="0" smtClean="0">
                <a:latin typeface="Times New Roman" pitchFamily="18" charset="0"/>
                <a:cs typeface="Times New Roman" pitchFamily="18" charset="0"/>
              </a:rPr>
              <a:t> access control in cloud, there are still some problems existing in the systems, such as how to prevent internal malicious attacks and cloud server crashes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overcoming the challenges existing in security, this paper has come out with a privacy-preserving technique with significant data extraction from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linked with healthcare sector.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smart healthcare, for privacy preserving, not only user’s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 but also doctor’s diagnosis should be protected.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security and privacy problems of medical data could result from a delay in treatment progress, even endangering the patient’s life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adopting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in the context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not straightforward and entails several problems such as demands of high computational power to solve </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 low scalability and long latency for transaction confirmation over the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Using such decentralized systems, we can also eliminate the single point of failure or information delay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inability to delete or change information from blocks makes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technology the best technology for the healthcare system and could prevent these issues.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objective of the proposed scheme is to minimize hiding failure rate, modification degree, and true positive value for better preservation of sensitive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order to reduce the storage cost in cloud servers,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they further proposed an effective solution to allow cloud servers to remove duplicate data and reduce storage </a:t>
            </a:r>
            <a:r>
              <a:rPr lang="en-IN" sz="2000" dirty="0" smtClean="0">
                <a:latin typeface="Times New Roman" pitchFamily="18" charset="0"/>
                <a:cs typeface="Times New Roman" pitchFamily="18" charset="0"/>
              </a:rPr>
              <a:t>costs.</a:t>
            </a:r>
          </a:p>
          <a:p>
            <a:pPr algn="just">
              <a:lnSpc>
                <a:spcPct val="150000"/>
              </a:lnSpc>
            </a:pPr>
            <a:r>
              <a:rPr lang="en-IN" sz="2000" dirty="0" smtClean="0">
                <a:latin typeface="Times New Roman" pitchFamily="18" charset="0"/>
                <a:cs typeface="Times New Roman" pitchFamily="18" charset="0"/>
              </a:rPr>
              <a:t>Block chain </a:t>
            </a:r>
            <a:r>
              <a:rPr lang="en-IN" sz="2000" dirty="0" smtClean="0">
                <a:latin typeface="Times New Roman" pitchFamily="18" charset="0"/>
                <a:cs typeface="Times New Roman" pitchFamily="18" charset="0"/>
              </a:rPr>
              <a:t>has been originally proposed for constructing a public distributed ledger for all transactions in </a:t>
            </a:r>
            <a:r>
              <a:rPr lang="en-IN" sz="2000" dirty="0" err="1" smtClean="0">
                <a:latin typeface="Times New Roman" pitchFamily="18" charset="0"/>
                <a:cs typeface="Times New Roman" pitchFamily="18" charset="0"/>
              </a:rPr>
              <a:t>Bitcoin</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we proposed a privacy-preserving scheme (</a:t>
            </a:r>
            <a:r>
              <a:rPr lang="en-IN" sz="2000" dirty="0" smtClean="0">
                <a:latin typeface="Times New Roman" pitchFamily="18" charset="0"/>
                <a:cs typeface="Times New Roman" pitchFamily="18" charset="0"/>
              </a:rPr>
              <a:t>Health chain</a:t>
            </a:r>
            <a:r>
              <a:rPr lang="en-IN" sz="2000" dirty="0" smtClean="0">
                <a:latin typeface="Times New Roman" pitchFamily="18" charset="0"/>
                <a:cs typeface="Times New Roman" pitchFamily="18" charset="0"/>
              </a:rPr>
              <a:t>) for fine-grained access control of </a:t>
            </a:r>
            <a:r>
              <a:rPr lang="en-IN" sz="2000" dirty="0" err="1" smtClean="0">
                <a:latin typeface="Times New Roman" pitchFamily="18" charset="0"/>
                <a:cs typeface="Times New Roman" pitchFamily="18" charset="0"/>
              </a:rPr>
              <a:t>largescale</a:t>
            </a:r>
            <a:r>
              <a:rPr lang="en-IN" sz="2000" dirty="0" smtClean="0">
                <a:latin typeface="Times New Roman" pitchFamily="18" charset="0"/>
                <a:cs typeface="Times New Roman" pitchFamily="18" charset="0"/>
              </a:rPr>
              <a:t> health data based on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3810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The main concern in RPM systems is the secure and efficient transmission of the medical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paper takes an initial look at 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-based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model glimpsing into an advanced security and privacy model to be used in any current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-based remote monitoring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use the variable name </a:t>
            </a:r>
            <a:r>
              <a:rPr lang="en-IN" sz="2000" dirty="0" err="1" smtClean="0">
                <a:latin typeface="Times New Roman" pitchFamily="18" charset="0"/>
                <a:cs typeface="Times New Roman" pitchFamily="18" charset="0"/>
              </a:rPr>
              <a:t>ksym</a:t>
            </a:r>
            <a:r>
              <a:rPr lang="en-IN" sz="2000" dirty="0" smtClean="0">
                <a:latin typeface="Times New Roman" pitchFamily="18" charset="0"/>
                <a:cs typeface="Times New Roman" pitchFamily="18" charset="0"/>
              </a:rPr>
              <a:t> for the private key or symmetric key in our algorithms, and the same key will be used for encryption and decryption on both side of the transmission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paper contributes an efficient data preservation policy in healthcare sector connected with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new multi-layer cloud design was introduced to facilitate efficient and faultless interoperations on heterogeneous services offered by diverse retailers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dependent smart home</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Lightweight Ring Signatures for Decentralized Privacy-preserving Transactions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a:ea typeface="Calibri"/>
                          <a:cs typeface="Latha"/>
                        </a:rPr>
                        <a:t>Malina</a:t>
                      </a:r>
                      <a:r>
                        <a:rPr lang="en-US" sz="2000" dirty="0">
                          <a:latin typeface="Times New Roman"/>
                          <a:ea typeface="Calibri"/>
                          <a:cs typeface="Latha"/>
                        </a:rPr>
                        <a:t>, L.; </a:t>
                      </a:r>
                      <a:r>
                        <a:rPr lang="en-US" sz="2000" dirty="0" err="1">
                          <a:latin typeface="Times New Roman"/>
                          <a:ea typeface="Calibri"/>
                          <a:cs typeface="Latha"/>
                        </a:rPr>
                        <a:t>Hajny</a:t>
                      </a:r>
                      <a:r>
                        <a:rPr lang="en-US" sz="2000" dirty="0">
                          <a:latin typeface="Times New Roman"/>
                          <a:ea typeface="Calibri"/>
                          <a:cs typeface="Latha"/>
                        </a:rPr>
                        <a:t>, J.; </a:t>
                      </a:r>
                      <a:r>
                        <a:rPr lang="en-US" sz="2000" dirty="0" err="1">
                          <a:latin typeface="Times New Roman"/>
                          <a:ea typeface="Calibri"/>
                          <a:cs typeface="Latha"/>
                        </a:rPr>
                        <a:t>Dzurenda</a:t>
                      </a:r>
                      <a:r>
                        <a:rPr lang="en-US" sz="2000" dirty="0">
                          <a:latin typeface="Times New Roman"/>
                          <a:ea typeface="Calibri"/>
                          <a:cs typeface="Latha"/>
                        </a:rPr>
                        <a:t>, P.; Ricci, S.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work focuses on advanced cryptographic solutions based on ring signatures that provide anonymity to payment senders or to voters during e-voting.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Blockchain technology in healthcare: The revolution starts here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Mettler, 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solidFill>
                            <a:srgbClr val="333333"/>
                          </a:solidFill>
                          <a:latin typeface="Times New Roman"/>
                          <a:ea typeface="Calibri"/>
                          <a:cs typeface="Latha"/>
                        </a:rPr>
                        <a:t>Blockchain</a:t>
                      </a:r>
                      <a:r>
                        <a:rPr lang="en-US" sz="2000" dirty="0">
                          <a:solidFill>
                            <a:srgbClr val="333333"/>
                          </a:solidFill>
                          <a:latin typeface="Times New Roman"/>
                          <a:ea typeface="Calibri"/>
                          <a:cs typeface="Latha"/>
                        </a:rPr>
                        <a:t> technology has shown its considerable adaptability in recent years as a variety of market sectors sought ways of incorporating its abilities into their operations.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Blockchain</a:t>
                      </a:r>
                      <a:r>
                        <a:rPr lang="en-US" sz="2000" dirty="0">
                          <a:latin typeface="Times New Roman"/>
                          <a:ea typeface="Calibri"/>
                          <a:cs typeface="Latha"/>
                        </a:rPr>
                        <a:t> for </a:t>
                      </a:r>
                      <a:r>
                        <a:rPr lang="en-US" sz="2000" dirty="0" err="1">
                          <a:latin typeface="Times New Roman"/>
                          <a:ea typeface="Calibri"/>
                          <a:cs typeface="Latha"/>
                        </a:rPr>
                        <a:t>IoT</a:t>
                      </a:r>
                      <a:r>
                        <a:rPr lang="en-US" sz="2000" dirty="0">
                          <a:latin typeface="Times New Roman"/>
                          <a:ea typeface="Calibri"/>
                          <a:cs typeface="Latha"/>
                        </a:rPr>
                        <a:t> security and privacy: The case study of a smart home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Dorri, A.; Kanhere, S.S.; Jurdak, R.; Gauravaram, P.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Internet of Things (IoT) security and privacy remain a major challenge, mainly due to the massive scale and distributed nature of IoT networks.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Secure System For Pervasive Social Network-Based Healthcare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Zhang, J.; Xue, N.; Huang, X.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Modern technologies of mobile computing and wireless sensing prompt the concept of pervasive social network (PSN)-based healthcare.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descr="C:\Users\ELCOT-Lenovo\Desktop\pic.png"/>
          <p:cNvPicPr>
            <a:picLocks noGrp="1" noChangeAspect="1" noChangeArrowheads="1"/>
          </p:cNvPicPr>
          <p:nvPr>
            <p:ph idx="1"/>
          </p:nvPr>
        </p:nvPicPr>
        <p:blipFill>
          <a:blip r:embed="rId2"/>
          <a:srcRect/>
          <a:stretch>
            <a:fillRect/>
          </a:stretch>
        </p:blipFill>
        <p:spPr bwMode="auto">
          <a:xfrm>
            <a:off x="1905000" y="1371600"/>
            <a:ext cx="6172200" cy="51053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5719"/>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152400"/>
            <a:ext cx="7498080" cy="6705600"/>
          </a:xfrm>
        </p:spPr>
        <p:txBody>
          <a:bodyPr>
            <a:noAutofit/>
          </a:bodyPr>
          <a:lstStyle/>
          <a:p>
            <a:pPr algn="just">
              <a:lnSpc>
                <a:spcPct val="170000"/>
              </a:lnSpc>
              <a:buNone/>
            </a:pP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privacy and </a:t>
            </a:r>
            <a:r>
              <a:rPr lang="en-IN" sz="2000" dirty="0" smtClean="0">
                <a:latin typeface="Times New Roman" pitchFamily="18" charset="0"/>
                <a:cs typeface="Times New Roman" pitchFamily="18" charset="0"/>
              </a:rPr>
              <a:t>security </a:t>
            </a:r>
            <a:r>
              <a:rPr lang="en-IN" sz="2000" dirty="0" smtClean="0">
                <a:latin typeface="Times New Roman" pitchFamily="18" charset="0"/>
                <a:cs typeface="Times New Roman" pitchFamily="18" charset="0"/>
              </a:rPr>
              <a:t>is one of the most significant issues nowadays in academia and industry. Due to resource constraint factor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existing security solutions are not well suited. Our proposed architecture provides a solution to most of the security and privacy threats while considering the resource constraint factor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 this paper, we introduced a novel hybrid approach that combines the advantages of the private key, public key,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many other lightweight cryptographic primitives to develop a patient-centric access control for electronic medical records, capable of providing security and privacy. We also raise open questions to reduce various attacks such as </a:t>
            </a:r>
            <a:r>
              <a:rPr lang="en-IN" sz="2000" dirty="0" err="1" smtClean="0">
                <a:latin typeface="Times New Roman" pitchFamily="18" charset="0"/>
                <a:cs typeface="Times New Roman" pitchFamily="18" charset="0"/>
              </a:rPr>
              <a:t>DoS</a:t>
            </a:r>
            <a:r>
              <a:rPr lang="en-IN" sz="2000" dirty="0" smtClean="0">
                <a:latin typeface="Times New Roman" pitchFamily="18" charset="0"/>
                <a:cs typeface="Times New Roman" pitchFamily="18" charset="0"/>
              </a:rPr>
              <a:t>, modification attacks etc. However, resource-constraints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are key challenges towards answering such problems or seizures.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152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Nakamoto</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Bitcoin</a:t>
            </a:r>
            <a:r>
              <a:rPr lang="en-IN" sz="1600" dirty="0" smtClean="0">
                <a:latin typeface="Times New Roman" pitchFamily="18" charset="0"/>
                <a:cs typeface="Times New Roman" pitchFamily="18" charset="0"/>
              </a:rPr>
              <a:t>: A Peer-to-Peer Electronic Cash System; BN Publishing: La </a:t>
            </a:r>
            <a:r>
              <a:rPr lang="en-IN" sz="1600" dirty="0" err="1" smtClean="0">
                <a:latin typeface="Times New Roman" pitchFamily="18" charset="0"/>
                <a:cs typeface="Times New Roman" pitchFamily="18" charset="0"/>
              </a:rPr>
              <a:t>Vergne</a:t>
            </a:r>
            <a:r>
              <a:rPr lang="en-IN" sz="1600" dirty="0" smtClean="0">
                <a:latin typeface="Times New Roman" pitchFamily="18" charset="0"/>
                <a:cs typeface="Times New Roman" pitchFamily="18" charset="0"/>
              </a:rPr>
              <a:t>, TN, USA,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Malina</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Hajny</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Dzurenda</a:t>
            </a:r>
            <a:r>
              <a:rPr lang="en-IN" sz="1600" dirty="0" smtClean="0">
                <a:latin typeface="Times New Roman" pitchFamily="18" charset="0"/>
                <a:cs typeface="Times New Roman" pitchFamily="18" charset="0"/>
              </a:rPr>
              <a:t>, P.; Ricci, S. Lightweight Ring Signatures for Decentralized Privacy-preserving Transactions. In Proceedings of the 15th International Joint Conference on e-Business and Telecommunications, Porto, Portugal, 26–28 July 2018; pp. 526–531.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Mettler</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technology in healthcare: The revolution starts here. In Proceedings of the 2016 IEEE 18th International Conference on e-Health Networking, Applications and Services (</a:t>
            </a:r>
            <a:r>
              <a:rPr lang="en-IN" sz="1600" dirty="0" err="1" smtClean="0">
                <a:latin typeface="Times New Roman" pitchFamily="18" charset="0"/>
                <a:cs typeface="Times New Roman" pitchFamily="18" charset="0"/>
              </a:rPr>
              <a:t>Healthcom</a:t>
            </a:r>
            <a:r>
              <a:rPr lang="en-IN" sz="1600" dirty="0" smtClean="0">
                <a:latin typeface="Times New Roman" pitchFamily="18" charset="0"/>
                <a:cs typeface="Times New Roman" pitchFamily="18" charset="0"/>
              </a:rPr>
              <a:t>), Munich, Germany, 14–17 September 2016.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Dorri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Kanhere</a:t>
            </a:r>
            <a:r>
              <a:rPr lang="en-IN" sz="1600" dirty="0" smtClean="0">
                <a:latin typeface="Times New Roman" pitchFamily="18" charset="0"/>
                <a:cs typeface="Times New Roman" pitchFamily="18" charset="0"/>
              </a:rPr>
              <a:t>, S.S.; </a:t>
            </a:r>
            <a:r>
              <a:rPr lang="en-IN" sz="1600" dirty="0" err="1" smtClean="0">
                <a:latin typeface="Times New Roman" pitchFamily="18" charset="0"/>
                <a:cs typeface="Times New Roman" pitchFamily="18" charset="0"/>
              </a:rPr>
              <a:t>Jurdak</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Gauravaram</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for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security and privacy: The case study of a smart home. In Proceedings of the 2017 IEEE International Conference on Pervasive Computing and Communications Workshops (</a:t>
            </a:r>
            <a:r>
              <a:rPr lang="en-IN" sz="1600" dirty="0" err="1" smtClean="0">
                <a:latin typeface="Times New Roman" pitchFamily="18" charset="0"/>
                <a:cs typeface="Times New Roman" pitchFamily="18" charset="0"/>
              </a:rPr>
              <a:t>PerCom</a:t>
            </a:r>
            <a:r>
              <a:rPr lang="en-IN" sz="1600" dirty="0" smtClean="0">
                <a:latin typeface="Times New Roman" pitchFamily="18" charset="0"/>
                <a:cs typeface="Times New Roman" pitchFamily="18" charset="0"/>
              </a:rPr>
              <a:t> Workshops), Kona, HI, USA, 13–17 March 2017; pp. 618–623.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Zhang, J.; </a:t>
            </a:r>
            <a:r>
              <a:rPr lang="en-IN" sz="1600" dirty="0" err="1" smtClean="0">
                <a:latin typeface="Times New Roman" pitchFamily="18" charset="0"/>
                <a:cs typeface="Times New Roman" pitchFamily="18" charset="0"/>
              </a:rPr>
              <a:t>Xue</a:t>
            </a:r>
            <a:r>
              <a:rPr lang="en-IN" sz="1600" dirty="0" smtClean="0">
                <a:latin typeface="Times New Roman" pitchFamily="18" charset="0"/>
                <a:cs typeface="Times New Roman" pitchFamily="18" charset="0"/>
              </a:rPr>
              <a:t>, N.; Huang, X. A Secure System For Pervasive Social Network-Based Healthcare. IEEE Access 2016, 4, 9239–9250.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Zhu, X.; </a:t>
            </a:r>
            <a:r>
              <a:rPr lang="en-IN" sz="1600" dirty="0" err="1" smtClean="0">
                <a:latin typeface="Times New Roman" pitchFamily="18" charset="0"/>
                <a:cs typeface="Times New Roman" pitchFamily="18" charset="0"/>
              </a:rPr>
              <a:t>Badr</a:t>
            </a:r>
            <a:r>
              <a:rPr lang="en-IN" sz="1600" dirty="0" smtClean="0">
                <a:latin typeface="Times New Roman" pitchFamily="18" charset="0"/>
                <a:cs typeface="Times New Roman" pitchFamily="18" charset="0"/>
              </a:rPr>
              <a:t>, Y. Identity Management Systems for the Internet of Things: A Survey Towards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Solutions. Sensors 2018, 18, 4215.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PubMed</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Yue</a:t>
            </a:r>
            <a:r>
              <a:rPr lang="en-IN" sz="1600" dirty="0" smtClean="0">
                <a:latin typeface="Times New Roman" pitchFamily="18" charset="0"/>
                <a:cs typeface="Times New Roman" pitchFamily="18" charset="0"/>
              </a:rPr>
              <a:t>, X.; Wang, H.; Jin, D.; Li, M.; Jiang, W. Healthcare Data Gateways: Found Healthcare Intelligence on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with Novel Privacy Risk Control. J. Med. Syst. 2016, 40, 218.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PubMed</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Panarello</a:t>
            </a:r>
            <a:r>
              <a:rPr lang="en-IN" sz="1600" dirty="0" smtClean="0">
                <a:latin typeface="Times New Roman" pitchFamily="18" charset="0"/>
                <a:cs typeface="Times New Roman" pitchFamily="18" charset="0"/>
              </a:rPr>
              <a:t>, A.; Tapas, N.; </a:t>
            </a:r>
            <a:r>
              <a:rPr lang="en-IN" sz="1600" dirty="0" err="1" smtClean="0">
                <a:latin typeface="Times New Roman" pitchFamily="18" charset="0"/>
                <a:cs typeface="Times New Roman" pitchFamily="18" charset="0"/>
              </a:rPr>
              <a:t>Merlino</a:t>
            </a:r>
            <a:r>
              <a:rPr lang="en-IN" sz="1600" dirty="0" smtClean="0">
                <a:latin typeface="Times New Roman" pitchFamily="18" charset="0"/>
                <a:cs typeface="Times New Roman" pitchFamily="18" charset="0"/>
              </a:rPr>
              <a:t>, G.; Longo, F.; </a:t>
            </a:r>
            <a:r>
              <a:rPr lang="en-IN" sz="1600" dirty="0" err="1" smtClean="0">
                <a:latin typeface="Times New Roman" pitchFamily="18" charset="0"/>
                <a:cs typeface="Times New Roman" pitchFamily="18" charset="0"/>
              </a:rPr>
              <a:t>Puliafito</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Integration: A Systematic Survey. Sensors 2018, 18, 2575.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PubMed</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Srivastava</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Dwivedi</a:t>
            </a:r>
            <a:r>
              <a:rPr lang="en-IN" sz="1600" dirty="0" smtClean="0">
                <a:latin typeface="Times New Roman" pitchFamily="18" charset="0"/>
                <a:cs typeface="Times New Roman" pitchFamily="18" charset="0"/>
              </a:rPr>
              <a:t>, A.D.; Singh, R. PHANTOM Protocol as the New Crypto-Democracy. In Computer Information Systems and Industrial Management; </a:t>
            </a:r>
            <a:r>
              <a:rPr lang="en-IN" sz="1600" dirty="0" err="1" smtClean="0">
                <a:latin typeface="Times New Roman" pitchFamily="18" charset="0"/>
                <a:cs typeface="Times New Roman" pitchFamily="18" charset="0"/>
              </a:rPr>
              <a:t>Saeed</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Homenda</a:t>
            </a:r>
            <a:r>
              <a:rPr lang="en-IN" sz="1600" dirty="0" smtClean="0">
                <a:latin typeface="Times New Roman" pitchFamily="18" charset="0"/>
                <a:cs typeface="Times New Roman" pitchFamily="18" charset="0"/>
              </a:rPr>
              <a:t>, W., Eds.; Springer International Publishing: Cham, Switzerland, 2018; pp. 499–509.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Srivastava</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Dwivedi</a:t>
            </a:r>
            <a:r>
              <a:rPr lang="en-IN" sz="1600" dirty="0" smtClean="0">
                <a:latin typeface="Times New Roman" pitchFamily="18" charset="0"/>
                <a:cs typeface="Times New Roman" pitchFamily="18" charset="0"/>
              </a:rPr>
              <a:t>, A.D.; Singh, R. Crypto-democracy: A Decentralized Voting Scheme using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Technology. In Proceedings of the 15th International Joint Conference on e-Business and Telecommunications, Porto, Portugal, 26–28 July 2018; pp. 508–513.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1288</TotalTime>
  <Words>1541</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PMRSS Privacy-preserving Medical Record Searching Scheme for Intelligent Diagnosis in IoT Healthcare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2021-07-14T09:04:12Z</dcterms:modified>
</cp:coreProperties>
</file>