
<file path=[Content_Types].xml><?xml version="1.0" encoding="utf-8"?>
<Types xmlns="http://schemas.openxmlformats.org/package/2006/content-types">
  <Override PartName="/ppt/slides/slide5.xml" ContentType="application/vnd.openxmlformats-officedocument.presentationml.slide+xml"/>
  <Override PartName="/ppt/slides/slide6.xml" ContentType="application/vnd.openxmlformats-officedocument.presentationml.slide+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notesSlides/notesSlide1.xml" ContentType="application/vnd.openxmlformats-officedocument.presentationml.notesSlide+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3.xml" ContentType="application/vnd.openxmlformats-officedocument.presentationml.slide+xml"/>
  <Override PartName="/ppt/slides/slide4.xml" ContentType="application/vnd.openxmlformats-officedocument.presentationml.slide+xml"/>
  <Override PartName="/ppt/presProps.xml" ContentType="application/vnd.openxmlformats-officedocument.presentationml.presProps+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2.xml" ContentType="application/vnd.openxmlformats-officedocument.presentationml.slide+xml"/>
  <Override PartName="/ppt/theme/theme1.xml" ContentType="application/vnd.openxmlformats-officedocument.theme+xml"/>
  <Default Extension="jpeg" ContentType="image/jpeg"/>
  <Override PartName="/ppt/slideLayouts/slideLayout2.xml" ContentType="application/vnd.openxmlformats-officedocument.presentationml.slideLayout+xml"/>
  <Override PartName="/ppt/slideLayouts/slideLayout3.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0" r:id="rId1"/>
  </p:sldMasterIdLst>
  <p:notesMasterIdLst>
    <p:notesMasterId r:id="rId16"/>
  </p:notesMasterIdLst>
  <p:sldIdLst>
    <p:sldId id="322" r:id="rId2"/>
    <p:sldId id="325" r:id="rId3"/>
    <p:sldId id="260" r:id="rId4"/>
    <p:sldId id="262" r:id="rId5"/>
    <p:sldId id="263" r:id="rId6"/>
    <p:sldId id="294" r:id="rId7"/>
    <p:sldId id="327" r:id="rId8"/>
    <p:sldId id="326" r:id="rId9"/>
    <p:sldId id="330" r:id="rId10"/>
    <p:sldId id="296" r:id="rId11"/>
    <p:sldId id="295" r:id="rId12"/>
    <p:sldId id="331" r:id="rId13"/>
    <p:sldId id="323" r:id="rId14"/>
    <p:sldId id="329" r:id="rId15"/>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p:restoredLeft sz="15620"/>
    <p:restoredTop sz="94660"/>
  </p:normalViewPr>
  <p:slideViewPr>
    <p:cSldViewPr>
      <p:cViewPr varScale="1">
        <p:scale>
          <a:sx n="68" d="100"/>
          <a:sy n="68" d="100"/>
        </p:scale>
        <p:origin x="-1410" y="-96"/>
      </p:cViewPr>
      <p:guideLst>
        <p:guide orient="horz" pos="2160"/>
        <p:guide pos="2880"/>
      </p:guideLst>
    </p:cSldViewPr>
  </p:slideViewPr>
  <p:notesTextViewPr>
    <p:cViewPr>
      <p:scale>
        <a:sx n="100" d="100"/>
        <a:sy n="100" d="100"/>
      </p:scale>
      <p:origin x="0" y="0"/>
    </p:cViewPr>
  </p:notesTextViewPr>
  <p:gridSpacing cx="78028800" cy="780288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E23B5274-1E54-4501-9BCB-C19E8BDDF8D4}" type="datetimeFigureOut">
              <a:rPr lang="en-US" smtClean="0"/>
              <a:pPr/>
              <a:t>7/14/2021</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FEB5306-4ACF-4DA3-8DEF-1B51A24C6FB2}" type="slidenum">
              <a:rPr lang="en-US" smtClean="0"/>
              <a:pPr/>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IN"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3</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7FEB5306-4ACF-4DA3-8DEF-1B51A24C6FB2}" type="slidenum">
              <a:rPr lang="en-US" smtClean="0"/>
              <a:pPr/>
              <a:t>13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14" name="Title 13"/>
          <p:cNvSpPr>
            <a:spLocks noGrp="1"/>
          </p:cNvSpPr>
          <p:nvPr>
            <p:ph type="ctrTitle"/>
          </p:nvPr>
        </p:nvSpPr>
        <p:spPr>
          <a:xfrm>
            <a:off x="1432560" y="359898"/>
            <a:ext cx="7406640" cy="1472184"/>
          </a:xfrm>
        </p:spPr>
        <p:txBody>
          <a:bodyPr anchor="b"/>
          <a:lstStyle>
            <a:lvl1pPr algn="l">
              <a:defRPr/>
            </a:lvl1pPr>
            <a:extLst/>
          </a:lstStyle>
          <a:p>
            <a:r>
              <a:rPr kumimoji="0" lang="en-US" smtClean="0"/>
              <a:t>Click to edit Master title style</a:t>
            </a:r>
            <a:endParaRPr kumimoji="0" lang="en-US"/>
          </a:p>
        </p:txBody>
      </p:sp>
      <p:sp>
        <p:nvSpPr>
          <p:cNvPr id="22" name="Subtitle 21"/>
          <p:cNvSpPr>
            <a:spLocks noGrp="1"/>
          </p:cNvSpPr>
          <p:nvPr>
            <p:ph type="subTitle" idx="1"/>
          </p:nvPr>
        </p:nvSpPr>
        <p:spPr>
          <a:xfrm>
            <a:off x="1432560" y="1850064"/>
            <a:ext cx="7406640" cy="1752600"/>
          </a:xfrm>
        </p:spPr>
        <p:txBody>
          <a:bodyPr tIns="0"/>
          <a:lstStyle>
            <a:lvl1pPr marL="27432" indent="0" algn="l">
              <a:buNone/>
              <a:defRPr sz="2600">
                <a:solidFill>
                  <a:schemeClr val="tx2">
                    <a:shade val="30000"/>
                    <a:satMod val="150000"/>
                  </a:schemeClr>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20" name="Footer Placeholder 19"/>
          <p:cNvSpPr>
            <a:spLocks noGrp="1"/>
          </p:cNvSpPr>
          <p:nvPr>
            <p:ph type="ftr" sz="quarter" idx="11"/>
          </p:nvPr>
        </p:nvSpPr>
        <p:spPr/>
        <p:txBody>
          <a:bodyPr/>
          <a:lstStyle>
            <a:extLst/>
          </a:lstStyle>
          <a:p>
            <a:endParaRPr lang="en-US"/>
          </a:p>
        </p:txBody>
      </p:sp>
      <p:sp>
        <p:nvSpPr>
          <p:cNvPr id="10" name="Slide Number Placeholder 9"/>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Oval 7"/>
          <p:cNvSpPr/>
          <p:nvPr/>
        </p:nvSpPr>
        <p:spPr>
          <a:xfrm>
            <a:off x="921433" y="1413802"/>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1157176" y="1345016"/>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Content Placeholder 2"/>
          <p:cNvSpPr>
            <a:spLocks noGrp="1"/>
          </p:cNvSpPr>
          <p:nvPr>
            <p:ph idx="1"/>
          </p:nvPr>
        </p:nvSpPr>
        <p:spPr/>
        <p:txBody>
          <a:bodyPr/>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7" name="Rectangle 6"/>
          <p:cNvSpPr/>
          <p:nvPr/>
        </p:nvSpPr>
        <p:spPr>
          <a:xfrm>
            <a:off x="2282890" y="-54"/>
            <a:ext cx="6858000"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Title 1"/>
          <p:cNvSpPr>
            <a:spLocks noGrp="1"/>
          </p:cNvSpPr>
          <p:nvPr>
            <p:ph type="title"/>
          </p:nvPr>
        </p:nvSpPr>
        <p:spPr>
          <a:xfrm>
            <a:off x="2578392" y="2600325"/>
            <a:ext cx="6400800" cy="2286000"/>
          </a:xfrm>
        </p:spPr>
        <p:txBody>
          <a:bodyPr anchor="t"/>
          <a:lstStyle>
            <a:lvl1pPr algn="l">
              <a:lnSpc>
                <a:spcPts val="4500"/>
              </a:lnSpc>
              <a:buNone/>
              <a:defRPr sz="4000" b="1" cap="all"/>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2578392" y="1066800"/>
            <a:ext cx="6400800" cy="1509712"/>
          </a:xfrm>
        </p:spPr>
        <p:txBody>
          <a:bodyPr anchor="b"/>
          <a:lstStyle>
            <a:lvl1pPr marL="18288" indent="0">
              <a:lnSpc>
                <a:spcPts val="2300"/>
              </a:lnSpc>
              <a:spcBef>
                <a:spcPts val="0"/>
              </a:spcBef>
              <a:buNone/>
              <a:defRPr sz="2000">
                <a:solidFill>
                  <a:schemeClr val="tx2">
                    <a:shade val="30000"/>
                    <a:satMod val="150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10" name="Rectangle 9"/>
          <p:cNvSpPr/>
          <p:nvPr/>
        </p:nvSpPr>
        <p:spPr bwMode="invGray">
          <a:xfrm>
            <a:off x="2286000" y="0"/>
            <a:ext cx="76200"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2172321" y="2814656"/>
            <a:ext cx="210312" cy="210312"/>
          </a:xfrm>
          <a:prstGeom prst="ellipse">
            <a:avLst/>
          </a:prstGeom>
          <a:gradFill rotWithShape="1">
            <a:gsLst>
              <a:gs pos="0">
                <a:schemeClr val="accent1">
                  <a:tint val="20000"/>
                  <a:satMod val="450000"/>
                  <a:alpha val="95000"/>
                </a:schemeClr>
              </a:gs>
              <a:gs pos="50000">
                <a:schemeClr val="accent1">
                  <a:tint val="38000"/>
                  <a:satMod val="250000"/>
                  <a:alpha val="90000"/>
                </a:schemeClr>
              </a:gs>
              <a:gs pos="95000">
                <a:schemeClr val="accent1">
                  <a:tint val="75000"/>
                  <a:satMod val="255000"/>
                  <a:alpha val="88000"/>
                </a:schemeClr>
              </a:gs>
              <a:gs pos="100000">
                <a:schemeClr val="accent1">
                  <a:tint val="100000"/>
                  <a:shade val="90000"/>
                  <a:satMod val="255000"/>
                  <a:alpha val="85000"/>
                </a:schemeClr>
              </a:gs>
            </a:gsLst>
            <a:path path="circle">
              <a:fillToRect l="25000" t="12500" r="75000" b="87500"/>
            </a:path>
          </a:gradFill>
          <a:ln w="2000" cap="rnd" cmpd="sng" algn="ctr">
            <a:solidFill>
              <a:schemeClr val="accent1">
                <a:shade val="90000"/>
                <a:satMod val="110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
        <p:nvSpPr>
          <p:cNvPr id="9" name="Oval 8"/>
          <p:cNvSpPr/>
          <p:nvPr/>
        </p:nvSpPr>
        <p:spPr>
          <a:xfrm>
            <a:off x="2408064" y="2745870"/>
            <a:ext cx="64008" cy="64008"/>
          </a:xfrm>
          <a:prstGeom prst="ellipse">
            <a:avLst/>
          </a:prstGeom>
          <a:noFill/>
          <a:ln w="12700" cap="rnd" cmpd="sng" algn="ctr">
            <a:solidFill>
              <a:schemeClr val="accent1">
                <a:shade val="75000"/>
                <a:alpha val="60000"/>
              </a:schemeClr>
            </a:solidFill>
            <a:prstDash val="solid"/>
          </a:ln>
          <a:effectLst/>
        </p:spPr>
        <p:style>
          <a:lnRef idx="1">
            <a:schemeClr val="accent1"/>
          </a:lnRef>
          <a:fillRef idx="2">
            <a:schemeClr val="accent1"/>
          </a:fillRef>
          <a:effectRef idx="1">
            <a:schemeClr val="accent1"/>
          </a:effectRef>
          <a:fontRef idx="minor">
            <a:schemeClr val="dk1"/>
          </a:fontRef>
        </p:style>
        <p:txBody>
          <a:bodyPr anchor="ctr"/>
          <a:lstStyle>
            <a:extLst/>
          </a:lstStyle>
          <a:p>
            <a:pPr algn="ctr" eaLnBrk="1" latinLnBrk="0" hangingPunct="1"/>
            <a:endParaRPr kumimoji="0"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lstStyle>
            <a:extLst/>
          </a:lstStyle>
          <a:p>
            <a:r>
              <a:rPr kumimoji="0" lang="en-US" smtClean="0"/>
              <a:t>Click to edit Master title style</a:t>
            </a:r>
            <a:endParaRPr kumimoji="0" lang="en-US"/>
          </a:p>
        </p:txBody>
      </p:sp>
      <p:sp>
        <p:nvSpPr>
          <p:cNvPr id="3" name="Content Placeholder 2"/>
          <p:cNvSpPr>
            <a:spLocks noGrp="1"/>
          </p:cNvSpPr>
          <p:nvPr>
            <p:ph sz="half" idx="1"/>
          </p:nvPr>
        </p:nvSpPr>
        <p:spPr>
          <a:xfrm>
            <a:off x="143560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5276088" y="1524000"/>
            <a:ext cx="3657600" cy="4663440"/>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5160336"/>
            <a:ext cx="8229600" cy="1143000"/>
          </a:xfrm>
        </p:spPr>
        <p:txBody>
          <a:bodyPr anchor="ctr"/>
          <a:lstStyle>
            <a:lvl1pPr algn="ctr">
              <a:defRPr sz="4500" b="1" cap="none" baseline="0"/>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63440" y="328278"/>
            <a:ext cx="4023360" cy="640080"/>
          </a:xfrm>
          <a:solidFill>
            <a:schemeClr val="bg1"/>
          </a:solidFill>
          <a:ln w="10795">
            <a:solidFill>
              <a:schemeClr val="bg1"/>
            </a:solidFill>
            <a:miter lim="800000"/>
          </a:ln>
        </p:spPr>
        <p:txBody>
          <a:bodyPr anchor="ctr"/>
          <a:lstStyle>
            <a:lvl1pPr marL="64008" indent="0" algn="l">
              <a:lnSpc>
                <a:spcPct val="100000"/>
              </a:lnSpc>
              <a:spcBef>
                <a:spcPts val="100"/>
              </a:spcBef>
              <a:buNone/>
              <a:defRPr sz="1900" b="0">
                <a:solidFill>
                  <a:schemeClr val="tx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63440" y="969336"/>
            <a:ext cx="4023360" cy="4114800"/>
          </a:xfrm>
          <a:ln w="10795">
            <a:solidFill>
              <a:schemeClr val="bg1"/>
            </a:solidFill>
            <a:prstDash val="dash"/>
            <a:miter lim="800000"/>
          </a:ln>
        </p:spPr>
        <p:txBody>
          <a:bodyPr/>
          <a:lstStyle>
            <a:lvl1pPr marL="393192" indent="-274320">
              <a:lnSpc>
                <a:spcPct val="100000"/>
              </a:lnSpc>
              <a:spcBef>
                <a:spcPts val="700"/>
              </a:spcBef>
              <a:defRPr sz="2400"/>
            </a:lvl1pPr>
            <a:lvl2pPr>
              <a:lnSpc>
                <a:spcPct val="100000"/>
              </a:lnSpc>
              <a:spcBef>
                <a:spcPts val="700"/>
              </a:spcBef>
              <a:defRPr sz="2000"/>
            </a:lvl2pPr>
            <a:lvl3pPr>
              <a:lnSpc>
                <a:spcPct val="100000"/>
              </a:lnSpc>
              <a:spcBef>
                <a:spcPts val="700"/>
              </a:spcBef>
              <a:defRPr sz="1800"/>
            </a:lvl3pPr>
            <a:lvl4pPr>
              <a:lnSpc>
                <a:spcPct val="100000"/>
              </a:lnSpc>
              <a:spcBef>
                <a:spcPts val="700"/>
              </a:spcBef>
              <a:defRPr sz="1600"/>
            </a:lvl4pPr>
            <a:lvl5pPr>
              <a:lnSpc>
                <a:spcPct val="100000"/>
              </a:lnSpc>
              <a:spcBef>
                <a:spcPts val="700"/>
              </a:spcBef>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8" name="Footer Placeholder 7"/>
          <p:cNvSpPr>
            <a:spLocks noGrp="1"/>
          </p:cNvSpPr>
          <p:nvPr>
            <p:ph type="ftr" sz="quarter" idx="11"/>
          </p:nvPr>
        </p:nvSpPr>
        <p:spPr/>
        <p:txBody>
          <a:bodyPr/>
          <a:lstStyle>
            <a:extLst/>
          </a:lstStyle>
          <a:p>
            <a:endParaRPr lang="en-US"/>
          </a:p>
        </p:txBody>
      </p:sp>
      <p:sp>
        <p:nvSpPr>
          <p:cNvPr id="9" name="Slide Number Placeholder 8"/>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320"/>
            <a:ext cx="7498080" cy="1143000"/>
          </a:xfrm>
        </p:spPr>
        <p:txBody>
          <a:bodyPr anchor="ctr"/>
          <a:lstStyle>
            <a:extLst/>
          </a:lstStyle>
          <a:p>
            <a:r>
              <a:rPr kumimoji="0" lang="en-US" smtClean="0"/>
              <a:t>Click to edit Master title style</a:t>
            </a:r>
            <a:endParaRPr kumimoji="0" lang="en-US"/>
          </a:p>
        </p:txBody>
      </p:sp>
      <p:sp>
        <p:nvSpPr>
          <p:cNvPr id="3" name="Date Placeholder 2"/>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4" name="Footer Placeholder 3"/>
          <p:cNvSpPr>
            <a:spLocks noGrp="1"/>
          </p:cNvSpPr>
          <p:nvPr>
            <p:ph type="ftr" sz="quarter" idx="11"/>
          </p:nvPr>
        </p:nvSpPr>
        <p:spPr/>
        <p:txBody>
          <a:bodyPr/>
          <a:lstStyle>
            <a:extLst/>
          </a:lstStyle>
          <a:p>
            <a:endParaRPr lang="en-US"/>
          </a:p>
        </p:txBody>
      </p:sp>
      <p:sp>
        <p:nvSpPr>
          <p:cNvPr id="5" name="Slide Number Placeholder 4"/>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1014984" y="0"/>
            <a:ext cx="8129016" cy="6858000"/>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2" name="Date Placeholder 1"/>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3" name="Footer Placeholder 2"/>
          <p:cNvSpPr>
            <a:spLocks noGrp="1"/>
          </p:cNvSpPr>
          <p:nvPr>
            <p:ph type="ftr" sz="quarter" idx="11"/>
          </p:nvPr>
        </p:nvSpPr>
        <p:spPr/>
        <p:txBody>
          <a:bodyPr/>
          <a:lstStyle>
            <a:extLst/>
          </a:lstStyle>
          <a:p>
            <a:endParaRPr lang="en-US"/>
          </a:p>
        </p:txBody>
      </p:sp>
      <p:sp>
        <p:nvSpPr>
          <p:cNvPr id="4" name="Slide Number Placeholder 3"/>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6" name="Rectangle 5"/>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16778"/>
            <a:ext cx="3810000" cy="1162050"/>
          </a:xfrm>
          <a:ln>
            <a:noFill/>
          </a:ln>
        </p:spPr>
        <p:txBody>
          <a:bodyPr anchor="b"/>
          <a:lstStyle>
            <a:lvl1pPr algn="l">
              <a:lnSpc>
                <a:spcPts val="2000"/>
              </a:lnSpc>
              <a:buNone/>
              <a:defRPr sz="2200" b="1" cap="all" baseline="0"/>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57200" y="1406964"/>
            <a:ext cx="3810000" cy="698500"/>
          </a:xfrm>
        </p:spPr>
        <p:txBody>
          <a:bodyPr/>
          <a:lstStyle>
            <a:lvl1pPr marL="45720" indent="0">
              <a:lnSpc>
                <a:spcPct val="100000"/>
              </a:lnSpc>
              <a:spcBef>
                <a:spcPts val="0"/>
              </a:spcBef>
              <a:buNone/>
              <a:defRPr sz="14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457200" y="2133600"/>
            <a:ext cx="8153400" cy="3992563"/>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5886896" y="1066800"/>
            <a:ext cx="2743200" cy="1981200"/>
          </a:xfrm>
        </p:spPr>
        <p:txBody>
          <a:bodyPr anchor="b">
            <a:noAutofit/>
          </a:bodyPr>
          <a:lstStyle>
            <a:lvl1pPr algn="l">
              <a:buNone/>
              <a:defRPr sz="2100" b="1">
                <a:effectLst/>
              </a:defRPr>
            </a:lvl1pPr>
            <a:extLst/>
          </a:lstStyle>
          <a:p>
            <a:r>
              <a:rPr kumimoji="0" lang="en-US" smtClean="0"/>
              <a:t>Click to edit Master title style</a:t>
            </a:r>
            <a:endParaRPr kumimoji="0" lang="en-US"/>
          </a:p>
        </p:txBody>
      </p:sp>
      <p:sp>
        <p:nvSpPr>
          <p:cNvPr id="5" name="Date Placeholder 4"/>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6" name="Footer Placeholder 5"/>
          <p:cNvSpPr>
            <a:spLocks noGrp="1"/>
          </p:cNvSpPr>
          <p:nvPr>
            <p:ph type="ftr" sz="quarter" idx="11"/>
          </p:nvPr>
        </p:nvSpPr>
        <p:spPr/>
        <p:txBody>
          <a:bodyPr/>
          <a:lstStyle>
            <a:extLst/>
          </a:lstStyle>
          <a:p>
            <a:endParaRPr lang="en-US"/>
          </a:p>
        </p:txBody>
      </p:sp>
      <p:sp>
        <p:nvSpPr>
          <p:cNvPr id="7" name="Slide Number Placeholder 6"/>
          <p:cNvSpPr>
            <a:spLocks noGrp="1"/>
          </p:cNvSpPr>
          <p:nvPr>
            <p:ph type="sldNum" sz="quarter" idx="12"/>
          </p:nvPr>
        </p:nvSpPr>
        <p:spPr/>
        <p:txBody>
          <a:bodyPr/>
          <a:lstStyle>
            <a:extLst/>
          </a:lstStyle>
          <a:p>
            <a:fld id="{B6F15528-21DE-4FAA-801E-634DDDAF4B2B}" type="slidenum">
              <a:rPr lang="en-US" smtClean="0"/>
              <a:pPr/>
              <a:t>‹#›</a:t>
            </a:fld>
            <a:endParaRPr lang="en-US"/>
          </a:p>
        </p:txBody>
      </p:sp>
      <p:sp>
        <p:nvSpPr>
          <p:cNvPr id="8" name="Rectangle 7"/>
          <p:cNvSpPr/>
          <p:nvPr/>
        </p:nvSpPr>
        <p:spPr>
          <a:xfrm>
            <a:off x="762000" y="1066800"/>
            <a:ext cx="4572000" cy="4572000"/>
          </a:xfrm>
          <a:prstGeom prst="rect">
            <a:avLst/>
          </a:prstGeom>
          <a:solidFill>
            <a:srgbClr val="FFFFFF"/>
          </a:solidFill>
          <a:ln w="88900" cap="sq">
            <a:solidFill>
              <a:srgbClr val="FFFFFF"/>
            </a:solidFill>
            <a:miter lim="800000"/>
          </a:ln>
          <a:effectLst>
            <a:outerShdw blurRad="55500" dist="18500" dir="5400000" algn="tl" rotWithShape="0">
              <a:srgbClr val="000000">
                <a:alpha val="35000"/>
              </a:srgbClr>
            </a:outerShdw>
          </a:effectLst>
          <a:scene3d>
            <a:camera prst="orthographicFront"/>
            <a:lightRig rig="twoPt" dir="t">
              <a:rot lat="0" lon="0" rev="7200000"/>
            </a:lightRig>
          </a:scene3d>
          <a:sp3d contourW="635">
            <a:bevelT w="25400" h="19050"/>
            <a:contourClr>
              <a:srgbClr val="969696"/>
            </a:contourClr>
          </a:sp3d>
        </p:spPr>
        <p:txBody>
          <a:bodyPr lIns="91440" tIns="274320" rtlCol="0" anchor="t">
            <a:normAutofit/>
          </a:bodyPr>
          <a:lstStyle>
            <a:extLst/>
          </a:lstStyle>
          <a:p>
            <a:pPr marL="0" indent="-283464" algn="l" rtl="0" eaLnBrk="1" latinLnBrk="0" hangingPunct="1">
              <a:lnSpc>
                <a:spcPts val="3000"/>
              </a:lnSpc>
              <a:spcBef>
                <a:spcPts val="600"/>
              </a:spcBef>
              <a:buClr>
                <a:schemeClr val="accent1"/>
              </a:buClr>
              <a:buSzPct val="80000"/>
              <a:buFont typeface="Wingdings 2"/>
              <a:buNone/>
            </a:pPr>
            <a:endParaRPr kumimoji="0" lang="en-US" sz="3200" kern="1200">
              <a:solidFill>
                <a:schemeClr val="tx1"/>
              </a:solidFill>
              <a:latin typeface="+mn-lt"/>
              <a:ea typeface="+mn-ea"/>
              <a:cs typeface="+mn-cs"/>
            </a:endParaRPr>
          </a:p>
        </p:txBody>
      </p:sp>
      <p:sp>
        <p:nvSpPr>
          <p:cNvPr id="3" name="Picture Placeholder 2"/>
          <p:cNvSpPr>
            <a:spLocks noGrp="1"/>
          </p:cNvSpPr>
          <p:nvPr>
            <p:ph type="pic" idx="1"/>
          </p:nvPr>
        </p:nvSpPr>
        <p:spPr>
          <a:xfrm>
            <a:off x="838200" y="1143003"/>
            <a:ext cx="4419600" cy="3514531"/>
          </a:xfrm>
          <a:prstGeom prst="roundRect">
            <a:avLst>
              <a:gd name="adj" fmla="val 783"/>
            </a:avLst>
          </a:prstGeom>
          <a:solidFill>
            <a:schemeClr val="bg2"/>
          </a:solidFill>
          <a:ln w="127000">
            <a:noFill/>
            <a:miter lim="800000"/>
          </a:ln>
          <a:effectLst/>
        </p:spPr>
        <p:txBody>
          <a:bodyPr lIns="91440" tIns="274320" anchor="t"/>
          <a:lstStyle>
            <a:lvl1pPr indent="0">
              <a:buNone/>
              <a:defRPr sz="3200"/>
            </a:lvl1pPr>
            <a:extLst/>
          </a:lstStyle>
          <a:p>
            <a:pPr marL="0" algn="l" eaLnBrk="1" latinLnBrk="0" hangingPunct="1"/>
            <a:r>
              <a:rPr kumimoji="0" lang="en-US" smtClean="0"/>
              <a:t>Click icon to add picture</a:t>
            </a:r>
            <a:endParaRPr kumimoji="0" lang="en-US" dirty="0"/>
          </a:p>
        </p:txBody>
      </p:sp>
      <p:sp>
        <p:nvSpPr>
          <p:cNvPr id="9" name="Flowchart: Process 8"/>
          <p:cNvSpPr/>
          <p:nvPr/>
        </p:nvSpPr>
        <p:spPr>
          <a:xfrm rot="19468671">
            <a:off x="396725" y="954341"/>
            <a:ext cx="685800"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shade val="90000"/>
                <a:satMod val="200000"/>
                <a:alpha val="4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0" name="Flowchart: Process 9"/>
          <p:cNvSpPr/>
          <p:nvPr/>
        </p:nvSpPr>
        <p:spPr>
          <a:xfrm rot="2103354" flipH="1">
            <a:off x="5003667" y="936786"/>
            <a:ext cx="649224" cy="204310"/>
          </a:xfrm>
          <a:prstGeom prst="flowChartProcess">
            <a:avLst/>
          </a:prstGeom>
          <a:solidFill>
            <a:srgbClr val="FBFBFB">
              <a:alpha val="45098"/>
            </a:srgbClr>
          </a:solidFill>
          <a:ln w="6350" cap="rnd" cmpd="sng" algn="ctr">
            <a:solidFill>
              <a:srgbClr val="FFFFFF">
                <a:alpha val="100000"/>
              </a:srgbClr>
            </a:solidFill>
            <a:prstDash val="solid"/>
          </a:ln>
          <a:effectLst>
            <a:outerShdw blurRad="25400" dist="25400" dir="3300000" sx="96000" sy="96000" algn="tl" rotWithShape="0">
              <a:schemeClr val="bg2">
                <a:alpha val="20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dirty="0"/>
          </a:p>
        </p:txBody>
      </p:sp>
      <p:sp>
        <p:nvSpPr>
          <p:cNvPr id="4" name="Text Placeholder 3"/>
          <p:cNvSpPr>
            <a:spLocks noGrp="1"/>
          </p:cNvSpPr>
          <p:nvPr>
            <p:ph type="body" sz="half" idx="2"/>
          </p:nvPr>
        </p:nvSpPr>
        <p:spPr>
          <a:xfrm>
            <a:off x="838200" y="4800600"/>
            <a:ext cx="4419600" cy="762000"/>
          </a:xfrm>
        </p:spPr>
        <p:txBody>
          <a:bodyPr anchor="ctr"/>
          <a:lstStyle>
            <a:lvl1pPr marL="0" indent="0" algn="l">
              <a:lnSpc>
                <a:spcPts val="1600"/>
              </a:lnSpc>
              <a:spcBef>
                <a:spcPts val="0"/>
              </a:spcBef>
              <a:buNone/>
              <a:defRPr sz="1400">
                <a:solidFill>
                  <a:srgbClr val="777777"/>
                </a:solidFill>
              </a:defRPr>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58000" y="274639"/>
            <a:ext cx="1828800" cy="5851525"/>
          </a:xfrm>
        </p:spPr>
        <p:txBody>
          <a:bodyPr vert="eaVert"/>
          <a:lstStyle>
            <a:extLs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1143000" y="274640"/>
            <a:ext cx="5562600" cy="5851525"/>
          </a:xfrm>
        </p:spPr>
        <p:txBody>
          <a:bodyPr vert="eaVert"/>
          <a:lstStyle>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extLst/>
          </a:lstStyle>
          <a:p>
            <a:fld id="{1D8BD707-D9CF-40AE-B4C6-C98DA3205C09}" type="datetimeFigureOut">
              <a:rPr lang="en-US" smtClean="0"/>
              <a:pPr/>
              <a:t>7/14/2021</a:t>
            </a:fld>
            <a:endParaRPr lang="en-US"/>
          </a:p>
        </p:txBody>
      </p:sp>
      <p:sp>
        <p:nvSpPr>
          <p:cNvPr id="5" name="Footer Placeholder 4"/>
          <p:cNvSpPr>
            <a:spLocks noGrp="1"/>
          </p:cNvSpPr>
          <p:nvPr>
            <p:ph type="ftr" sz="quarter" idx="11"/>
          </p:nvPr>
        </p:nvSpPr>
        <p:spPr/>
        <p:txBody>
          <a:bodyPr/>
          <a:lstStyle>
            <a:extLst/>
          </a:lstStyle>
          <a:p>
            <a:endParaRPr lang="en-US"/>
          </a:p>
        </p:txBody>
      </p:sp>
      <p:sp>
        <p:nvSpPr>
          <p:cNvPr id="6" name="Slide Number Placeholder 5"/>
          <p:cNvSpPr>
            <a:spLocks noGrp="1"/>
          </p:cNvSpPr>
          <p:nvPr>
            <p:ph type="sldNum" sz="quarter" idx="12"/>
          </p:nvPr>
        </p:nvSpPr>
        <p:spPr/>
        <p:txBody>
          <a:bodyPr/>
          <a:lstStyle>
            <a:extLst/>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7" name="Pie 6"/>
          <p:cNvSpPr/>
          <p:nvPr/>
        </p:nvSpPr>
        <p:spPr>
          <a:xfrm>
            <a:off x="-815927" y="-815922"/>
            <a:ext cx="1638887" cy="1638887"/>
          </a:xfrm>
          <a:prstGeom prst="pie">
            <a:avLst>
              <a:gd name="adj1" fmla="val 0"/>
              <a:gd name="adj2" fmla="val 5402120"/>
            </a:avLst>
          </a:prstGeom>
          <a:solidFill>
            <a:schemeClr val="bg2">
              <a:tint val="18000"/>
              <a:satMod val="220000"/>
              <a:alpha val="33000"/>
            </a:schemeClr>
          </a:solidFill>
          <a:ln w="3175" cap="rnd" cmpd="sng" algn="ctr">
            <a:solidFill>
              <a:schemeClr val="bg2">
                <a:shade val="70000"/>
                <a:satMod val="200000"/>
                <a:alpha val="100000"/>
              </a:schemeClr>
            </a:solid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8" name="Oval 7"/>
          <p:cNvSpPr/>
          <p:nvPr/>
        </p:nvSpPr>
        <p:spPr>
          <a:xfrm>
            <a:off x="168816" y="21102"/>
            <a:ext cx="1702191" cy="1702191"/>
          </a:xfrm>
          <a:prstGeom prst="ellipse">
            <a:avLst/>
          </a:prstGeom>
          <a:noFill/>
          <a:ln w="27305" cap="rnd" cmpd="sng" algn="ctr">
            <a:solidFill>
              <a:schemeClr val="bg2">
                <a:tint val="45000"/>
                <a:satMod val="325000"/>
                <a:alpha val="100000"/>
              </a:schemeClr>
            </a:solidFill>
            <a:prstDash val="solid"/>
          </a:ln>
          <a:effectLst>
            <a:outerShdw blurRad="25400" dist="25400" dir="5400000" algn="tl" rotWithShape="0">
              <a:schemeClr val="bg2">
                <a:shade val="50000"/>
                <a:satMod val="150000"/>
                <a:alpha val="8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1" name="Donut 10"/>
          <p:cNvSpPr/>
          <p:nvPr/>
        </p:nvSpPr>
        <p:spPr>
          <a:xfrm rot="2315675">
            <a:off x="182881" y="1055077"/>
            <a:ext cx="1125717" cy="1102624"/>
          </a:xfrm>
          <a:prstGeom prst="donut">
            <a:avLst>
              <a:gd name="adj" fmla="val 11833"/>
            </a:avLst>
          </a:prstGeom>
          <a:gradFill rotWithShape="1">
            <a:gsLst>
              <a:gs pos="0">
                <a:schemeClr val="bg2">
                  <a:tint val="10000"/>
                  <a:shade val="99000"/>
                  <a:satMod val="355000"/>
                  <a:alpha val="70000"/>
                </a:schemeClr>
              </a:gs>
              <a:gs pos="70000">
                <a:schemeClr val="bg2">
                  <a:tint val="6000"/>
                  <a:shade val="100000"/>
                  <a:satMod val="400000"/>
                  <a:alpha val="55000"/>
                </a:schemeClr>
              </a:gs>
              <a:gs pos="100000">
                <a:schemeClr val="bg2">
                  <a:tint val="100000"/>
                  <a:shade val="75000"/>
                  <a:satMod val="370000"/>
                  <a:alpha val="60000"/>
                </a:schemeClr>
              </a:gs>
            </a:gsLst>
            <a:path path="circle">
              <a:fillToRect l="-407500" t="-50000" r="507500" b="150000"/>
            </a:path>
          </a:gradFill>
          <a:ln w="7350" cap="rnd" cmpd="sng" algn="ctr">
            <a:solidFill>
              <a:schemeClr val="bg2">
                <a:shade val="60000"/>
                <a:satMod val="220000"/>
                <a:alpha val="100000"/>
              </a:schemeClr>
            </a:solidFill>
            <a:prstDash val="solid"/>
          </a:ln>
          <a:effectLst>
            <a:outerShdw blurRad="12700" dist="15000" dir="4500000" algn="tl" rotWithShape="0">
              <a:schemeClr val="bg2">
                <a:shade val="10000"/>
                <a:satMod val="200000"/>
                <a:alpha val="3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12" name="Rectangle 11"/>
          <p:cNvSpPr/>
          <p:nvPr/>
        </p:nvSpPr>
        <p:spPr>
          <a:xfrm>
            <a:off x="1012873" y="-54"/>
            <a:ext cx="8131127" cy="6858054"/>
          </a:xfrm>
          <a:prstGeom prst="rect">
            <a:avLst/>
          </a:prstGeom>
          <a:solidFill>
            <a:schemeClr val="bg1"/>
          </a:solidFill>
          <a:ln w="25400" cap="rnd"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
        <p:nvSpPr>
          <p:cNvPr id="5" name="Title Placeholder 4"/>
          <p:cNvSpPr>
            <a:spLocks noGrp="1"/>
          </p:cNvSpPr>
          <p:nvPr>
            <p:ph type="title"/>
          </p:nvPr>
        </p:nvSpPr>
        <p:spPr>
          <a:xfrm>
            <a:off x="1435608" y="274638"/>
            <a:ext cx="7498080" cy="1143000"/>
          </a:xfrm>
          <a:prstGeom prst="rect">
            <a:avLst/>
          </a:prstGeom>
        </p:spPr>
        <p:txBody>
          <a:bodyPr anchor="ctr">
            <a:normAutofit/>
          </a:bodyPr>
          <a:lstStyle>
            <a:extLst/>
          </a:lstStyle>
          <a:p>
            <a:r>
              <a:rPr kumimoji="0" lang="en-US" smtClean="0"/>
              <a:t>Click to edit Master title style</a:t>
            </a:r>
            <a:endParaRPr kumimoji="0" lang="en-US"/>
          </a:p>
        </p:txBody>
      </p:sp>
      <p:sp>
        <p:nvSpPr>
          <p:cNvPr id="9" name="Text Placeholder 8"/>
          <p:cNvSpPr>
            <a:spLocks noGrp="1"/>
          </p:cNvSpPr>
          <p:nvPr>
            <p:ph type="body" idx="1"/>
          </p:nvPr>
        </p:nvSpPr>
        <p:spPr>
          <a:xfrm>
            <a:off x="1435608" y="1447800"/>
            <a:ext cx="7498080" cy="4800600"/>
          </a:xfrm>
          <a:prstGeom prst="rect">
            <a:avLst/>
          </a:prstGeom>
        </p:spPr>
        <p:txBody>
          <a:bodyPr>
            <a:normAutofit/>
          </a:bodyPr>
          <a:lstStyle>
            <a:extLst/>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3581400" y="6305550"/>
            <a:ext cx="2133600" cy="476250"/>
          </a:xfrm>
          <a:prstGeom prst="rect">
            <a:avLst/>
          </a:prstGeom>
        </p:spPr>
        <p:txBody>
          <a:bodyPr anchor="b"/>
          <a:lstStyle>
            <a:lvl1pPr algn="r" eaLnBrk="1" latinLnBrk="0" hangingPunct="1">
              <a:defRPr kumimoji="0" sz="1200">
                <a:solidFill>
                  <a:schemeClr val="bg2">
                    <a:shade val="50000"/>
                    <a:satMod val="200000"/>
                  </a:schemeClr>
                </a:solidFill>
              </a:defRPr>
            </a:lvl1pPr>
            <a:extLst/>
          </a:lstStyle>
          <a:p>
            <a:fld id="{1D8BD707-D9CF-40AE-B4C6-C98DA3205C09}" type="datetimeFigureOut">
              <a:rPr lang="en-US" smtClean="0"/>
              <a:pPr/>
              <a:t>7/14/2021</a:t>
            </a:fld>
            <a:endParaRPr lang="en-US"/>
          </a:p>
        </p:txBody>
      </p:sp>
      <p:sp>
        <p:nvSpPr>
          <p:cNvPr id="10" name="Footer Placeholder 9"/>
          <p:cNvSpPr>
            <a:spLocks noGrp="1"/>
          </p:cNvSpPr>
          <p:nvPr>
            <p:ph type="ftr" sz="quarter" idx="3"/>
          </p:nvPr>
        </p:nvSpPr>
        <p:spPr>
          <a:xfrm>
            <a:off x="5715000" y="6305550"/>
            <a:ext cx="2895600" cy="476250"/>
          </a:xfrm>
          <a:prstGeom prst="rect">
            <a:avLst/>
          </a:prstGeom>
        </p:spPr>
        <p:txBody>
          <a:bodyPr anchor="b"/>
          <a:lstStyle>
            <a:lvl1pPr eaLnBrk="1" latinLnBrk="0" hangingPunct="1">
              <a:defRPr kumimoji="0" sz="1200">
                <a:solidFill>
                  <a:schemeClr val="bg2">
                    <a:shade val="50000"/>
                    <a:satMod val="200000"/>
                  </a:schemeClr>
                </a:solidFill>
                <a:effectLst/>
              </a:defRPr>
            </a:lvl1pPr>
            <a:extLst/>
          </a:lstStyle>
          <a:p>
            <a:endParaRPr lang="en-US"/>
          </a:p>
        </p:txBody>
      </p:sp>
      <p:sp>
        <p:nvSpPr>
          <p:cNvPr id="22" name="Slide Number Placeholder 21"/>
          <p:cNvSpPr>
            <a:spLocks noGrp="1"/>
          </p:cNvSpPr>
          <p:nvPr>
            <p:ph type="sldNum" sz="quarter" idx="4"/>
          </p:nvPr>
        </p:nvSpPr>
        <p:spPr>
          <a:xfrm>
            <a:off x="8613648" y="6305550"/>
            <a:ext cx="457200" cy="476250"/>
          </a:xfrm>
          <a:prstGeom prst="rect">
            <a:avLst/>
          </a:prstGeom>
        </p:spPr>
        <p:txBody>
          <a:bodyPr anchor="b"/>
          <a:lstStyle>
            <a:lvl1pPr algn="ctr" eaLnBrk="1" latinLnBrk="0" hangingPunct="1">
              <a:defRPr kumimoji="0" sz="1200">
                <a:solidFill>
                  <a:schemeClr val="bg2">
                    <a:shade val="50000"/>
                    <a:satMod val="200000"/>
                  </a:schemeClr>
                </a:solidFill>
                <a:effectLst/>
              </a:defRPr>
            </a:lvl1pPr>
            <a:extLst/>
          </a:lstStyle>
          <a:p>
            <a:fld id="{B6F15528-21DE-4FAA-801E-634DDDAF4B2B}" type="slidenum">
              <a:rPr lang="en-US" smtClean="0"/>
              <a:pPr/>
              <a:t>‹#›</a:t>
            </a:fld>
            <a:endParaRPr lang="en-US"/>
          </a:p>
        </p:txBody>
      </p:sp>
      <p:sp>
        <p:nvSpPr>
          <p:cNvPr id="15" name="Rectangle 14"/>
          <p:cNvSpPr/>
          <p:nvPr/>
        </p:nvSpPr>
        <p:spPr bwMode="invGray">
          <a:xfrm>
            <a:off x="1014984" y="-54"/>
            <a:ext cx="73152" cy="6858054"/>
          </a:xfrm>
          <a:prstGeom prst="rect">
            <a:avLst/>
          </a:prstGeom>
          <a:solidFill>
            <a:schemeClr val="bg1"/>
          </a:solidFill>
          <a:ln w="25400" cap="rnd" cmpd="sng" algn="ctr">
            <a:noFill/>
            <a:prstDash val="solid"/>
          </a:ln>
          <a:effectLst>
            <a:outerShdw blurRad="38550" dist="38000" dir="10800000" algn="tl" rotWithShape="0">
              <a:schemeClr val="bg2">
                <a:shade val="20000"/>
                <a:satMod val="110000"/>
                <a:alpha val="25000"/>
              </a:schemeClr>
            </a:outerShdw>
          </a:effectLst>
        </p:spPr>
        <p:style>
          <a:lnRef idx="3">
            <a:schemeClr val="lt1"/>
          </a:lnRef>
          <a:fillRef idx="1">
            <a:schemeClr val="accent1"/>
          </a:fillRef>
          <a:effectRef idx="1">
            <a:schemeClr val="accent1"/>
          </a:effectRef>
          <a:fontRef idx="minor">
            <a:schemeClr val="lt1"/>
          </a:fontRef>
        </p:style>
        <p:txBody>
          <a:bodyPr anchor="ctr"/>
          <a:lstStyle>
            <a:extLst/>
          </a:lstStyle>
          <a:p>
            <a:pPr algn="ctr" eaLnBrk="1" latinLnBrk="0" hangingPunct="1"/>
            <a:endParaRPr kumimoji="0"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txStyles>
    <p:titleStyle>
      <a:lvl1pPr algn="l" rtl="0" eaLnBrk="1" latinLnBrk="0" hangingPunct="1">
        <a:spcBef>
          <a:spcPct val="0"/>
        </a:spcBef>
        <a:buNone/>
        <a:defRPr kumimoji="0" sz="4300" kern="1200">
          <a:solidFill>
            <a:schemeClr val="tx2">
              <a:satMod val="130000"/>
            </a:schemeClr>
          </a:solidFill>
          <a:effectLst>
            <a:outerShdw blurRad="50000" dist="30000" dir="5400000" algn="tl" rotWithShape="0">
              <a:srgbClr val="000000">
                <a:alpha val="30000"/>
              </a:srgbClr>
            </a:outerShdw>
          </a:effectLst>
          <a:latin typeface="+mj-lt"/>
          <a:ea typeface="+mj-ea"/>
          <a:cs typeface="+mj-cs"/>
        </a:defRPr>
      </a:lvl1pPr>
      <a:extLst/>
    </p:titleStyle>
    <p:bodyStyle>
      <a:lvl1pPr marL="365760" indent="-283464" algn="l" rtl="0" eaLnBrk="1" latinLnBrk="0" hangingPunct="1">
        <a:lnSpc>
          <a:spcPct val="100000"/>
        </a:lnSpc>
        <a:spcBef>
          <a:spcPts val="600"/>
        </a:spcBef>
        <a:buClr>
          <a:schemeClr val="accent1"/>
        </a:buClr>
        <a:buSzPct val="80000"/>
        <a:buFont typeface="Wingdings 2"/>
        <a:buChar char=""/>
        <a:defRPr kumimoji="0" sz="3200" kern="1200">
          <a:solidFill>
            <a:schemeClr val="tx1"/>
          </a:solidFill>
          <a:latin typeface="+mn-lt"/>
          <a:ea typeface="+mn-ea"/>
          <a:cs typeface="+mn-cs"/>
        </a:defRPr>
      </a:lvl1pPr>
      <a:lvl2pPr marL="640080" indent="-237744" algn="l" rtl="0" eaLnBrk="1" latinLnBrk="0" hangingPunct="1">
        <a:lnSpc>
          <a:spcPct val="100000"/>
        </a:lnSpc>
        <a:spcBef>
          <a:spcPts val="550"/>
        </a:spcBef>
        <a:buClr>
          <a:schemeClr val="accent1"/>
        </a:buClr>
        <a:buFont typeface="Verdana"/>
        <a:buChar char="◦"/>
        <a:defRPr kumimoji="0" sz="2800" kern="1200">
          <a:solidFill>
            <a:schemeClr val="tx1"/>
          </a:solidFill>
          <a:latin typeface="+mn-lt"/>
          <a:ea typeface="+mn-ea"/>
          <a:cs typeface="+mn-cs"/>
        </a:defRPr>
      </a:lvl2pPr>
      <a:lvl3pPr marL="886968" indent="-228600" algn="l" rtl="0" eaLnBrk="1" latinLnBrk="0" hangingPunct="1">
        <a:lnSpc>
          <a:spcPct val="100000"/>
        </a:lnSpc>
        <a:spcBef>
          <a:spcPct val="20000"/>
        </a:spcBef>
        <a:buClr>
          <a:schemeClr val="accent2"/>
        </a:buClr>
        <a:buFont typeface="Wingdings 2"/>
        <a:buChar char=""/>
        <a:defRPr kumimoji="0" sz="2400" kern="1200">
          <a:solidFill>
            <a:schemeClr val="tx1"/>
          </a:solidFill>
          <a:latin typeface="+mn-lt"/>
          <a:ea typeface="+mn-ea"/>
          <a:cs typeface="+mn-cs"/>
        </a:defRPr>
      </a:lvl3pPr>
      <a:lvl4pPr marL="1097280" indent="-173736" algn="l" rtl="0" eaLnBrk="1" latinLnBrk="0" hangingPunct="1">
        <a:lnSpc>
          <a:spcPct val="100000"/>
        </a:lnSpc>
        <a:spcBef>
          <a:spcPct val="20000"/>
        </a:spcBef>
        <a:buClr>
          <a:schemeClr val="accent3"/>
        </a:buClr>
        <a:buFont typeface="Wingdings 2"/>
        <a:buChar char=""/>
        <a:defRPr kumimoji="0" sz="2000" kern="1200">
          <a:solidFill>
            <a:schemeClr val="tx1"/>
          </a:solidFill>
          <a:latin typeface="+mn-lt"/>
          <a:ea typeface="+mn-ea"/>
          <a:cs typeface="+mn-cs"/>
        </a:defRPr>
      </a:lvl4pPr>
      <a:lvl5pPr marL="1298448" indent="-182880" algn="l" rtl="0" eaLnBrk="1" latinLnBrk="0" hangingPunct="1">
        <a:lnSpc>
          <a:spcPct val="100000"/>
        </a:lnSpc>
        <a:spcBef>
          <a:spcPct val="20000"/>
        </a:spcBef>
        <a:buClr>
          <a:schemeClr val="accent4"/>
        </a:buClr>
        <a:buFont typeface="Wingdings 2"/>
        <a:buChar char=""/>
        <a:defRPr kumimoji="0" sz="2000" kern="1200">
          <a:solidFill>
            <a:schemeClr val="tx1"/>
          </a:solidFill>
          <a:latin typeface="+mn-lt"/>
          <a:ea typeface="+mn-ea"/>
          <a:cs typeface="+mn-cs"/>
        </a:defRPr>
      </a:lvl5pPr>
      <a:lvl6pPr marL="1508760" indent="-182880" algn="l" rtl="0" eaLnBrk="1" latinLnBrk="0" hangingPunct="1">
        <a:lnSpc>
          <a:spcPct val="100000"/>
        </a:lnSpc>
        <a:spcBef>
          <a:spcPct val="20000"/>
        </a:spcBef>
        <a:buClr>
          <a:schemeClr val="accent5"/>
        </a:buClr>
        <a:buFont typeface="Wingdings 2"/>
        <a:buChar char=""/>
        <a:defRPr kumimoji="0" sz="2000" kern="1200">
          <a:solidFill>
            <a:schemeClr val="tx1"/>
          </a:solidFill>
          <a:latin typeface="+mn-lt"/>
          <a:ea typeface="+mn-ea"/>
          <a:cs typeface="+mn-cs"/>
        </a:defRPr>
      </a:lvl6pPr>
      <a:lvl7pPr marL="171907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7pPr>
      <a:lvl8pPr marL="1920240"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8pPr>
      <a:lvl9pPr marL="2130552" indent="-182880" algn="l" rtl="0" eaLnBrk="1" latinLnBrk="0" hangingPunct="1">
        <a:lnSpc>
          <a:spcPct val="100000"/>
        </a:lnSpc>
        <a:spcBef>
          <a:spcPct val="20000"/>
        </a:spcBef>
        <a:buClr>
          <a:schemeClr val="accent6"/>
        </a:buClr>
        <a:buFont typeface="Wingdings 2"/>
        <a:buChar char=""/>
        <a:defRPr kumimoji="0" sz="2000" kern="120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914400"/>
            <a:ext cx="7498080" cy="3886200"/>
          </a:xfrm>
        </p:spPr>
        <p:txBody>
          <a:bodyPr>
            <a:normAutofit/>
          </a:bodyPr>
          <a:lstStyle/>
          <a:p>
            <a:pPr algn="ctr"/>
            <a:r>
              <a:rPr lang="en-IN" b="1" dirty="0" smtClean="0">
                <a:latin typeface="Times New Roman" pitchFamily="18" charset="0"/>
                <a:cs typeface="Times New Roman" pitchFamily="18" charset="0"/>
              </a:rPr>
              <a:t>Forward Privacy Preservation in </a:t>
            </a:r>
            <a:r>
              <a:rPr lang="en-IN" b="1" dirty="0" err="1" smtClean="0">
                <a:latin typeface="Times New Roman" pitchFamily="18" charset="0"/>
                <a:cs typeface="Times New Roman" pitchFamily="18" charset="0"/>
              </a:rPr>
              <a:t>IoT</a:t>
            </a:r>
            <a:r>
              <a:rPr lang="en-IN" b="1" dirty="0" smtClean="0">
                <a:latin typeface="Times New Roman" pitchFamily="18" charset="0"/>
                <a:cs typeface="Times New Roman" pitchFamily="18" charset="0"/>
              </a:rPr>
              <a:t> enabled Healthcare Systems</a:t>
            </a:r>
            <a:endParaRPr lang="en-US" b="1" dirty="0">
              <a:latin typeface="Times New Roman" pitchFamily="18" charset="0"/>
              <a:cs typeface="Times New Roman" pitchFamily="18"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b="1" dirty="0" smtClean="0"/>
              <a:t>Abstract</a:t>
            </a:r>
            <a:endParaRPr lang="en-IN" dirty="0"/>
          </a:p>
        </p:txBody>
      </p:sp>
      <p:sp>
        <p:nvSpPr>
          <p:cNvPr id="3" name="Content Placeholder 2"/>
          <p:cNvSpPr>
            <a:spLocks noGrp="1"/>
          </p:cNvSpPr>
          <p:nvPr>
            <p:ph idx="1"/>
          </p:nvPr>
        </p:nvSpPr>
        <p:spPr>
          <a:xfrm>
            <a:off x="1435608" y="990600"/>
            <a:ext cx="7498080" cy="5257800"/>
          </a:xfrm>
        </p:spPr>
        <p:txBody>
          <a:bodyPr>
            <a:noAutofit/>
          </a:bodyPr>
          <a:lstStyle/>
          <a:p>
            <a:pPr algn="just">
              <a:buNone/>
            </a:pPr>
            <a:r>
              <a:rPr lang="en-IN" sz="2000" dirty="0" smtClean="0">
                <a:latin typeface="Times New Roman" pitchFamily="18" charset="0"/>
                <a:cs typeface="Times New Roman" pitchFamily="18" charset="0"/>
              </a:rPr>
              <a:t>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a:t>
            </a:r>
            <a:r>
              <a:rPr lang="en-IN" sz="2000" dirty="0" smtClean="0">
                <a:latin typeface="Times New Roman" pitchFamily="18" charset="0"/>
                <a:cs typeface="Times New Roman" pitchFamily="18" charset="0"/>
              </a:rPr>
              <a:t>smart healthcare systems has the characteristics of heterogeneous fusion, cross domain, collaborative autonomy, dynamic change and open interconnection, but they bring huge challenges in privacy issues. We proposed a scheme of forward privacy preserving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healthcare systems, which mainly includes a searchable encryption scheme to achieve privacy preserving and searchable function. Our scheme uses trapdoor permutation to change the status counter, and it makes the adversary difficult to determine the valid status counter of inserted record with only the public key of the client. Our mechanism can solve the problem of verifying the correctness of the search results in the top-k search scenario with only part of the search results. The formal security analysis proves that our scheme achieves forward privacy preservation which can guarantee the privacy of healthcare data. Besides, performance evaluation shows our scheme are efficient and secure to preserve privacy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-enabled healthcare systems.</a:t>
            </a:r>
          </a:p>
          <a:p>
            <a:pPr algn="just">
              <a:buNone/>
            </a:pPr>
            <a:endParaRPr lang="en-US" sz="2000" dirty="0" smtClean="0">
              <a:latin typeface="Times New Roman" pitchFamily="18" charset="0"/>
              <a:cs typeface="Times New Roman" pitchFamily="18"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dirty="0" smtClean="0"/>
              <a:t>Existing System</a:t>
            </a:r>
            <a:endParaRPr lang="en-US" dirty="0"/>
          </a:p>
        </p:txBody>
      </p:sp>
      <p:sp>
        <p:nvSpPr>
          <p:cNvPr id="3" name="Content Placeholder 2"/>
          <p:cNvSpPr>
            <a:spLocks noGrp="1"/>
          </p:cNvSpPr>
          <p:nvPr>
            <p:ph idx="1"/>
          </p:nvPr>
        </p:nvSpPr>
        <p:spPr>
          <a:xfrm>
            <a:off x="1435608" y="9906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This infrastructure includes existing and involving Internet and network developments. It will offer specific object- identification, sensor and connection capability as the basis for the development of independent cooperative services and </a:t>
            </a:r>
            <a:r>
              <a:rPr lang="en-IN" sz="2000" dirty="0" smtClean="0">
                <a:latin typeface="Times New Roman" pitchFamily="18" charset="0"/>
                <a:cs typeface="Times New Roman" pitchFamily="18" charset="0"/>
              </a:rPr>
              <a:t>applications.</a:t>
            </a:r>
          </a:p>
          <a:p>
            <a:pPr algn="just">
              <a:lnSpc>
                <a:spcPct val="150000"/>
              </a:lnSpc>
            </a:pPr>
            <a:r>
              <a:rPr lang="en-IN" sz="2000" dirty="0" smtClean="0">
                <a:latin typeface="Times New Roman" pitchFamily="18" charset="0"/>
                <a:cs typeface="Times New Roman" pitchFamily="18" charset="0"/>
              </a:rPr>
              <a:t>LTE-A should be backward compatible with LTE </a:t>
            </a:r>
            <a:r>
              <a:rPr lang="en-IN" sz="2000" dirty="0" smtClean="0">
                <a:latin typeface="Times New Roman" pitchFamily="18" charset="0"/>
                <a:cs typeface="Times New Roman" pitchFamily="18" charset="0"/>
              </a:rPr>
              <a:t>equipment, </a:t>
            </a:r>
            <a:r>
              <a:rPr lang="en-IN" sz="2000" dirty="0" smtClean="0">
                <a:latin typeface="Times New Roman" pitchFamily="18" charset="0"/>
                <a:cs typeface="Times New Roman" pitchFamily="18" charset="0"/>
              </a:rPr>
              <a:t>so upgraded M2M services can take advantage of existing LTE </a:t>
            </a:r>
            <a:r>
              <a:rPr lang="en-IN" sz="2000" dirty="0" smtClean="0">
                <a:latin typeface="Times New Roman" pitchFamily="18" charset="0"/>
                <a:cs typeface="Times New Roman" pitchFamily="18" charset="0"/>
              </a:rPr>
              <a:t>networks.</a:t>
            </a:r>
          </a:p>
          <a:p>
            <a:pPr algn="just">
              <a:lnSpc>
                <a:spcPct val="150000"/>
              </a:lnSpc>
            </a:pPr>
            <a:r>
              <a:rPr lang="en-IN" sz="2000" dirty="0" smtClean="0">
                <a:latin typeface="Times New Roman" pitchFamily="18" charset="0"/>
                <a:cs typeface="Times New Roman" pitchFamily="18" charset="0"/>
              </a:rPr>
              <a:t>A system containing n users provides </a:t>
            </a:r>
            <a:r>
              <a:rPr lang="en-IN" sz="2000" dirty="0" err="1" smtClean="0">
                <a:latin typeface="Times New Roman" pitchFamily="18" charset="0"/>
                <a:cs typeface="Times New Roman" pitchFamily="18" charset="0"/>
              </a:rPr>
              <a:t>unlinkability</a:t>
            </a:r>
            <a:r>
              <a:rPr lang="en-IN" sz="2000" dirty="0" smtClean="0">
                <a:latin typeface="Times New Roman" pitchFamily="18" charset="0"/>
                <a:cs typeface="Times New Roman" pitchFamily="18" charset="0"/>
              </a:rPr>
              <a:t> if the relation of a document Di and a user </a:t>
            </a:r>
            <a:r>
              <a:rPr lang="en-IN" sz="2000" dirty="0" err="1" smtClean="0">
                <a:latin typeface="Times New Roman" pitchFamily="18" charset="0"/>
                <a:cs typeface="Times New Roman" pitchFamily="18" charset="0"/>
              </a:rPr>
              <a:t>Uj</a:t>
            </a:r>
            <a:r>
              <a:rPr lang="en-IN" sz="2000" dirty="0" smtClean="0">
                <a:latin typeface="Times New Roman" pitchFamily="18" charset="0"/>
                <a:cs typeface="Times New Roman" pitchFamily="18" charset="0"/>
              </a:rPr>
              <a:t> exists with probability p = 1/n. Hence, an insider or attacker can not gain any information on links between users and documents by means of solely observing the system.</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715962"/>
          </a:xfrm>
        </p:spPr>
        <p:txBody>
          <a:bodyPr>
            <a:normAutofit fontScale="90000"/>
          </a:bodyPr>
          <a:lstStyle/>
          <a:p>
            <a:r>
              <a:rPr lang="en-US" dirty="0" smtClean="0"/>
              <a:t>Disadvantage of Existing System</a:t>
            </a:r>
            <a:endParaRPr lang="en-US" dirty="0"/>
          </a:p>
        </p:txBody>
      </p:sp>
      <p:sp>
        <p:nvSpPr>
          <p:cNvPr id="3" name="Content Placeholder 2"/>
          <p:cNvSpPr>
            <a:spLocks noGrp="1"/>
          </p:cNvSpPr>
          <p:nvPr>
            <p:ph idx="1"/>
          </p:nvPr>
        </p:nvSpPr>
        <p:spPr>
          <a:xfrm>
            <a:off x="1435608" y="1143000"/>
            <a:ext cx="7498080" cy="5715000"/>
          </a:xfrm>
        </p:spPr>
        <p:txBody>
          <a:bodyPr>
            <a:noAutofit/>
          </a:bodyPr>
          <a:lstStyle/>
          <a:p>
            <a:pPr algn="just">
              <a:lnSpc>
                <a:spcPct val="150000"/>
              </a:lnSpc>
            </a:pPr>
            <a:r>
              <a:rPr lang="en-IN" sz="2000" dirty="0" smtClean="0">
                <a:latin typeface="Times New Roman" pitchFamily="18" charset="0"/>
                <a:cs typeface="Times New Roman" pitchFamily="18" charset="0"/>
              </a:rPr>
              <a:t>We present different solutions that are applied in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health care to solve the issue of privacy and security of patient records. </a:t>
            </a:r>
          </a:p>
          <a:p>
            <a:pPr algn="just">
              <a:lnSpc>
                <a:spcPct val="150000"/>
              </a:lnSpc>
            </a:pPr>
            <a:r>
              <a:rPr lang="en-IN" sz="2000" dirty="0" smtClean="0">
                <a:latin typeface="Times New Roman" pitchFamily="18" charset="0"/>
                <a:cs typeface="Times New Roman" pitchFamily="18" charset="0"/>
              </a:rPr>
              <a:t>However</a:t>
            </a:r>
            <a:r>
              <a:rPr lang="en-IN" sz="2000" dirty="0" smtClean="0">
                <a:latin typeface="Times New Roman" pitchFamily="18" charset="0"/>
                <a:cs typeface="Times New Roman" pitchFamily="18" charset="0"/>
              </a:rPr>
              <a:t>, when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comes in, the data handling or exchange becomes problematic with all attack types over the internet. </a:t>
            </a:r>
          </a:p>
          <a:p>
            <a:pPr algn="just">
              <a:lnSpc>
                <a:spcPct val="150000"/>
              </a:lnSpc>
            </a:pPr>
            <a:r>
              <a:rPr lang="en-IN" sz="2000" dirty="0" smtClean="0">
                <a:latin typeface="Times New Roman" pitchFamily="18" charset="0"/>
                <a:cs typeface="Times New Roman" pitchFamily="18" charset="0"/>
              </a:rPr>
              <a:t>Cognitive </a:t>
            </a:r>
            <a:r>
              <a:rPr lang="en-IN" sz="2000" dirty="0" smtClean="0">
                <a:latin typeface="Times New Roman" pitchFamily="18" charset="0"/>
                <a:cs typeface="Times New Roman" pitchFamily="18" charset="0"/>
              </a:rPr>
              <a:t>decline is one of the most difficult health problems in terms of both its relation to the overall functioning of the disabled and the cost of </a:t>
            </a:r>
            <a:r>
              <a:rPr lang="en-IN" sz="2000" dirty="0" smtClean="0">
                <a:latin typeface="Times New Roman" pitchFamily="18" charset="0"/>
                <a:cs typeface="Times New Roman" pitchFamily="18" charset="0"/>
              </a:rPr>
              <a:t>care.</a:t>
            </a:r>
          </a:p>
          <a:p>
            <a:pPr algn="just">
              <a:lnSpc>
                <a:spcPct val="150000"/>
              </a:lnSpc>
            </a:pPr>
            <a:r>
              <a:rPr lang="en-IN" sz="2000" dirty="0" smtClean="0">
                <a:latin typeface="Times New Roman" pitchFamily="18" charset="0"/>
                <a:cs typeface="Times New Roman" pitchFamily="18" charset="0"/>
              </a:rPr>
              <a:t>AAL aims to extend the period of independent life for a disabled person, while giving her confidence that she will not be left alone if any health-related problem </a:t>
            </a:r>
            <a:r>
              <a:rPr lang="en-IN" sz="2000" dirty="0" smtClean="0">
                <a:latin typeface="Times New Roman" pitchFamily="18" charset="0"/>
                <a:cs typeface="Times New Roman" pitchFamily="18" charset="0"/>
              </a:rPr>
              <a:t>occurs.</a:t>
            </a: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0"/>
            <a:ext cx="7498080" cy="914400"/>
          </a:xfrm>
        </p:spPr>
        <p:txBody>
          <a:bodyPr>
            <a:normAutofit/>
          </a:bodyPr>
          <a:lstStyle/>
          <a:p>
            <a:r>
              <a:rPr lang="en-US" b="1" dirty="0" smtClean="0"/>
              <a:t>PROPOSED SYSTEM :</a:t>
            </a:r>
            <a:endParaRPr lang="en-US" dirty="0"/>
          </a:p>
        </p:txBody>
      </p:sp>
      <p:sp>
        <p:nvSpPr>
          <p:cNvPr id="3" name="Content Placeholder 2"/>
          <p:cNvSpPr>
            <a:spLocks noGrp="1"/>
          </p:cNvSpPr>
          <p:nvPr>
            <p:ph idx="1"/>
          </p:nvPr>
        </p:nvSpPr>
        <p:spPr>
          <a:xfrm>
            <a:off x="1066800" y="990600"/>
            <a:ext cx="7498080" cy="5867400"/>
          </a:xfrm>
        </p:spPr>
        <p:txBody>
          <a:bodyPr>
            <a:noAutofit/>
          </a:bodyPr>
          <a:lstStyle/>
          <a:p>
            <a:pPr algn="just">
              <a:lnSpc>
                <a:spcPct val="150000"/>
              </a:lnSpc>
            </a:pPr>
            <a:r>
              <a:rPr lang="en-IN" sz="2000" dirty="0" smtClean="0">
                <a:latin typeface="Times New Roman" pitchFamily="18" charset="0"/>
                <a:cs typeface="Times New Roman" pitchFamily="18" charset="0"/>
              </a:rPr>
              <a:t>A range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applications for the disabled users is identified, and their classification is proposed</a:t>
            </a:r>
            <a:r>
              <a:rPr lang="en-IN" sz="2000" dirty="0" smtClean="0">
                <a:latin typeface="Times New Roman" pitchFamily="18" charset="0"/>
                <a:cs typeface="Times New Roman" pitchFamily="18" charset="0"/>
              </a:rPr>
              <a:t>.</a:t>
            </a:r>
          </a:p>
          <a:p>
            <a:pPr algn="just">
              <a:lnSpc>
                <a:spcPct val="150000"/>
              </a:lnSpc>
            </a:pPr>
            <a:r>
              <a:rPr lang="en-IN" sz="2000" dirty="0" smtClean="0">
                <a:latin typeface="Times New Roman" pitchFamily="18" charset="0"/>
                <a:cs typeface="Times New Roman" pitchFamily="18" charset="0"/>
              </a:rPr>
              <a:t>The proposed approach allows hiding multiple data types in the same image. All these data can be separated and restored perfectly by the intended </a:t>
            </a:r>
            <a:r>
              <a:rPr lang="en-IN" sz="2000" dirty="0" smtClean="0">
                <a:latin typeface="Times New Roman" pitchFamily="18" charset="0"/>
                <a:cs typeface="Times New Roman" pitchFamily="18" charset="0"/>
              </a:rPr>
              <a:t>users.</a:t>
            </a:r>
          </a:p>
          <a:p>
            <a:pPr algn="just">
              <a:lnSpc>
                <a:spcPct val="150000"/>
              </a:lnSpc>
            </a:pPr>
            <a:r>
              <a:rPr lang="en-IN" sz="2000" dirty="0" smtClean="0">
                <a:latin typeface="Times New Roman" pitchFamily="18" charset="0"/>
                <a:cs typeface="Times New Roman" pitchFamily="18" charset="0"/>
              </a:rPr>
              <a:t>There are different identification scheme that are proposed for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system such as RFID object identifier, IPv4, IPv6, </a:t>
            </a:r>
            <a:r>
              <a:rPr lang="en-IN" sz="2000" dirty="0" err="1" smtClean="0">
                <a:latin typeface="Times New Roman" pitchFamily="18" charset="0"/>
                <a:cs typeface="Times New Roman" pitchFamily="18" charset="0"/>
              </a:rPr>
              <a:t>EPCglobal</a:t>
            </a:r>
            <a:r>
              <a:rPr lang="en-IN" sz="2000" dirty="0" smtClean="0">
                <a:latin typeface="Times New Roman" pitchFamily="18" charset="0"/>
                <a:cs typeface="Times New Roman" pitchFamily="18" charset="0"/>
              </a:rPr>
              <a:t>, Near Field Communications Forum (NFC), etc. </a:t>
            </a:r>
            <a:endParaRPr lang="en-IN" sz="2000" dirty="0" smtClean="0">
              <a:latin typeface="Times New Roman" pitchFamily="18" charset="0"/>
              <a:cs typeface="Times New Roman" pitchFamily="18" charset="0"/>
            </a:endParaRPr>
          </a:p>
          <a:p>
            <a:pPr algn="just">
              <a:lnSpc>
                <a:spcPct val="150000"/>
              </a:lnSpc>
            </a:pPr>
            <a:r>
              <a:rPr lang="en-IN" sz="2000" dirty="0" smtClean="0">
                <a:latin typeface="Times New Roman" pitchFamily="18" charset="0"/>
                <a:cs typeface="Times New Roman" pitchFamily="18" charset="0"/>
              </a:rPr>
              <a:t>The proposed system contains two chaotic systems that are kept synchronized to realize the complete recovery of the encrypted signal.</a:t>
            </a:r>
            <a:endParaRPr lang="en-US" sz="2000" dirty="0" smtClean="0">
              <a:latin typeface="Times New Roman" pitchFamily="18" charset="0"/>
              <a:cs typeface="Times New Roman" pitchFamily="18"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563562"/>
          </a:xfrm>
        </p:spPr>
        <p:txBody>
          <a:bodyPr>
            <a:normAutofit fontScale="90000"/>
          </a:bodyPr>
          <a:lstStyle/>
          <a:p>
            <a:r>
              <a:rPr lang="en-US" b="1" dirty="0" smtClean="0"/>
              <a:t>ADVANTAGE</a:t>
            </a:r>
            <a:endParaRPr lang="en-US" dirty="0"/>
          </a:p>
        </p:txBody>
      </p:sp>
      <p:sp>
        <p:nvSpPr>
          <p:cNvPr id="3" name="Content Placeholder 2"/>
          <p:cNvSpPr>
            <a:spLocks noGrp="1"/>
          </p:cNvSpPr>
          <p:nvPr>
            <p:ph idx="1"/>
          </p:nvPr>
        </p:nvSpPr>
        <p:spPr>
          <a:xfrm>
            <a:off x="1066800" y="838200"/>
            <a:ext cx="7866888" cy="6019800"/>
          </a:xfrm>
        </p:spPr>
        <p:txBody>
          <a:bodyPr>
            <a:normAutofit lnSpcReduction="10000"/>
          </a:bodyPr>
          <a:lstStyle/>
          <a:p>
            <a:pPr algn="just">
              <a:lnSpc>
                <a:spcPct val="150000"/>
              </a:lnSpc>
            </a:pPr>
            <a:r>
              <a:rPr lang="en-IN" sz="2000" dirty="0" smtClean="0">
                <a:latin typeface="Times New Roman" pitchFamily="18" charset="0"/>
                <a:cs typeface="Times New Roman" pitchFamily="18" charset="0"/>
              </a:rPr>
              <a:t>The connectivity protocol based on the IPv6 low-power wireless personal area network is the most used in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to support healthcare mobility via wireless </a:t>
            </a:r>
            <a:r>
              <a:rPr lang="en-IN" sz="2000" dirty="0" smtClean="0">
                <a:latin typeface="Times New Roman" pitchFamily="18" charset="0"/>
                <a:cs typeface="Times New Roman" pitchFamily="18" charset="0"/>
              </a:rPr>
              <a:t>approaches.</a:t>
            </a:r>
          </a:p>
          <a:p>
            <a:pPr algn="just">
              <a:lnSpc>
                <a:spcPct val="150000"/>
              </a:lnSpc>
            </a:pPr>
            <a:r>
              <a:rPr lang="en-IN" sz="2000" dirty="0" smtClean="0">
                <a:latin typeface="Times New Roman" pitchFamily="18" charset="0"/>
                <a:cs typeface="Times New Roman" pitchFamily="18" charset="0"/>
              </a:rPr>
              <a:t>With the integration of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in healthcare, there is a huge potential for improvement of the quality, safety, and efficiency of health care in addition to promising technological, economical, and social prospects.</a:t>
            </a:r>
          </a:p>
          <a:p>
            <a:pPr algn="just">
              <a:lnSpc>
                <a:spcPct val="150000"/>
              </a:lnSpc>
            </a:pPr>
            <a:r>
              <a:rPr lang="en-IN" sz="2000" dirty="0" smtClean="0">
                <a:latin typeface="Times New Roman" pitchFamily="18" charset="0"/>
                <a:cs typeface="Times New Roman" pitchFamily="18" charset="0"/>
              </a:rPr>
              <a:t>When the user sends his information to be used by the third party via a given health network, the encryption process is firstly </a:t>
            </a:r>
            <a:r>
              <a:rPr lang="en-IN" sz="2000" dirty="0" smtClean="0">
                <a:latin typeface="Times New Roman" pitchFamily="18" charset="0"/>
                <a:cs typeface="Times New Roman" pitchFamily="18" charset="0"/>
              </a:rPr>
              <a:t>executed </a:t>
            </a:r>
            <a:r>
              <a:rPr lang="en-IN" sz="2000" dirty="0" smtClean="0">
                <a:latin typeface="Times New Roman" pitchFamily="18" charset="0"/>
                <a:cs typeface="Times New Roman" pitchFamily="18" charset="0"/>
              </a:rPr>
              <a:t>using a key from the key pair and the system request a response to the third party in which the </a:t>
            </a:r>
            <a:r>
              <a:rPr lang="en-IN" sz="2000" dirty="0" err="1" smtClean="0">
                <a:latin typeface="Times New Roman" pitchFamily="18" charset="0"/>
                <a:cs typeface="Times New Roman" pitchFamily="18" charset="0"/>
              </a:rPr>
              <a:t>anonymization</a:t>
            </a:r>
            <a:r>
              <a:rPr lang="en-IN" sz="2000" dirty="0" smtClean="0">
                <a:latin typeface="Times New Roman" pitchFamily="18" charset="0"/>
                <a:cs typeface="Times New Roman" pitchFamily="18" charset="0"/>
              </a:rPr>
              <a:t> function generates a value to </a:t>
            </a:r>
            <a:r>
              <a:rPr lang="en-IN" sz="2000" dirty="0" err="1" smtClean="0">
                <a:latin typeface="Times New Roman" pitchFamily="18" charset="0"/>
                <a:cs typeface="Times New Roman" pitchFamily="18" charset="0"/>
              </a:rPr>
              <a:t>anonymize</a:t>
            </a:r>
            <a:r>
              <a:rPr lang="en-IN" sz="2000" dirty="0" smtClean="0">
                <a:latin typeface="Times New Roman" pitchFamily="18" charset="0"/>
                <a:cs typeface="Times New Roman" pitchFamily="18" charset="0"/>
              </a:rPr>
              <a:t> the encrypted data </a:t>
            </a:r>
            <a:r>
              <a:rPr lang="en-IN" sz="2000" dirty="0" smtClean="0">
                <a:latin typeface="Times New Roman" pitchFamily="18" charset="0"/>
                <a:cs typeface="Times New Roman" pitchFamily="18" charset="0"/>
              </a:rPr>
              <a:t>set.</a:t>
            </a:r>
          </a:p>
          <a:p>
            <a:pPr algn="just">
              <a:lnSpc>
                <a:spcPct val="150000"/>
              </a:lnSpc>
            </a:pPr>
            <a:r>
              <a:rPr lang="en-IN" sz="2000" dirty="0" smtClean="0">
                <a:latin typeface="Times New Roman" pitchFamily="18" charset="0"/>
                <a:cs typeface="Times New Roman" pitchFamily="18" charset="0"/>
              </a:rPr>
              <a:t>To this end, notations such “O” (Big O) and theta notation (Θ) are usually utilized and in this paper, we have used only big-O.</a:t>
            </a:r>
            <a:endParaRPr lang="en-IN" sz="2000" dirty="0" smtClean="0">
              <a:latin typeface="Times New Roman" pitchFamily="18" charset="0"/>
              <a:cs typeface="Times New Roman" pitchFamily="18" charset="0"/>
            </a:endParaRPr>
          </a:p>
          <a:p>
            <a:pPr algn="just">
              <a:lnSpc>
                <a:spcPct val="150000"/>
              </a:lnSpc>
            </a:pPr>
            <a:endParaRPr lang="en-US" sz="2000" dirty="0" smtClean="0">
              <a:latin typeface="Times New Roman" pitchFamily="18" charset="0"/>
              <a:cs typeface="Times New Roman" pitchFamily="18" charset="0"/>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Content Placeholder 3"/>
          <p:cNvGraphicFramePr>
            <a:graphicFrameLocks noGrp="1"/>
          </p:cNvGraphicFramePr>
          <p:nvPr>
            <p:ph idx="1"/>
          </p:nvPr>
        </p:nvGraphicFramePr>
        <p:xfrm>
          <a:off x="1066800" y="228600"/>
          <a:ext cx="7867650" cy="6455030"/>
        </p:xfrm>
        <a:graphic>
          <a:graphicData uri="http://schemas.openxmlformats.org/drawingml/2006/table">
            <a:tbl>
              <a:tblPr firstRow="1" bandRow="1">
                <a:tableStyleId>{5C22544A-7EE6-4342-B048-85BDC9FD1C3A}</a:tableStyleId>
              </a:tblPr>
              <a:tblGrid>
                <a:gridCol w="2286000"/>
                <a:gridCol w="2514600"/>
                <a:gridCol w="30670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2753360">
                <a:tc>
                  <a:txBody>
                    <a:bodyPr/>
                    <a:lstStyle/>
                    <a:p>
                      <a:pPr algn="just">
                        <a:lnSpc>
                          <a:spcPct val="150000"/>
                        </a:lnSpc>
                        <a:spcAft>
                          <a:spcPts val="500"/>
                        </a:spcAft>
                        <a:tabLst>
                          <a:tab pos="457200" algn="l"/>
                        </a:tabLst>
                      </a:pPr>
                      <a:r>
                        <a:rPr lang="en-US" sz="1800" dirty="0">
                          <a:latin typeface="Times New Roman"/>
                          <a:ea typeface="Calibri"/>
                          <a:cs typeface="Latha"/>
                        </a:rPr>
                        <a:t>WITS: An </a:t>
                      </a:r>
                      <a:r>
                        <a:rPr lang="en-US" sz="1800" dirty="0" err="1">
                          <a:latin typeface="Times New Roman"/>
                          <a:ea typeface="Calibri"/>
                          <a:cs typeface="Latha"/>
                        </a:rPr>
                        <a:t>IoT</a:t>
                      </a:r>
                      <a:r>
                        <a:rPr lang="en-US" sz="1800" dirty="0">
                          <a:latin typeface="Times New Roman"/>
                          <a:ea typeface="Calibri"/>
                          <a:cs typeface="Latha"/>
                        </a:rPr>
                        <a:t>-endowed computational framework for activity recognition in personalized smart homes</a:t>
                      </a:r>
                      <a:endParaRPr lang="en-IN" sz="18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Yao, L.; Sheng, Q.Z.; Benatallah, B.; Dustdar, S.; Wang, X.; Shemshadi, A.; Kanhere, S.S.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solidFill>
                            <a:srgbClr val="333333"/>
                          </a:solidFill>
                          <a:latin typeface="Times New Roman"/>
                          <a:ea typeface="Calibri"/>
                          <a:cs typeface="Latha"/>
                        </a:rPr>
                        <a:t>In this paper, we present WITS, an end-to-end web-based in-home monitoring system for convenient and efficient care delivery.</a:t>
                      </a:r>
                      <a:endParaRPr lang="en-IN" sz="18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1800">
                          <a:latin typeface="Times New Roman"/>
                          <a:ea typeface="Calibri"/>
                          <a:cs typeface="Latha"/>
                        </a:rPr>
                        <a:t>Big data analytics in logistics and supply chain management: Certain investigations for research and applications</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a:latin typeface="Times New Roman"/>
                          <a:ea typeface="Calibri"/>
                          <a:cs typeface="Latha"/>
                        </a:rPr>
                        <a:t>Wang, G.; Gunasekaran, A.; Ngai, E.W.; Papadopoulos, T. </a:t>
                      </a:r>
                      <a:endParaRPr lang="en-IN" sz="18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1800" dirty="0">
                          <a:solidFill>
                            <a:srgbClr val="333333"/>
                          </a:solidFill>
                          <a:latin typeface="Times New Roman"/>
                          <a:ea typeface="Calibri"/>
                          <a:cs typeface="Latha"/>
                        </a:rPr>
                        <a:t>The amount of data produced and communicated over the Internet is significantly increasing, thereby creating challenges for the organizations that would like to reap the benefits from analyzing this massive influx of big data.</a:t>
                      </a:r>
                      <a:endParaRPr lang="en-IN" sz="1800" dirty="0">
                        <a:latin typeface="Calibri"/>
                        <a:ea typeface="Calibri"/>
                        <a:cs typeface="Latha"/>
                      </a:endParaRPr>
                    </a:p>
                  </a:txBody>
                  <a:tcPr marL="68580" marR="68580" marT="0" marB="0"/>
                </a:tc>
              </a:tr>
            </a:tbl>
          </a:graphicData>
        </a:graphic>
      </p:graphicFrame>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5" name="Content Placeholder 4"/>
          <p:cNvGraphicFramePr>
            <a:graphicFrameLocks noGrp="1"/>
          </p:cNvGraphicFramePr>
          <p:nvPr>
            <p:ph idx="1"/>
          </p:nvPr>
        </p:nvGraphicFramePr>
        <p:xfrm>
          <a:off x="1219200" y="304800"/>
          <a:ext cx="7715250" cy="6314440"/>
        </p:xfrm>
        <a:graphic>
          <a:graphicData uri="http://schemas.openxmlformats.org/drawingml/2006/table">
            <a:tbl>
              <a:tblPr firstRow="1" bandRow="1">
                <a:tableStyleId>{5C22544A-7EE6-4342-B048-85BDC9FD1C3A}</a:tableStyleId>
              </a:tblPr>
              <a:tblGrid>
                <a:gridCol w="2571750"/>
                <a:gridCol w="1771650"/>
                <a:gridCol w="3371850"/>
              </a:tblGrid>
              <a:tr h="370840">
                <a:tc>
                  <a:txBody>
                    <a:bodyPr/>
                    <a:lstStyle/>
                    <a:p>
                      <a:pPr algn="ctr"/>
                      <a:r>
                        <a:rPr lang="en-US" dirty="0" smtClean="0"/>
                        <a:t>TITTLE</a:t>
                      </a:r>
                      <a:endParaRPr lang="en-IN" dirty="0"/>
                    </a:p>
                  </a:txBody>
                  <a:tcPr/>
                </a:tc>
                <a:tc>
                  <a:txBody>
                    <a:bodyPr/>
                    <a:lstStyle/>
                    <a:p>
                      <a:pPr algn="ctr"/>
                      <a:r>
                        <a:rPr lang="en-US" smtClean="0"/>
                        <a:t>AUTHOR</a:t>
                      </a:r>
                      <a:endParaRPr lang="en-IN" dirty="0"/>
                    </a:p>
                  </a:txBody>
                  <a:tcPr/>
                </a:tc>
                <a:tc>
                  <a:txBody>
                    <a:bodyPr/>
                    <a:lstStyle/>
                    <a:p>
                      <a:pPr algn="ctr"/>
                      <a:r>
                        <a:rPr lang="en-US" smtClean="0"/>
                        <a:t>DESCRIPTION</a:t>
                      </a:r>
                      <a:endParaRPr lang="en-IN" dirty="0"/>
                    </a:p>
                  </a:txBody>
                  <a:tcPr/>
                </a:tc>
              </a:tr>
              <a:tr h="370840">
                <a:tc>
                  <a:txBody>
                    <a:bodyPr/>
                    <a:lstStyle/>
                    <a:p>
                      <a:pPr algn="just">
                        <a:lnSpc>
                          <a:spcPct val="150000"/>
                        </a:lnSpc>
                        <a:spcAft>
                          <a:spcPts val="500"/>
                        </a:spcAft>
                        <a:tabLst>
                          <a:tab pos="457200" algn="l"/>
                        </a:tabLst>
                      </a:pPr>
                      <a:r>
                        <a:rPr lang="en-US" sz="2000" dirty="0">
                          <a:latin typeface="Times New Roman"/>
                          <a:ea typeface="Calibri"/>
                          <a:cs typeface="Latha"/>
                        </a:rPr>
                        <a:t>Security </a:t>
                      </a:r>
                      <a:r>
                        <a:rPr lang="en-US" sz="2000" dirty="0" err="1">
                          <a:latin typeface="Times New Roman"/>
                          <a:ea typeface="Calibri"/>
                          <a:cs typeface="Latha"/>
                        </a:rPr>
                        <a:t>IoT</a:t>
                      </a:r>
                      <a:r>
                        <a:rPr lang="en-US" sz="2000" dirty="0">
                          <a:latin typeface="Times New Roman"/>
                          <a:ea typeface="Calibri"/>
                          <a:cs typeface="Latha"/>
                        </a:rPr>
                        <a:t> Platform for Industrial Systems</a:t>
                      </a:r>
                      <a:endParaRPr lang="en-IN" sz="1600" dirty="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Shahzad, A.A.; Kim, Y.G.; Elgamoundi, A.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solidFill>
                            <a:srgbClr val="333333"/>
                          </a:solidFill>
                          <a:latin typeface="Times New Roman"/>
                          <a:ea typeface="Calibri"/>
                          <a:cs typeface="Latha"/>
                        </a:rPr>
                        <a:t>Supervisory control and data acquisition (SCADA) systems, are part of industrial control system (ICS), have been playing crucial roles in real-time industrial automation and controls.</a:t>
                      </a:r>
                      <a:endParaRPr lang="en-IN" sz="1600">
                        <a:latin typeface="Calibri"/>
                        <a:ea typeface="Calibri"/>
                        <a:cs typeface="Latha"/>
                      </a:endParaRPr>
                    </a:p>
                  </a:txBody>
                  <a:tcPr marL="68580" marR="68580" marT="0" marB="0"/>
                </a:tc>
              </a:tr>
              <a:tr h="370840">
                <a:tc>
                  <a:txBody>
                    <a:bodyPr/>
                    <a:lstStyle/>
                    <a:p>
                      <a:pPr algn="just">
                        <a:lnSpc>
                          <a:spcPct val="150000"/>
                        </a:lnSpc>
                        <a:spcAft>
                          <a:spcPts val="500"/>
                        </a:spcAft>
                        <a:tabLst>
                          <a:tab pos="457200" algn="l"/>
                        </a:tabLst>
                      </a:pPr>
                      <a:r>
                        <a:rPr lang="en-US" sz="2000">
                          <a:latin typeface="Times New Roman"/>
                          <a:ea typeface="Calibri"/>
                          <a:cs typeface="Latha"/>
                        </a:rPr>
                        <a:t>A Cloud-Based Car Parking Middleware for IoT-Based Smart Cities: Design and Implementation</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a:latin typeface="Times New Roman"/>
                          <a:ea typeface="Calibri"/>
                          <a:cs typeface="Latha"/>
                        </a:rPr>
                        <a:t>Ji, Z.; Ganchev, I.; O’Droma, M.; Zhao, L.; Zhang, X. </a:t>
                      </a:r>
                      <a:endParaRPr lang="en-IN" sz="1600">
                        <a:latin typeface="Calibri"/>
                        <a:ea typeface="Calibri"/>
                        <a:cs typeface="Latha"/>
                      </a:endParaRPr>
                    </a:p>
                  </a:txBody>
                  <a:tcPr marL="68580" marR="68580" marT="0" marB="0"/>
                </a:tc>
                <a:tc>
                  <a:txBody>
                    <a:bodyPr/>
                    <a:lstStyle/>
                    <a:p>
                      <a:pPr algn="just">
                        <a:lnSpc>
                          <a:spcPct val="150000"/>
                        </a:lnSpc>
                        <a:spcAft>
                          <a:spcPts val="500"/>
                        </a:spcAft>
                        <a:tabLst>
                          <a:tab pos="457200" algn="l"/>
                        </a:tabLst>
                      </a:pPr>
                      <a:r>
                        <a:rPr lang="en-US" sz="2000" dirty="0">
                          <a:solidFill>
                            <a:srgbClr val="333333"/>
                          </a:solidFill>
                          <a:latin typeface="Times New Roman"/>
                          <a:ea typeface="Calibri"/>
                          <a:cs typeface="Latha"/>
                        </a:rPr>
                        <a:t>This paper presents the generic concept of using cloud-based intelligent car parking services in smart cities as an important application of the Internet of Things (</a:t>
                      </a:r>
                      <a:r>
                        <a:rPr lang="en-US" sz="2000" dirty="0" err="1">
                          <a:solidFill>
                            <a:srgbClr val="333333"/>
                          </a:solidFill>
                          <a:latin typeface="Times New Roman"/>
                          <a:ea typeface="Calibri"/>
                          <a:cs typeface="Latha"/>
                        </a:rPr>
                        <a:t>IoT</a:t>
                      </a:r>
                      <a:r>
                        <a:rPr lang="en-US" sz="2000" dirty="0">
                          <a:solidFill>
                            <a:srgbClr val="333333"/>
                          </a:solidFill>
                          <a:latin typeface="Times New Roman"/>
                          <a:ea typeface="Calibri"/>
                          <a:cs typeface="Latha"/>
                        </a:rPr>
                        <a:t>) paradigm.</a:t>
                      </a:r>
                      <a:endParaRPr lang="en-IN" sz="1600" dirty="0">
                        <a:latin typeface="Calibri"/>
                        <a:ea typeface="Calibri"/>
                        <a:cs typeface="Latha"/>
                      </a:endParaRPr>
                    </a:p>
                  </a:txBody>
                  <a:tcPr marL="68580" marR="68580" marT="0" marB="0"/>
                </a:tc>
              </a:tr>
            </a:tbl>
          </a:graphicData>
        </a:graphic>
      </p:graphicFrame>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Block Diagram</a:t>
            </a:r>
            <a:endParaRPr lang="en-US" dirty="0"/>
          </a:p>
        </p:txBody>
      </p:sp>
      <p:pic>
        <p:nvPicPr>
          <p:cNvPr id="1026" name="Picture 2" descr="C:\Users\ELCOT-Lenovo\Desktop\pic5.jpg"/>
          <p:cNvPicPr>
            <a:picLocks noGrp="1" noChangeAspect="1" noChangeArrowheads="1"/>
          </p:cNvPicPr>
          <p:nvPr>
            <p:ph idx="1"/>
          </p:nvPr>
        </p:nvPicPr>
        <p:blipFill>
          <a:blip r:embed="rId2"/>
          <a:srcRect/>
          <a:stretch>
            <a:fillRect/>
          </a:stretch>
        </p:blipFill>
        <p:spPr bwMode="auto">
          <a:xfrm>
            <a:off x="1752600" y="1447800"/>
            <a:ext cx="6629400" cy="4343400"/>
          </a:xfrm>
          <a:prstGeom prst="rect">
            <a:avLst/>
          </a:prstGeom>
          <a:noFill/>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1401762"/>
          </a:xfrm>
        </p:spPr>
        <p:txBody>
          <a:bodyPr>
            <a:normAutofit fontScale="90000"/>
          </a:bodyPr>
          <a:lstStyle/>
          <a:p>
            <a:r>
              <a:rPr lang="en-US" b="1" dirty="0" smtClean="0"/>
              <a:t>SOFTWARE REQUIREMENTS:</a:t>
            </a:r>
            <a:endParaRPr lang="en-US" dirty="0"/>
          </a:p>
        </p:txBody>
      </p:sp>
      <p:sp>
        <p:nvSpPr>
          <p:cNvPr id="3" name="Content Placeholder 2"/>
          <p:cNvSpPr>
            <a:spLocks noGrp="1"/>
          </p:cNvSpPr>
          <p:nvPr>
            <p:ph idx="1"/>
          </p:nvPr>
        </p:nvSpPr>
        <p:spPr>
          <a:xfrm>
            <a:off x="1435608" y="1828800"/>
            <a:ext cx="7498080" cy="4419600"/>
          </a:xfrm>
        </p:spPr>
        <p:txBody>
          <a:bodyPr/>
          <a:lstStyle/>
          <a:p>
            <a:endParaRPr lang="en-US" dirty="0" smtClean="0"/>
          </a:p>
          <a:p>
            <a:pPr lvl="0"/>
            <a:r>
              <a:rPr lang="en-US" dirty="0" smtClean="0"/>
              <a:t>Operating System	: Windows 10</a:t>
            </a:r>
          </a:p>
          <a:p>
            <a:pPr lvl="0"/>
            <a:r>
              <a:rPr lang="en-US" dirty="0" smtClean="0"/>
              <a:t>Platform			: DOT NET TECHNOLOGY</a:t>
            </a:r>
          </a:p>
          <a:p>
            <a:pPr lvl="0"/>
            <a:r>
              <a:rPr lang="en-US" dirty="0" smtClean="0"/>
              <a:t>Front End		: </a:t>
            </a:r>
            <a:r>
              <a:rPr lang="en-US" dirty="0" err="1" smtClean="0"/>
              <a:t>ASP.Net</a:t>
            </a:r>
            <a:r>
              <a:rPr lang="en-US" dirty="0" smtClean="0"/>
              <a:t> 4.0</a:t>
            </a:r>
          </a:p>
          <a:p>
            <a:pPr lvl="0"/>
            <a:r>
              <a:rPr lang="en-US" dirty="0" smtClean="0"/>
              <a:t>Back End		: SQL SERVER 2014</a:t>
            </a:r>
          </a:p>
          <a:p>
            <a:pPr>
              <a:buNone/>
            </a:pPr>
            <a:endParaRPr lang="en-US"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b="1" dirty="0" smtClean="0"/>
              <a:t>HARDWARE REQUIREMENTS:</a:t>
            </a:r>
            <a:endParaRPr lang="en-US" dirty="0"/>
          </a:p>
        </p:txBody>
      </p:sp>
      <p:sp>
        <p:nvSpPr>
          <p:cNvPr id="3" name="Content Placeholder 2"/>
          <p:cNvSpPr>
            <a:spLocks noGrp="1"/>
          </p:cNvSpPr>
          <p:nvPr>
            <p:ph idx="1"/>
          </p:nvPr>
        </p:nvSpPr>
        <p:spPr>
          <a:xfrm>
            <a:off x="1435608" y="1905000"/>
            <a:ext cx="7498080" cy="4343400"/>
          </a:xfrm>
        </p:spPr>
        <p:txBody>
          <a:bodyPr/>
          <a:lstStyle/>
          <a:p>
            <a:r>
              <a:rPr lang="en-US" dirty="0" smtClean="0"/>
              <a:t>Keyboard</a:t>
            </a:r>
          </a:p>
          <a:p>
            <a:r>
              <a:rPr lang="en-US" dirty="0" smtClean="0"/>
              <a:t>Mouse</a:t>
            </a:r>
          </a:p>
          <a:p>
            <a:r>
              <a:rPr lang="en-US" dirty="0" smtClean="0"/>
              <a:t>Hard disk 500GB</a:t>
            </a:r>
          </a:p>
          <a:p>
            <a:r>
              <a:rPr lang="en-US" dirty="0" smtClean="0"/>
              <a:t>Ram 4 </a:t>
            </a:r>
            <a:r>
              <a:rPr lang="en-US" dirty="0" err="1" smtClean="0"/>
              <a:t>Gb</a:t>
            </a:r>
            <a:endParaRPr lang="en-US" dirty="0" smtClean="0"/>
          </a:p>
          <a:p>
            <a:endParaRPr lang="en-US" dirty="0" smtClean="0"/>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0"/>
            <a:ext cx="7498080" cy="533400"/>
          </a:xfrm>
        </p:spPr>
        <p:txBody>
          <a:bodyPr>
            <a:normAutofit fontScale="90000"/>
          </a:bodyPr>
          <a:lstStyle/>
          <a:p>
            <a:r>
              <a:rPr lang="en-US" dirty="0" smtClean="0"/>
              <a:t>CONCLUTION</a:t>
            </a:r>
            <a:endParaRPr lang="en-US" dirty="0"/>
          </a:p>
        </p:txBody>
      </p:sp>
      <p:sp>
        <p:nvSpPr>
          <p:cNvPr id="3" name="Content Placeholder 2"/>
          <p:cNvSpPr>
            <a:spLocks noGrp="1"/>
          </p:cNvSpPr>
          <p:nvPr>
            <p:ph idx="1"/>
          </p:nvPr>
        </p:nvSpPr>
        <p:spPr>
          <a:xfrm>
            <a:off x="1295400" y="609600"/>
            <a:ext cx="7498080" cy="4800600"/>
          </a:xfrm>
        </p:spPr>
        <p:txBody>
          <a:bodyPr>
            <a:noAutofit/>
          </a:bodyPr>
          <a:lstStyle/>
          <a:p>
            <a:pPr algn="just">
              <a:buNone/>
            </a:pPr>
            <a:r>
              <a:rPr lang="en-IN" sz="2000" dirty="0" smtClean="0">
                <a:latin typeface="Times New Roman" pitchFamily="18" charset="0"/>
                <a:cs typeface="Times New Roman" pitchFamily="18" charset="0"/>
              </a:rPr>
              <a:t>   With </a:t>
            </a:r>
            <a:r>
              <a:rPr lang="en-IN" sz="2000" dirty="0" smtClean="0">
                <a:latin typeface="Times New Roman" pitchFamily="18" charset="0"/>
                <a:cs typeface="Times New Roman" pitchFamily="18" charset="0"/>
              </a:rPr>
              <a:t>the growth of the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-based healthcare system, extensive studies offering applicable solutions in the field have been developed and others are still going on. Considering such an environment, an immense volume of data is transmitted over the public network among the patients, physicians, nurses, and relevant health organizations. Therefore, it is highly important to assure the safety of the data owner to avoid an unwanted situation. This paper proposed the development of a theoretical approach that ensures the security and privacy of sensitive data for the considered </a:t>
            </a:r>
            <a:r>
              <a:rPr lang="en-IN" sz="2000" dirty="0" err="1" smtClean="0">
                <a:latin typeface="Times New Roman" pitchFamily="18" charset="0"/>
                <a:cs typeface="Times New Roman" pitchFamily="18" charset="0"/>
              </a:rPr>
              <a:t>IoT</a:t>
            </a:r>
            <a:r>
              <a:rPr lang="en-IN" sz="2000" dirty="0" smtClean="0">
                <a:latin typeface="Times New Roman" pitchFamily="18" charset="0"/>
                <a:cs typeface="Times New Roman" pitchFamily="18" charset="0"/>
              </a:rPr>
              <a:t> environment. The proposed algorithm provided required security features such as privacy or confidentially for the user’s data that is transmitted within the health care network. When the user sends his information to be used by the third party via a given health network, the encryption process is firstly executed using a key from the key pair and the system request a response to the third party in which the </a:t>
            </a:r>
            <a:r>
              <a:rPr lang="en-IN" sz="2000" dirty="0" err="1" smtClean="0">
                <a:latin typeface="Times New Roman" pitchFamily="18" charset="0"/>
                <a:cs typeface="Times New Roman" pitchFamily="18" charset="0"/>
              </a:rPr>
              <a:t>anonymization</a:t>
            </a:r>
            <a:r>
              <a:rPr lang="en-IN" sz="2000" dirty="0" smtClean="0">
                <a:latin typeface="Times New Roman" pitchFamily="18" charset="0"/>
                <a:cs typeface="Times New Roman" pitchFamily="18" charset="0"/>
              </a:rPr>
              <a:t> function generates a value to </a:t>
            </a:r>
            <a:r>
              <a:rPr lang="en-IN" sz="2000" dirty="0" err="1" smtClean="0">
                <a:latin typeface="Times New Roman" pitchFamily="18" charset="0"/>
                <a:cs typeface="Times New Roman" pitchFamily="18" charset="0"/>
              </a:rPr>
              <a:t>anonymize</a:t>
            </a:r>
            <a:r>
              <a:rPr lang="en-IN" sz="2000" dirty="0" smtClean="0">
                <a:latin typeface="Times New Roman" pitchFamily="18" charset="0"/>
                <a:cs typeface="Times New Roman" pitchFamily="18" charset="0"/>
              </a:rPr>
              <a:t> the encrypted data set.</a:t>
            </a:r>
            <a:endParaRPr lang="en-US" sz="2000" dirty="0">
              <a:latin typeface="Times New Roman" pitchFamily="18" charset="0"/>
              <a:cs typeface="Times New Roman" pitchFamily="18"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35608" y="274638"/>
            <a:ext cx="7498080" cy="639762"/>
          </a:xfrm>
        </p:spPr>
        <p:txBody>
          <a:bodyPr>
            <a:normAutofit fontScale="90000"/>
          </a:bodyPr>
          <a:lstStyle/>
          <a:p>
            <a:r>
              <a:rPr lang="en-US" dirty="0" smtClean="0"/>
              <a:t>REFERENCE</a:t>
            </a:r>
            <a:endParaRPr lang="en-US" dirty="0"/>
          </a:p>
        </p:txBody>
      </p:sp>
      <p:sp>
        <p:nvSpPr>
          <p:cNvPr id="3" name="Content Placeholder 2"/>
          <p:cNvSpPr>
            <a:spLocks noGrp="1"/>
          </p:cNvSpPr>
          <p:nvPr>
            <p:ph idx="1"/>
          </p:nvPr>
        </p:nvSpPr>
        <p:spPr>
          <a:xfrm>
            <a:off x="1143000" y="914400"/>
            <a:ext cx="7790688" cy="5715000"/>
          </a:xfrm>
        </p:spPr>
        <p:txBody>
          <a:bodyPr>
            <a:noAutofit/>
          </a:bodyPr>
          <a:lstStyle/>
          <a:p>
            <a:pPr algn="just">
              <a:lnSpc>
                <a:spcPct val="160000"/>
              </a:lnSpc>
            </a:pPr>
            <a:r>
              <a:rPr lang="en-IN" sz="1400" dirty="0" smtClean="0">
                <a:latin typeface="Times New Roman" pitchFamily="18" charset="0"/>
                <a:cs typeface="Times New Roman" pitchFamily="18" charset="0"/>
              </a:rPr>
              <a:t>1. Yao, L.; </a:t>
            </a:r>
            <a:r>
              <a:rPr lang="en-IN" sz="1400" dirty="0" err="1" smtClean="0">
                <a:latin typeface="Times New Roman" pitchFamily="18" charset="0"/>
                <a:cs typeface="Times New Roman" pitchFamily="18" charset="0"/>
              </a:rPr>
              <a:t>Sheng</a:t>
            </a:r>
            <a:r>
              <a:rPr lang="en-IN" sz="1400" dirty="0" smtClean="0">
                <a:latin typeface="Times New Roman" pitchFamily="18" charset="0"/>
                <a:cs typeface="Times New Roman" pitchFamily="18" charset="0"/>
              </a:rPr>
              <a:t>, Q.Z.; </a:t>
            </a:r>
            <a:r>
              <a:rPr lang="en-IN" sz="1400" dirty="0" err="1" smtClean="0">
                <a:latin typeface="Times New Roman" pitchFamily="18" charset="0"/>
                <a:cs typeface="Times New Roman" pitchFamily="18" charset="0"/>
              </a:rPr>
              <a:t>Benatallah</a:t>
            </a:r>
            <a:r>
              <a:rPr lang="en-IN" sz="1400" dirty="0" smtClean="0">
                <a:latin typeface="Times New Roman" pitchFamily="18" charset="0"/>
                <a:cs typeface="Times New Roman" pitchFamily="18" charset="0"/>
              </a:rPr>
              <a:t>, B.; </a:t>
            </a:r>
            <a:r>
              <a:rPr lang="en-IN" sz="1400" dirty="0" err="1" smtClean="0">
                <a:latin typeface="Times New Roman" pitchFamily="18" charset="0"/>
                <a:cs typeface="Times New Roman" pitchFamily="18" charset="0"/>
              </a:rPr>
              <a:t>Dustdar</a:t>
            </a:r>
            <a:r>
              <a:rPr lang="en-IN" sz="1400" dirty="0" smtClean="0">
                <a:latin typeface="Times New Roman" pitchFamily="18" charset="0"/>
                <a:cs typeface="Times New Roman" pitchFamily="18" charset="0"/>
              </a:rPr>
              <a:t>, S.; Wang, X.; </a:t>
            </a:r>
            <a:r>
              <a:rPr lang="en-IN" sz="1400" dirty="0" err="1" smtClean="0">
                <a:latin typeface="Times New Roman" pitchFamily="18" charset="0"/>
                <a:cs typeface="Times New Roman" pitchFamily="18" charset="0"/>
              </a:rPr>
              <a:t>Shemshadi</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Kanhere</a:t>
            </a:r>
            <a:r>
              <a:rPr lang="en-IN" sz="1400" dirty="0" smtClean="0">
                <a:latin typeface="Times New Roman" pitchFamily="18" charset="0"/>
                <a:cs typeface="Times New Roman" pitchFamily="18" charset="0"/>
              </a:rPr>
              <a:t>, S.S. WITS: An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-endowed computational framework for activity recognition in personalized smart homes. Computing 2018, 100, 369–385.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2</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Höller</a:t>
            </a:r>
            <a:r>
              <a:rPr lang="en-IN" sz="1400" dirty="0" smtClean="0">
                <a:latin typeface="Times New Roman" pitchFamily="18" charset="0"/>
                <a:cs typeface="Times New Roman" pitchFamily="18" charset="0"/>
              </a:rPr>
              <a:t>, J.; </a:t>
            </a:r>
            <a:r>
              <a:rPr lang="en-IN" sz="1400" dirty="0" err="1" smtClean="0">
                <a:latin typeface="Times New Roman" pitchFamily="18" charset="0"/>
                <a:cs typeface="Times New Roman" pitchFamily="18" charset="0"/>
              </a:rPr>
              <a:t>Tsiatsis</a:t>
            </a:r>
            <a:r>
              <a:rPr lang="en-IN" sz="1400" dirty="0" smtClean="0">
                <a:latin typeface="Times New Roman" pitchFamily="18" charset="0"/>
                <a:cs typeface="Times New Roman" pitchFamily="18" charset="0"/>
              </a:rPr>
              <a:t>, V.; Mulligan, C.; </a:t>
            </a:r>
            <a:r>
              <a:rPr lang="en-IN" sz="1400" dirty="0" err="1" smtClean="0">
                <a:latin typeface="Times New Roman" pitchFamily="18" charset="0"/>
                <a:cs typeface="Times New Roman" pitchFamily="18" charset="0"/>
              </a:rPr>
              <a:t>Karnouskos</a:t>
            </a:r>
            <a:r>
              <a:rPr lang="en-IN" sz="1400" dirty="0" smtClean="0">
                <a:latin typeface="Times New Roman" pitchFamily="18" charset="0"/>
                <a:cs typeface="Times New Roman" pitchFamily="18" charset="0"/>
              </a:rPr>
              <a:t>, S.; </a:t>
            </a:r>
            <a:r>
              <a:rPr lang="en-IN" sz="1400" dirty="0" err="1" smtClean="0">
                <a:latin typeface="Times New Roman" pitchFamily="18" charset="0"/>
                <a:cs typeface="Times New Roman" pitchFamily="18" charset="0"/>
              </a:rPr>
              <a:t>Avesand</a:t>
            </a:r>
            <a:r>
              <a:rPr lang="en-IN" sz="1400" dirty="0" smtClean="0">
                <a:latin typeface="Times New Roman" pitchFamily="18" charset="0"/>
                <a:cs typeface="Times New Roman" pitchFamily="18" charset="0"/>
              </a:rPr>
              <a:t>, S.; Boyle, D. From Machine-to-Machine to the Internet of Things: Introduction to a New Age of Intelligence; Elsevier: Amsterdam, The Netherlands, 2014.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3</a:t>
            </a:r>
            <a:r>
              <a:rPr lang="en-IN" sz="1400" dirty="0" smtClean="0">
                <a:latin typeface="Times New Roman" pitchFamily="18" charset="0"/>
                <a:cs typeface="Times New Roman" pitchFamily="18" charset="0"/>
              </a:rPr>
              <a:t>. Wang, G.; </a:t>
            </a:r>
            <a:r>
              <a:rPr lang="en-IN" sz="1400" dirty="0" err="1" smtClean="0">
                <a:latin typeface="Times New Roman" pitchFamily="18" charset="0"/>
                <a:cs typeface="Times New Roman" pitchFamily="18" charset="0"/>
              </a:rPr>
              <a:t>Gunasekaran</a:t>
            </a:r>
            <a:r>
              <a:rPr lang="en-IN" sz="1400" dirty="0" smtClean="0">
                <a:latin typeface="Times New Roman" pitchFamily="18" charset="0"/>
                <a:cs typeface="Times New Roman" pitchFamily="18" charset="0"/>
              </a:rPr>
              <a:t>, A.; </a:t>
            </a:r>
            <a:r>
              <a:rPr lang="en-IN" sz="1400" dirty="0" err="1" smtClean="0">
                <a:latin typeface="Times New Roman" pitchFamily="18" charset="0"/>
                <a:cs typeface="Times New Roman" pitchFamily="18" charset="0"/>
              </a:rPr>
              <a:t>Ngai</a:t>
            </a:r>
            <a:r>
              <a:rPr lang="en-IN" sz="1400" dirty="0" smtClean="0">
                <a:latin typeface="Times New Roman" pitchFamily="18" charset="0"/>
                <a:cs typeface="Times New Roman" pitchFamily="18" charset="0"/>
              </a:rPr>
              <a:t>, E.W.; Papadopoulos, T. Big data analytics in logistics and supply chain management: Certain investigations for research and applications. Int. J. Prod. Econ. 2016, 176, 98–110.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4</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Shahzad</a:t>
            </a:r>
            <a:r>
              <a:rPr lang="en-IN" sz="1400" dirty="0" smtClean="0">
                <a:latin typeface="Times New Roman" pitchFamily="18" charset="0"/>
                <a:cs typeface="Times New Roman" pitchFamily="18" charset="0"/>
              </a:rPr>
              <a:t>, A.A.; Kim, Y.G.; </a:t>
            </a:r>
            <a:r>
              <a:rPr lang="en-IN" sz="1400" dirty="0" err="1" smtClean="0">
                <a:latin typeface="Times New Roman" pitchFamily="18" charset="0"/>
                <a:cs typeface="Times New Roman" pitchFamily="18" charset="0"/>
              </a:rPr>
              <a:t>Elgamoundi</a:t>
            </a:r>
            <a:r>
              <a:rPr lang="en-IN" sz="1400" dirty="0" smtClean="0">
                <a:latin typeface="Times New Roman" pitchFamily="18" charset="0"/>
                <a:cs typeface="Times New Roman" pitchFamily="18" charset="0"/>
              </a:rPr>
              <a:t>, A. Security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 Platform for Industrial Systems. In Proceedings of the 2017 International Conference on Platform Technology and Service (</a:t>
            </a:r>
            <a:r>
              <a:rPr lang="en-IN" sz="1400" dirty="0" err="1" smtClean="0">
                <a:latin typeface="Times New Roman" pitchFamily="18" charset="0"/>
                <a:cs typeface="Times New Roman" pitchFamily="18" charset="0"/>
              </a:rPr>
              <a:t>PlatCon</a:t>
            </a:r>
            <a:r>
              <a:rPr lang="en-IN" sz="1400" dirty="0" smtClean="0">
                <a:latin typeface="Times New Roman" pitchFamily="18" charset="0"/>
                <a:cs typeface="Times New Roman" pitchFamily="18" charset="0"/>
              </a:rPr>
              <a:t>), San Francisco, CA, USA, 8–12 June 2015.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endParaRPr lang="en-IN" sz="1400" dirty="0" smtClean="0">
              <a:latin typeface="Times New Roman" pitchFamily="18" charset="0"/>
              <a:cs typeface="Times New Roman" pitchFamily="18" charset="0"/>
            </a:endParaRPr>
          </a:p>
          <a:p>
            <a:pPr algn="just">
              <a:lnSpc>
                <a:spcPct val="160000"/>
              </a:lnSpc>
            </a:pPr>
            <a:r>
              <a:rPr lang="en-IN" sz="1400" dirty="0" smtClean="0">
                <a:latin typeface="Times New Roman" pitchFamily="18" charset="0"/>
                <a:cs typeface="Times New Roman" pitchFamily="18" charset="0"/>
              </a:rPr>
              <a:t>5</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Ji</a:t>
            </a:r>
            <a:r>
              <a:rPr lang="en-IN" sz="1400" dirty="0" smtClean="0">
                <a:latin typeface="Times New Roman" pitchFamily="18" charset="0"/>
                <a:cs typeface="Times New Roman" pitchFamily="18" charset="0"/>
              </a:rPr>
              <a:t>, Z.; </a:t>
            </a:r>
            <a:r>
              <a:rPr lang="en-IN" sz="1400" dirty="0" err="1" smtClean="0">
                <a:latin typeface="Times New Roman" pitchFamily="18" charset="0"/>
                <a:cs typeface="Times New Roman" pitchFamily="18" charset="0"/>
              </a:rPr>
              <a:t>Ganchev</a:t>
            </a:r>
            <a:r>
              <a:rPr lang="en-IN" sz="1400" dirty="0" smtClean="0">
                <a:latin typeface="Times New Roman" pitchFamily="18" charset="0"/>
                <a:cs typeface="Times New Roman" pitchFamily="18" charset="0"/>
              </a:rPr>
              <a:t>, I.; </a:t>
            </a:r>
            <a:r>
              <a:rPr lang="en-IN" sz="1400" dirty="0" err="1" smtClean="0">
                <a:latin typeface="Times New Roman" pitchFamily="18" charset="0"/>
                <a:cs typeface="Times New Roman" pitchFamily="18" charset="0"/>
              </a:rPr>
              <a:t>O’Droma</a:t>
            </a:r>
            <a:r>
              <a:rPr lang="en-IN" sz="1400" dirty="0" smtClean="0">
                <a:latin typeface="Times New Roman" pitchFamily="18" charset="0"/>
                <a:cs typeface="Times New Roman" pitchFamily="18" charset="0"/>
              </a:rPr>
              <a:t>, M.; Zhao, L.; Zhang, X. A Cloud-Based Car Parking Middleware for </a:t>
            </a:r>
            <a:r>
              <a:rPr lang="en-IN" sz="1400" dirty="0" err="1" smtClean="0">
                <a:latin typeface="Times New Roman" pitchFamily="18" charset="0"/>
                <a:cs typeface="Times New Roman" pitchFamily="18" charset="0"/>
              </a:rPr>
              <a:t>IoT</a:t>
            </a:r>
            <a:r>
              <a:rPr lang="en-IN" sz="1400" dirty="0" smtClean="0">
                <a:latin typeface="Times New Roman" pitchFamily="18" charset="0"/>
                <a:cs typeface="Times New Roman" pitchFamily="18" charset="0"/>
              </a:rPr>
              <a:t>-Based Smart Cities: Design and Implementation. Sensors 2014, 14, 22372–22393. [</a:t>
            </a:r>
            <a:r>
              <a:rPr lang="en-IN" sz="1400" dirty="0" err="1" smtClean="0">
                <a:latin typeface="Times New Roman" pitchFamily="18" charset="0"/>
                <a:cs typeface="Times New Roman" pitchFamily="18" charset="0"/>
              </a:rPr>
              <a:t>CrossRef</a:t>
            </a:r>
            <a:r>
              <a:rPr lang="en-IN" sz="1400" dirty="0" smtClean="0">
                <a:latin typeface="Times New Roman" pitchFamily="18" charset="0"/>
                <a:cs typeface="Times New Roman" pitchFamily="18" charset="0"/>
              </a:rPr>
              <a:t>] [</a:t>
            </a:r>
            <a:r>
              <a:rPr lang="en-IN" sz="1400" dirty="0" err="1" smtClean="0">
                <a:latin typeface="Times New Roman" pitchFamily="18" charset="0"/>
                <a:cs typeface="Times New Roman" pitchFamily="18" charset="0"/>
              </a:rPr>
              <a:t>PubMed</a:t>
            </a:r>
            <a:r>
              <a:rPr lang="en-IN" sz="1400" dirty="0" smtClean="0">
                <a:latin typeface="Times New Roman" pitchFamily="18" charset="0"/>
                <a:cs typeface="Times New Roman" pitchFamily="18" charset="0"/>
              </a:rPr>
              <a:t>]</a:t>
            </a:r>
            <a:endParaRPr lang="en-US" sz="1400" dirty="0" smtClean="0">
              <a:latin typeface="Times New Roman" pitchFamily="18" charset="0"/>
              <a:cs typeface="Times New Roman" pitchFamily="18" charset="0"/>
            </a:endParaRP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219200" y="152400"/>
            <a:ext cx="7650480" cy="6553200"/>
          </a:xfrm>
        </p:spPr>
        <p:txBody>
          <a:bodyPr>
            <a:noAutofit/>
          </a:bodyPr>
          <a:lstStyle/>
          <a:p>
            <a:pPr algn="just">
              <a:lnSpc>
                <a:spcPct val="170000"/>
              </a:lnSpc>
            </a:pPr>
            <a:r>
              <a:rPr lang="en-IN" sz="1500" dirty="0" smtClean="0">
                <a:latin typeface="Times New Roman" pitchFamily="18" charset="0"/>
                <a:cs typeface="Times New Roman" pitchFamily="18" charset="0"/>
              </a:rPr>
              <a:t>6. </a:t>
            </a:r>
            <a:r>
              <a:rPr lang="en-IN" sz="1500" dirty="0" err="1" smtClean="0">
                <a:latin typeface="Times New Roman" pitchFamily="18" charset="0"/>
                <a:cs typeface="Times New Roman" pitchFamily="18" charset="0"/>
              </a:rPr>
              <a:t>Bhatti</a:t>
            </a:r>
            <a:r>
              <a:rPr lang="en-IN" sz="1500" dirty="0" smtClean="0">
                <a:latin typeface="Times New Roman" pitchFamily="18" charset="0"/>
                <a:cs typeface="Times New Roman" pitchFamily="18" charset="0"/>
              </a:rPr>
              <a:t>, F.; Shah, M.A.; Maple, C.; Islam, S.U. A Novel Internet of Things-Enabled Accident Detection and Reporting System for Smart City Environments. Sensors 2019, 19, 2071.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PubMed</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7</a:t>
            </a:r>
            <a:r>
              <a:rPr lang="en-IN" sz="1500" dirty="0" smtClean="0">
                <a:latin typeface="Times New Roman" pitchFamily="18" charset="0"/>
                <a:cs typeface="Times New Roman" pitchFamily="18" charset="0"/>
              </a:rPr>
              <a:t>. Arafat, A.D.; </a:t>
            </a:r>
            <a:r>
              <a:rPr lang="en-IN" sz="1500" dirty="0" err="1" smtClean="0">
                <a:latin typeface="Times New Roman" pitchFamily="18" charset="0"/>
                <a:cs typeface="Times New Roman" pitchFamily="18" charset="0"/>
              </a:rPr>
              <a:t>Muresan</a:t>
            </a:r>
            <a:r>
              <a:rPr lang="en-IN" sz="1500" dirty="0" smtClean="0">
                <a:latin typeface="Times New Roman" pitchFamily="18" charset="0"/>
                <a:cs typeface="Times New Roman" pitchFamily="18" charset="0"/>
              </a:rPr>
              <a:t>, R.; Mayhew, M.; Lieberman, M.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-Based Multifunctional Scalable Real-Time Enhanced Road Side Unit for Intelligent Transportation Systems. In Proceedings of the 2017 IEEE 30th Canadian Conference on Electrical and Computer Engineering (CCECE), Windsor, ON, Canada, 30 April–3 May 2017.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8</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Dziak</a:t>
            </a:r>
            <a:r>
              <a:rPr lang="en-IN" sz="1500" dirty="0" smtClean="0">
                <a:latin typeface="Times New Roman" pitchFamily="18" charset="0"/>
                <a:cs typeface="Times New Roman" pitchFamily="18" charset="0"/>
              </a:rPr>
              <a:t>, D.; </a:t>
            </a:r>
            <a:r>
              <a:rPr lang="en-IN" sz="1500" dirty="0" err="1" smtClean="0">
                <a:latin typeface="Times New Roman" pitchFamily="18" charset="0"/>
                <a:cs typeface="Times New Roman" pitchFamily="18" charset="0"/>
              </a:rPr>
              <a:t>Jachimczyk</a:t>
            </a:r>
            <a:r>
              <a:rPr lang="en-IN" sz="1500" dirty="0" smtClean="0">
                <a:latin typeface="Times New Roman" pitchFamily="18" charset="0"/>
                <a:cs typeface="Times New Roman" pitchFamily="18" charset="0"/>
              </a:rPr>
              <a:t>, B.; </a:t>
            </a:r>
            <a:r>
              <a:rPr lang="en-IN" sz="1500" dirty="0" err="1" smtClean="0">
                <a:latin typeface="Times New Roman" pitchFamily="18" charset="0"/>
                <a:cs typeface="Times New Roman" pitchFamily="18" charset="0"/>
              </a:rPr>
              <a:t>Kulesza</a:t>
            </a:r>
            <a:r>
              <a:rPr lang="en-IN" sz="1500" dirty="0" smtClean="0">
                <a:latin typeface="Times New Roman" pitchFamily="18" charset="0"/>
                <a:cs typeface="Times New Roman" pitchFamily="18" charset="0"/>
              </a:rPr>
              <a:t>, W.J.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-Based Information System for Healthcare Application: Design Methodology Approach. Appl. Sci. 2017, 7, 596.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9</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Dwivedi</a:t>
            </a:r>
            <a:r>
              <a:rPr lang="en-IN" sz="1500" dirty="0" smtClean="0">
                <a:latin typeface="Times New Roman" pitchFamily="18" charset="0"/>
                <a:cs typeface="Times New Roman" pitchFamily="18" charset="0"/>
              </a:rPr>
              <a:t>, A.D.; </a:t>
            </a:r>
            <a:r>
              <a:rPr lang="en-IN" sz="1500" dirty="0" err="1" smtClean="0">
                <a:latin typeface="Times New Roman" pitchFamily="18" charset="0"/>
                <a:cs typeface="Times New Roman" pitchFamily="18" charset="0"/>
              </a:rPr>
              <a:t>Srivastava</a:t>
            </a:r>
            <a:r>
              <a:rPr lang="en-IN" sz="1500" dirty="0" smtClean="0">
                <a:latin typeface="Times New Roman" pitchFamily="18" charset="0"/>
                <a:cs typeface="Times New Roman" pitchFamily="18" charset="0"/>
              </a:rPr>
              <a:t>, G.; </a:t>
            </a:r>
            <a:r>
              <a:rPr lang="en-IN" sz="1500" dirty="0" err="1" smtClean="0">
                <a:latin typeface="Times New Roman" pitchFamily="18" charset="0"/>
                <a:cs typeface="Times New Roman" pitchFamily="18" charset="0"/>
              </a:rPr>
              <a:t>Dhar</a:t>
            </a:r>
            <a:r>
              <a:rPr lang="en-IN" sz="1500" dirty="0" smtClean="0">
                <a:latin typeface="Times New Roman" pitchFamily="18" charset="0"/>
                <a:cs typeface="Times New Roman" pitchFamily="18" charset="0"/>
              </a:rPr>
              <a:t>, S.; Singh, R. A Decentralized Privacy-Preserving Healthcare </a:t>
            </a:r>
            <a:r>
              <a:rPr lang="en-IN" sz="1500" dirty="0" err="1" smtClean="0">
                <a:latin typeface="Times New Roman" pitchFamily="18" charset="0"/>
                <a:cs typeface="Times New Roman" pitchFamily="18" charset="0"/>
              </a:rPr>
              <a:t>Blockchain</a:t>
            </a:r>
            <a:r>
              <a:rPr lang="en-IN" sz="1500" dirty="0" smtClean="0">
                <a:latin typeface="Times New Roman" pitchFamily="18" charset="0"/>
                <a:cs typeface="Times New Roman" pitchFamily="18" charset="0"/>
              </a:rPr>
              <a:t> for </a:t>
            </a:r>
            <a:r>
              <a:rPr lang="en-IN" sz="1500" dirty="0" err="1" smtClean="0">
                <a:latin typeface="Times New Roman" pitchFamily="18" charset="0"/>
                <a:cs typeface="Times New Roman" pitchFamily="18" charset="0"/>
              </a:rPr>
              <a:t>IoT</a:t>
            </a:r>
            <a:r>
              <a:rPr lang="en-IN" sz="1500" dirty="0" smtClean="0">
                <a:latin typeface="Times New Roman" pitchFamily="18" charset="0"/>
                <a:cs typeface="Times New Roman" pitchFamily="18" charset="0"/>
              </a:rPr>
              <a:t>. Sensors 2019, 19, 326.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 [</a:t>
            </a:r>
            <a:r>
              <a:rPr lang="en-IN" sz="1500" dirty="0" err="1" smtClean="0">
                <a:latin typeface="Times New Roman" pitchFamily="18" charset="0"/>
                <a:cs typeface="Times New Roman" pitchFamily="18" charset="0"/>
              </a:rPr>
              <a:t>PubMed</a:t>
            </a:r>
            <a:r>
              <a:rPr lang="en-IN" sz="1500" dirty="0" smtClean="0">
                <a:latin typeface="Times New Roman" pitchFamily="18" charset="0"/>
                <a:cs typeface="Times New Roman" pitchFamily="18" charset="0"/>
              </a:rPr>
              <a:t>] </a:t>
            </a:r>
            <a:endParaRPr lang="en-IN" sz="1500" dirty="0" smtClean="0">
              <a:latin typeface="Times New Roman" pitchFamily="18" charset="0"/>
              <a:cs typeface="Times New Roman" pitchFamily="18" charset="0"/>
            </a:endParaRPr>
          </a:p>
          <a:p>
            <a:pPr algn="just">
              <a:lnSpc>
                <a:spcPct val="170000"/>
              </a:lnSpc>
            </a:pPr>
            <a:r>
              <a:rPr lang="en-IN" sz="1500" dirty="0" smtClean="0">
                <a:latin typeface="Times New Roman" pitchFamily="18" charset="0"/>
                <a:cs typeface="Times New Roman" pitchFamily="18" charset="0"/>
              </a:rPr>
              <a:t>10</a:t>
            </a:r>
            <a:r>
              <a:rPr lang="en-IN" sz="1500" dirty="0" smtClean="0">
                <a:latin typeface="Times New Roman" pitchFamily="18" charset="0"/>
                <a:cs typeface="Times New Roman" pitchFamily="18" charset="0"/>
              </a:rPr>
              <a:t>. Li, M.; Yu, S.; </a:t>
            </a:r>
            <a:r>
              <a:rPr lang="en-IN" sz="1500" dirty="0" err="1" smtClean="0">
                <a:latin typeface="Times New Roman" pitchFamily="18" charset="0"/>
                <a:cs typeface="Times New Roman" pitchFamily="18" charset="0"/>
              </a:rPr>
              <a:t>Zheng</a:t>
            </a:r>
            <a:r>
              <a:rPr lang="en-IN" sz="1500" dirty="0" smtClean="0">
                <a:latin typeface="Times New Roman" pitchFamily="18" charset="0"/>
                <a:cs typeface="Times New Roman" pitchFamily="18" charset="0"/>
              </a:rPr>
              <a:t>, Y.; </a:t>
            </a:r>
            <a:r>
              <a:rPr lang="en-IN" sz="1500" dirty="0" err="1" smtClean="0">
                <a:latin typeface="Times New Roman" pitchFamily="18" charset="0"/>
                <a:cs typeface="Times New Roman" pitchFamily="18" charset="0"/>
              </a:rPr>
              <a:t>Ren</a:t>
            </a:r>
            <a:r>
              <a:rPr lang="en-IN" sz="1500" dirty="0" smtClean="0">
                <a:latin typeface="Times New Roman" pitchFamily="18" charset="0"/>
                <a:cs typeface="Times New Roman" pitchFamily="18" charset="0"/>
              </a:rPr>
              <a:t>, K.; Lou, K. Scalable and secure sharing of personal health records in cloud computing using attribute-based encryption. IEEE Trans. Parallel </a:t>
            </a:r>
            <a:r>
              <a:rPr lang="en-IN" sz="1500" dirty="0" err="1" smtClean="0">
                <a:latin typeface="Times New Roman" pitchFamily="18" charset="0"/>
                <a:cs typeface="Times New Roman" pitchFamily="18" charset="0"/>
              </a:rPr>
              <a:t>Distrib</a:t>
            </a:r>
            <a:r>
              <a:rPr lang="en-IN" sz="1500" dirty="0" smtClean="0">
                <a:latin typeface="Times New Roman" pitchFamily="18" charset="0"/>
                <a:cs typeface="Times New Roman" pitchFamily="18" charset="0"/>
              </a:rPr>
              <a:t>. Syst. 2013, 24, 131–143. [</a:t>
            </a:r>
            <a:r>
              <a:rPr lang="en-IN" sz="1500" dirty="0" err="1" smtClean="0">
                <a:latin typeface="Times New Roman" pitchFamily="18" charset="0"/>
                <a:cs typeface="Times New Roman" pitchFamily="18" charset="0"/>
              </a:rPr>
              <a:t>CrossRef</a:t>
            </a:r>
            <a:r>
              <a:rPr lang="en-IN" sz="1500" dirty="0" smtClean="0">
                <a:latin typeface="Times New Roman" pitchFamily="18" charset="0"/>
                <a:cs typeface="Times New Roman" pitchFamily="18" charset="0"/>
              </a:rPr>
              <a:t>]</a:t>
            </a:r>
            <a:endParaRPr lang="en-IN" sz="1500" dirty="0">
              <a:latin typeface="Times New Roman" pitchFamily="18" charset="0"/>
              <a:cs typeface="Times New Roman" pitchFamily="18"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Solstice">
  <a:themeElements>
    <a:clrScheme name="Solstice">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Solstice">
      <a:majorFont>
        <a:latin typeface="Gill Sans MT"/>
        <a:ea typeface=""/>
        <a:cs typeface=""/>
        <a:font script="Grek" typeface="Corbel"/>
        <a:font script="Cyrl" typeface="Corbel"/>
        <a:font script="Jpan" typeface="HGｺﾞｼｯｸE"/>
        <a:font script="Hang" typeface="휴먼매직체"/>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Gill Sans MT"/>
        <a:ea typeface=""/>
        <a:cs typeface=""/>
        <a:font script="Grek" typeface="Corbel"/>
        <a:font script="Cyrl" typeface="Corbel"/>
        <a:font script="Jpan" typeface="HGｺﾞｼｯｸE"/>
        <a:font script="Hang" typeface="HY엽서L"/>
        <a:font script="Hans" typeface="华文中宋"/>
        <a:font script="Hant" typeface="微軟正黑體"/>
        <a:font script="Arab" typeface="Majalla UI"/>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Solstice">
      <a:fillStyleLst>
        <a:solidFill>
          <a:schemeClr val="phClr"/>
        </a:solidFill>
        <a:gradFill rotWithShape="1">
          <a:gsLst>
            <a:gs pos="0">
              <a:schemeClr val="phClr">
                <a:tint val="35000"/>
                <a:satMod val="253000"/>
              </a:schemeClr>
            </a:gs>
            <a:gs pos="50000">
              <a:schemeClr val="phClr">
                <a:tint val="42000"/>
                <a:satMod val="255000"/>
              </a:schemeClr>
            </a:gs>
            <a:gs pos="97000">
              <a:schemeClr val="phClr">
                <a:tint val="53000"/>
                <a:satMod val="260000"/>
              </a:schemeClr>
            </a:gs>
            <a:gs pos="100000">
              <a:schemeClr val="phClr">
                <a:tint val="56000"/>
                <a:satMod val="275000"/>
              </a:schemeClr>
            </a:gs>
          </a:gsLst>
          <a:path path="circle">
            <a:fillToRect l="50000" t="50000" r="50000" b="50000"/>
          </a:path>
        </a:gradFill>
        <a:gradFill rotWithShape="1">
          <a:gsLst>
            <a:gs pos="0">
              <a:schemeClr val="phClr">
                <a:tint val="92000"/>
                <a:satMod val="170000"/>
              </a:schemeClr>
            </a:gs>
            <a:gs pos="15000">
              <a:schemeClr val="phClr">
                <a:tint val="92000"/>
                <a:shade val="99000"/>
                <a:satMod val="170000"/>
              </a:schemeClr>
            </a:gs>
            <a:gs pos="62000">
              <a:schemeClr val="phClr">
                <a:tint val="96000"/>
                <a:shade val="80000"/>
                <a:satMod val="170000"/>
              </a:schemeClr>
            </a:gs>
            <a:gs pos="97000">
              <a:schemeClr val="phClr">
                <a:tint val="98000"/>
                <a:shade val="63000"/>
                <a:satMod val="170000"/>
              </a:schemeClr>
            </a:gs>
            <a:gs pos="100000">
              <a:schemeClr val="phClr">
                <a:shade val="62000"/>
                <a:satMod val="170000"/>
              </a:schemeClr>
            </a:gs>
          </a:gsLst>
          <a:path path="circle">
            <a:fillToRect l="50000" t="50000" r="50000" b="50000"/>
          </a:path>
        </a:gradFill>
      </a:fillStyleLst>
      <a:lnStyleLst>
        <a:ln w="9525" cap="flat" cmpd="sng" algn="ctr">
          <a:solidFill>
            <a:schemeClr val="phClr"/>
          </a:solidFill>
          <a:prstDash val="solid"/>
        </a:ln>
        <a:ln w="25400" cap="flat" cmpd="sng" algn="ctr">
          <a:solidFill>
            <a:schemeClr val="phClr"/>
          </a:solidFill>
          <a:prstDash val="solid"/>
        </a:ln>
        <a:ln w="25400" cap="flat" cmpd="sng" algn="ctr">
          <a:solidFill>
            <a:schemeClr val="phClr"/>
          </a:solidFill>
          <a:prstDash val="solid"/>
        </a:ln>
      </a:lnStyleLst>
      <a:effectStyleLst>
        <a:effectStyle>
          <a:effectLst>
            <a:outerShdw blurRad="63500" dist="25400" dir="5400000" rotWithShape="0">
              <a:srgbClr val="000000">
                <a:alpha val="43137"/>
              </a:srgbClr>
            </a:outerShdw>
          </a:effectLst>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8700000"/>
            </a:lightRig>
          </a:scene3d>
          <a:sp3d contourW="12700">
            <a:bevelT w="0" h="0"/>
            <a:contourClr>
              <a:schemeClr val="phClr">
                <a:shade val="80000"/>
              </a:schemeClr>
            </a:contourClr>
          </a:sp3d>
        </a:effectStyle>
        <a:effectStyle>
          <a:effectLst>
            <a:outerShdw blurRad="63500" dist="25400" dir="5400000" rotWithShape="0">
              <a:srgbClr val="000000">
                <a:alpha val="43137"/>
              </a:srgbClr>
            </a:outerShdw>
          </a:effectLst>
          <a:scene3d>
            <a:camera prst="orthographicFront" fov="0">
              <a:rot lat="0" lon="0" rev="0"/>
            </a:camera>
            <a:lightRig rig="brightRoom" dir="tl">
              <a:rot lat="0" lon="0" rev="5400000"/>
            </a:lightRig>
          </a:scene3d>
          <a:sp3d contourW="12700">
            <a:bevelT w="25400" h="50800" prst="angle"/>
            <a:contourClr>
              <a:schemeClr val="phClr"/>
            </a:contourClr>
          </a:sp3d>
        </a:effectStyle>
      </a:effectStyleLst>
      <a:bgFillStyleLst>
        <a:solidFill>
          <a:schemeClr val="phClr"/>
        </a:solidFill>
        <a:gradFill rotWithShape="1">
          <a:gsLst>
            <a:gs pos="0">
              <a:schemeClr val="phClr">
                <a:tint val="60000"/>
                <a:satMod val="355000"/>
              </a:schemeClr>
            </a:gs>
            <a:gs pos="40000">
              <a:schemeClr val="phClr">
                <a:tint val="85000"/>
                <a:satMod val="320000"/>
              </a:schemeClr>
            </a:gs>
            <a:gs pos="100000">
              <a:schemeClr val="phClr">
                <a:shade val="55000"/>
                <a:satMod val="300000"/>
              </a:schemeClr>
            </a:gs>
          </a:gsLst>
          <a:path path="circle">
            <a:fillToRect l="-24500" t="-20000" r="124500" b="120000"/>
          </a:path>
        </a:gradFill>
        <a:blipFill>
          <a:blip xmlns:r="http://schemas.openxmlformats.org/officeDocument/2006/relationships" r:embed="rId1">
            <a:duotone>
              <a:schemeClr val="phClr">
                <a:shade val="9000"/>
                <a:satMod val="300000"/>
              </a:schemeClr>
              <a:schemeClr val="phClr">
                <a:tint val="90000"/>
                <a:satMod val="225000"/>
              </a:schemeClr>
            </a:duotone>
          </a:blip>
          <a:tile tx="0" ty="0" sx="90000" sy="90000" flip="xy"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Solstice</Template>
  <TotalTime>1269</TotalTime>
  <Words>1595</Words>
  <Application>Microsoft Office PowerPoint</Application>
  <PresentationFormat>On-screen Show (4:3)</PresentationFormat>
  <Paragraphs>67</Paragraphs>
  <Slides>14</Slides>
  <Notes>2</Notes>
  <HiddenSlides>0</HiddenSlides>
  <MMClips>0</MMClips>
  <ScaleCrop>false</ScaleCrop>
  <HeadingPairs>
    <vt:vector size="4" baseType="variant">
      <vt:variant>
        <vt:lpstr>Theme</vt:lpstr>
      </vt:variant>
      <vt:variant>
        <vt:i4>1</vt:i4>
      </vt:variant>
      <vt:variant>
        <vt:lpstr>Slide Titles</vt:lpstr>
      </vt:variant>
      <vt:variant>
        <vt:i4>14</vt:i4>
      </vt:variant>
    </vt:vector>
  </HeadingPairs>
  <TitlesOfParts>
    <vt:vector size="15" baseType="lpstr">
      <vt:lpstr>Solstice</vt:lpstr>
      <vt:lpstr>Forward Privacy Preservation in IoT enabled Healthcare Systems</vt:lpstr>
      <vt:lpstr>Abstract</vt:lpstr>
      <vt:lpstr>Existing System</vt:lpstr>
      <vt:lpstr>Disadvantage of Existing System</vt:lpstr>
      <vt:lpstr>PROPOSED SYSTEM :</vt:lpstr>
      <vt:lpstr>ADVANTAGE</vt:lpstr>
      <vt:lpstr>Slide 7</vt:lpstr>
      <vt:lpstr>Slide 8</vt:lpstr>
      <vt:lpstr>Block Diagram</vt:lpstr>
      <vt:lpstr>SOFTWARE REQUIREMENTS:</vt:lpstr>
      <vt:lpstr>HARDWARE REQUIREMENTS:</vt:lpstr>
      <vt:lpstr>CONCLUTION</vt:lpstr>
      <vt:lpstr>REFERENCE</vt:lpstr>
      <vt:lpstr>Slide 14</vt:lpstr>
    </vt:vector>
  </TitlesOfParts>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Prevent Duplicate Data from Cloud Using Vector Base Cosine Similarity multiple Strings Matching Algorithm (VCS)</dc:title>
  <dc:creator>Mohan</dc:creator>
  <cp:lastModifiedBy>ELCOT</cp:lastModifiedBy>
  <cp:revision>565</cp:revision>
  <dcterms:created xsi:type="dcterms:W3CDTF">2006-08-16T00:00:00Z</dcterms:created>
  <dcterms:modified xsi:type="dcterms:W3CDTF">2021-07-14T16:16:46Z</dcterms:modified>
</cp:coreProperties>
</file>