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Federated Tensor Decomposition-Based Feature Extraction Approach for Industrial </a:t>
            </a:r>
            <a:r>
              <a:rPr lang="en-IN" b="1" dirty="0" err="1" smtClean="0">
                <a:latin typeface="Times New Roman" pitchFamily="18" charset="0"/>
                <a:cs typeface="Times New Roman" pitchFamily="18" charset="0"/>
              </a:rPr>
              <a:t>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Data </a:t>
            </a:r>
            <a:r>
              <a:rPr lang="en-IN" sz="2000" dirty="0" smtClean="0">
                <a:latin typeface="Times New Roman" pitchFamily="18" charset="0"/>
                <a:cs typeface="Times New Roman" pitchFamily="18" charset="0"/>
              </a:rPr>
              <a:t>in modern industrial applications and data science presents multidimensional progressively, the dimension and the structural complexity of these data are becoming extremely high, which renders existing data analysis methods and machine learning algorithms inadequate to the extent. In addition, high-dimensional data in actual scenarios often share some common latent components and patterns, it is necessary and significant to analyze such data in an associative manner, rather than treating them independently. Considering the problem of data islands and data privacy that is prevalent in the industry.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 the first joint orthogonal iterative algorithm (J-HOOI) for simultaneous tensor decomposition and federated tensor decomposition model (FTD) for feature extraction and dimension reduction of high-dimensional industrial data under the federated learning framework. Moreover, we also develop a secure federated computation process based on the joint orthogonal iteration method (J-HOOI). Using this method, multiple participants iteratively calculate the local factor matrices and transfer the local information to the parameter server, which aggregates the local information to generate the globally updated factor matrices. Finally, each client generates globally compressed features by projecting local data onto these common potential spaces. We have demonstrated with real-world industrial data that our approach is similar to a centralized training model in decomposition accuracy and classification accuracy while respecting privacy</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304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vehicular systems are based on centralization of data in which each vehicle uploads its data to a central cloud which puts a limit on amount on data being shared as there is a risk of data leakage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Storing </a:t>
            </a:r>
            <a:r>
              <a:rPr lang="en-IN" sz="2000" dirty="0" err="1" smtClean="0">
                <a:latin typeface="Times New Roman" pitchFamily="18" charset="0"/>
                <a:cs typeface="Times New Roman" pitchFamily="18" charset="0"/>
              </a:rPr>
              <a:t>QoI</a:t>
            </a:r>
            <a:r>
              <a:rPr lang="en-IN" sz="2000" dirty="0" smtClean="0">
                <a:latin typeface="Times New Roman" pitchFamily="18" charset="0"/>
                <a:cs typeface="Times New Roman" pitchFamily="18" charset="0"/>
              </a:rPr>
              <a:t> indicators along with existing industry metadata of participating organizations can further enhance the ability to build and update appropriate FL models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existing security mechanisms do not focus on designing the effective framework and </a:t>
            </a:r>
            <a:r>
              <a:rPr lang="en-IN" sz="2000" dirty="0" err="1" smtClean="0">
                <a:latin typeface="Times New Roman" pitchFamily="18" charset="0"/>
                <a:cs typeface="Times New Roman" pitchFamily="18" charset="0"/>
              </a:rPr>
              <a:t>blockchain’s</a:t>
            </a:r>
            <a:r>
              <a:rPr lang="en-IN" sz="2000" dirty="0" smtClean="0">
                <a:latin typeface="Times New Roman" pitchFamily="18" charset="0"/>
                <a:cs typeface="Times New Roman" pitchFamily="18" charset="0"/>
              </a:rPr>
              <a:t> reliability issue.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revised FL model and the implemented adversarial learning loss function, the proposed strategy can metabolise DNNs to successfully handle existing adversarial threats while guaranteeing privacy protection among various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devices.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An FL-empowered task offloading problem with mobile edge computing (MEC) has been also analyzed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To be clear, each client selects a learning strategy for solving its local sub-problem to ensure desired accuracy with lowest participation costs, while the central server builds a utility function by averaging local updates to offer reward to the clients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potential of FL has been investigated in solving distributed binary supervised classification problems to estimate hospitalizations for cardiac </a:t>
            </a:r>
            <a:r>
              <a:rPr lang="en-IN" sz="2000" dirty="0" smtClean="0">
                <a:latin typeface="Times New Roman" pitchFamily="18" charset="0"/>
                <a:cs typeface="Times New Roman" pitchFamily="18" charset="0"/>
              </a:rPr>
              <a:t>events.</a:t>
            </a:r>
          </a:p>
          <a:p>
            <a:pPr algn="just">
              <a:lnSpc>
                <a:spcPct val="150000"/>
              </a:lnSpc>
            </a:pPr>
            <a:r>
              <a:rPr lang="en-IN" sz="2000" dirty="0" smtClean="0">
                <a:latin typeface="Times New Roman" pitchFamily="18" charset="0"/>
                <a:cs typeface="Times New Roman" pitchFamily="18" charset="0"/>
              </a:rPr>
              <a:t>FL can help solve these problems by allocating intelligence to robotic devices, instead of relying on a remote server for data processing.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cross domain sharing based scheduling scheme </a:t>
            </a:r>
            <a:r>
              <a:rPr lang="en-IN" sz="2000" dirty="0" smtClean="0">
                <a:latin typeface="Times New Roman" pitchFamily="18" charset="0"/>
                <a:cs typeface="Times New Roman" pitchFamily="18" charset="0"/>
              </a:rPr>
              <a:t>was </a:t>
            </a:r>
            <a:r>
              <a:rPr lang="en-IN" sz="2000" dirty="0" smtClean="0">
                <a:latin typeface="Times New Roman" pitchFamily="18" charset="0"/>
                <a:cs typeface="Times New Roman" pitchFamily="18" charset="0"/>
              </a:rPr>
              <a:t>proposed for providing edge services with higher intelligence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optimization technique using particle swarm optimization (PSO) and FL is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focusing on the hyper-parameter tuning for the DL models that are available locally in the smart city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work proposed a model which used distributed and hierarchical FL for offering optimized resource communication and robustness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work proposed a novel deep federated reinforcement learning (DFRL) scheme for providing dynamic resource allocation and network management for the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networks.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federation of mobile devices helps eliminate the need for a centralized data processing architecture, instead of performing data training locally using their own dataset without degrading learning performances and compromising user privacy values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on the proposed FL scheme, the offloading performance can be improved in terms of better accuracy compared to the heterogeneity-unaware equal task allocation </a:t>
            </a:r>
            <a:r>
              <a:rPr lang="en-IN" sz="2000" dirty="0" smtClean="0">
                <a:latin typeface="Times New Roman" pitchFamily="18" charset="0"/>
                <a:cs typeface="Times New Roman" pitchFamily="18" charset="0"/>
              </a:rPr>
              <a:t>approach</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Implementation results indicate a good performance in terms of high accuracy without much testing loss for unlabeled smart city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by cooperating data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over different urban areas, the prediction model can achieve a high learning performance with better accuracy rate, compared to centralized learning solutions at a single </a:t>
            </a:r>
            <a:r>
              <a:rPr lang="en-IN" sz="2000" dirty="0" smtClean="0">
                <a:latin typeface="Times New Roman" pitchFamily="18" charset="0"/>
                <a:cs typeface="Times New Roman" pitchFamily="18" charset="0"/>
              </a:rPr>
              <a:t>server.</a:t>
            </a: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Survey on Internet of Things: Architecture, Enabling Technologies, Security and Privacy, and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Lin, W. Yu, N. Zhang, X. Yang, H. Zhang, and W. Zhao,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To investigate the fog/edge computing-based IoT, this  paper also investigate the relationship between IoT and fog/edge computing, and discuss issues in fog/edge computing-based IoT.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Enabling Cognitive Smart Cities Using Big Data and Machine Learning: Approaches and Challenges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Mohammadi and A. Al-Fuqaha,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framework utilizes a mix of labeled and unlabeled data to converge toward better control policies instead of wasting the unlabeled data.</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Application of Machine Learning in Wireless Networks: Key Techniques and Open Issues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Sun, M. Peng, Y. Zhou, Y. Huang, and S. Mao,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Traditional approaches are also summarized together with their performance comparison with ML based approaches, based on which the motivations of surveyed literatures to adopt ML are clarified.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Security for the Internet of Things: A Survey of Existing Protocols and Open Research Issues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Granjal, E. Monteiro, and J. Sa Silva,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survey analyzes existing protocols and mechanisms to secure communications in the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as well as open research issues.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600200" y="1524000"/>
            <a:ext cx="70104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228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52400"/>
            <a:ext cx="7498080" cy="4800600"/>
          </a:xfrm>
        </p:spPr>
        <p:txBody>
          <a:bodyPr>
            <a:noAutofit/>
          </a:bodyPr>
          <a:lstStyle/>
          <a:p>
            <a:pPr algn="just">
              <a:buNone/>
            </a:pPr>
            <a:r>
              <a:rPr lang="en-IN" sz="2000" dirty="0" smtClean="0">
                <a:latin typeface="Times New Roman" pitchFamily="18" charset="0"/>
                <a:cs typeface="Times New Roman" pitchFamily="18" charset="0"/>
              </a:rPr>
              <a:t>     FL </a:t>
            </a:r>
            <a:r>
              <a:rPr lang="en-IN" sz="2000" dirty="0" smtClean="0">
                <a:latin typeface="Times New Roman" pitchFamily="18" charset="0"/>
                <a:cs typeface="Times New Roman" pitchFamily="18" charset="0"/>
              </a:rPr>
              <a:t>is an emerging distributed AI approach that has sparked great interest to realize privacy-enhancing and scalable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services and applications. In this article, we have explored the opportunities brought by FL to facilitate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through a state-of-the-art survey and extensive discussions based on the emerging studies in the field. This work is motivated by the lack of a comprehensive survey on the use of FL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To bridge this gap, we have first introduced the recent advances in FL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provided insights into their integration. We have then provided an updated survey on the application of FL in key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services, namely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sharing, data offloading and caching, attack detection, localization, mobile </a:t>
            </a:r>
            <a:r>
              <a:rPr lang="en-IN" sz="2000" dirty="0" err="1" smtClean="0">
                <a:latin typeface="Times New Roman" pitchFamily="18" charset="0"/>
                <a:cs typeface="Times New Roman" pitchFamily="18" charset="0"/>
              </a:rPr>
              <a:t>crowdsensing</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privacy and security. Subsequently, we have paid an attention to the discussion of latest developments of the integrated FL-</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in various significant </a:t>
            </a:r>
            <a:r>
              <a:rPr lang="en-IN" sz="2000" dirty="0" err="1" smtClean="0">
                <a:latin typeface="Times New Roman" pitchFamily="18" charset="0"/>
                <a:cs typeface="Times New Roman" pitchFamily="18" charset="0"/>
              </a:rPr>
              <a:t>usecase</a:t>
            </a:r>
            <a:r>
              <a:rPr lang="en-IN" sz="2000" dirty="0" smtClean="0">
                <a:latin typeface="Times New Roman" pitchFamily="18" charset="0"/>
                <a:cs typeface="Times New Roman" pitchFamily="18" charset="0"/>
              </a:rPr>
              <a:t> domains, including smart healthcare, smart transportation, UAVs, smart city, and smart industry. From the extensive survey, several main lessons learned have been also summarized and analyzed. Finally, we have identified a few key research challenges and possible directions for further investigation. We believe that this article will stimulate more attention in this emerging area, and encourages more research efforts toward the full realization of FL-</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Lin, W. Yu, N. Zhang, X. Yang, H. Zhang, and W. Zhao, “A Survey on Internet of Things: Architecture, Enabling Technologies, Security and Privacy, and Applications,” IEEE Internet of Things Journal, vol. 4, no. 5, pp. 1125–1142, Oct.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a:t>
            </a:r>
            <a:r>
              <a:rPr lang="en-IN" sz="1600" dirty="0" err="1" smtClean="0">
                <a:latin typeface="Times New Roman" pitchFamily="18" charset="0"/>
                <a:cs typeface="Times New Roman" pitchFamily="18" charset="0"/>
              </a:rPr>
              <a:t>Mohammadi</a:t>
            </a:r>
            <a:r>
              <a:rPr lang="en-IN" sz="1600" dirty="0" smtClean="0">
                <a:latin typeface="Times New Roman" pitchFamily="18" charset="0"/>
                <a:cs typeface="Times New Roman" pitchFamily="18" charset="0"/>
              </a:rPr>
              <a:t> and A. Al-</a:t>
            </a:r>
            <a:r>
              <a:rPr lang="en-IN" sz="1600" dirty="0" err="1" smtClean="0">
                <a:latin typeface="Times New Roman" pitchFamily="18" charset="0"/>
                <a:cs typeface="Times New Roman" pitchFamily="18" charset="0"/>
              </a:rPr>
              <a:t>Fuqaha</a:t>
            </a:r>
            <a:r>
              <a:rPr lang="en-IN" sz="1600" dirty="0" smtClean="0">
                <a:latin typeface="Times New Roman" pitchFamily="18" charset="0"/>
                <a:cs typeface="Times New Roman" pitchFamily="18" charset="0"/>
              </a:rPr>
              <a:t>, “Enabling Cognitive Smart Cities Using Big Data and Machine Learning: Approaches and Challenges,” IEEE Communications Magazine, vol. 56, no. 2, pp. 94–101, Feb.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Y. Sun, M. </a:t>
            </a:r>
            <a:r>
              <a:rPr lang="en-IN" sz="1600" dirty="0" err="1" smtClean="0">
                <a:latin typeface="Times New Roman" pitchFamily="18" charset="0"/>
                <a:cs typeface="Times New Roman" pitchFamily="18" charset="0"/>
              </a:rPr>
              <a:t>Peng</a:t>
            </a:r>
            <a:r>
              <a:rPr lang="en-IN" sz="1600" dirty="0" smtClean="0">
                <a:latin typeface="Times New Roman" pitchFamily="18" charset="0"/>
                <a:cs typeface="Times New Roman" pitchFamily="18" charset="0"/>
              </a:rPr>
              <a:t>, Y. Zhou, Y. Huang, and S. Mao, “Application of Machine Learning in Wireless Networks: Key Techniques and Open Issues,” IEEE Communications Surveys &amp; Tutorials, vol. 21, no. 4, pp. 3072–3108,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“Cisco Global Cloud Index: Forecast and Methodology, 2016-2021 White Paper,” 2020. [Online]. Available: https://www.cisco.com/c/en/ us/solutions/executive-perspectives/annual-internet-report/index.html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a:t>
            </a:r>
            <a:r>
              <a:rPr lang="en-IN" sz="1600" dirty="0" err="1" smtClean="0">
                <a:latin typeface="Times New Roman" pitchFamily="18" charset="0"/>
                <a:cs typeface="Times New Roman" pitchFamily="18" charset="0"/>
              </a:rPr>
              <a:t>Granjal</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Monteiro</a:t>
            </a:r>
            <a:r>
              <a:rPr lang="en-IN" sz="1600" dirty="0" smtClean="0">
                <a:latin typeface="Times New Roman" pitchFamily="18" charset="0"/>
                <a:cs typeface="Times New Roman" pitchFamily="18" charset="0"/>
              </a:rPr>
              <a:t>, and J. Sa Silva, “Security for the Internet of Things: A Survey of Existing Protocols and Open Research Issues,” IEEE Communications Surveys &amp; Tutorials, vol. 17, no. 3, pp. 1294– 1312, 2015.</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J. </a:t>
            </a:r>
            <a:r>
              <a:rPr lang="en-IN" sz="1400" dirty="0" err="1" smtClean="0">
                <a:latin typeface="Times New Roman" pitchFamily="18" charset="0"/>
                <a:cs typeface="Times New Roman" pitchFamily="18" charset="0"/>
              </a:rPr>
              <a:t>Konecn</a:t>
            </a:r>
            <a:r>
              <a:rPr lang="en-IN" sz="1400" dirty="0" smtClean="0">
                <a:latin typeface="Times New Roman" pitchFamily="18" charset="0"/>
                <a:cs typeface="Times New Roman" pitchFamily="18" charset="0"/>
              </a:rPr>
              <a:t>ˇ y, H. B. McMahan, F. X. Yu, P. </a:t>
            </a:r>
            <a:r>
              <a:rPr lang="en-IN" sz="1400" dirty="0" err="1" smtClean="0">
                <a:latin typeface="Times New Roman" pitchFamily="18" charset="0"/>
                <a:cs typeface="Times New Roman" pitchFamily="18" charset="0"/>
              </a:rPr>
              <a:t>Richt</a:t>
            </a:r>
            <a:r>
              <a:rPr lang="en-IN" sz="1400" dirty="0" smtClean="0">
                <a:latin typeface="Times New Roman" pitchFamily="18" charset="0"/>
                <a:cs typeface="Times New Roman" pitchFamily="18" charset="0"/>
              </a:rPr>
              <a:t> ´ </a:t>
            </a:r>
            <a:r>
              <a:rPr lang="en-IN" sz="1400" dirty="0" err="1" smtClean="0">
                <a:latin typeface="Times New Roman" pitchFamily="18" charset="0"/>
                <a:cs typeface="Times New Roman" pitchFamily="18" charset="0"/>
              </a:rPr>
              <a:t>arik</a:t>
            </a:r>
            <a:r>
              <a:rPr lang="en-IN" sz="1400" dirty="0" smtClean="0">
                <a:latin typeface="Times New Roman" pitchFamily="18" charset="0"/>
                <a:cs typeface="Times New Roman" pitchFamily="18" charset="0"/>
              </a:rPr>
              <a:t>, A. T. Suresh, and ´ D. Bacon, “Federated Learning: Strategies for Improving Communication Efficiency,” arXiv:1610.05492, Oct. 2017.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7] M. Goddard, “The EU General Data Protection Regulation (GDPR): European Regulation that has a Global Impact,” International Journal of Market Research, vol. 59, no. 6, pp. 703–705, Nov. 2017.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8] D. C. Nguyen, M. Ding, P. Q.-V, P. N. </a:t>
            </a:r>
            <a:r>
              <a:rPr lang="en-IN" sz="1400" dirty="0" err="1" smtClean="0">
                <a:latin typeface="Times New Roman" pitchFamily="18" charset="0"/>
                <a:cs typeface="Times New Roman" pitchFamily="18" charset="0"/>
              </a:rPr>
              <a:t>Pathirana</a:t>
            </a:r>
            <a:r>
              <a:rPr lang="en-IN" sz="1400" dirty="0" smtClean="0">
                <a:latin typeface="Times New Roman" pitchFamily="18" charset="0"/>
                <a:cs typeface="Times New Roman" pitchFamily="18" charset="0"/>
              </a:rPr>
              <a:t>, L. B. Le, A. </a:t>
            </a:r>
            <a:r>
              <a:rPr lang="en-IN" sz="1400" dirty="0" err="1" smtClean="0">
                <a:latin typeface="Times New Roman" pitchFamily="18" charset="0"/>
                <a:cs typeface="Times New Roman" pitchFamily="18" charset="0"/>
              </a:rPr>
              <a:t>Seneviratne</a:t>
            </a:r>
            <a:r>
              <a:rPr lang="en-IN" sz="1400" dirty="0" smtClean="0">
                <a:latin typeface="Times New Roman" pitchFamily="18" charset="0"/>
                <a:cs typeface="Times New Roman" pitchFamily="18" charset="0"/>
              </a:rPr>
              <a:t>, J. Li, D. </a:t>
            </a:r>
            <a:r>
              <a:rPr lang="en-IN" sz="1400" dirty="0" err="1" smtClean="0">
                <a:latin typeface="Times New Roman" pitchFamily="18" charset="0"/>
                <a:cs typeface="Times New Roman" pitchFamily="18" charset="0"/>
              </a:rPr>
              <a:t>Niyato</a:t>
            </a:r>
            <a:r>
              <a:rPr lang="en-IN" sz="1400" dirty="0" smtClean="0">
                <a:latin typeface="Times New Roman" pitchFamily="18" charset="0"/>
                <a:cs typeface="Times New Roman" pitchFamily="18" charset="0"/>
              </a:rPr>
              <a:t>, and H. V. Poor, “Federated Learning Meets </a:t>
            </a:r>
            <a:r>
              <a:rPr lang="en-IN" sz="1400" dirty="0" err="1" smtClean="0">
                <a:latin typeface="Times New Roman" pitchFamily="18" charset="0"/>
                <a:cs typeface="Times New Roman" pitchFamily="18" charset="0"/>
              </a:rPr>
              <a:t>Blockchain</a:t>
            </a:r>
            <a:r>
              <a:rPr lang="en-IN" sz="1400" dirty="0" smtClean="0">
                <a:latin typeface="Times New Roman" pitchFamily="18" charset="0"/>
                <a:cs typeface="Times New Roman" pitchFamily="18" charset="0"/>
              </a:rPr>
              <a:t> in Edge Computing: Opportunities and Challenges,” IEEE Internet of Things Journal, Apr. 2021.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9] M. J. Sheller, G. A. Reina, B. Edwards, J. Martin, and S. </a:t>
            </a:r>
            <a:r>
              <a:rPr lang="en-IN" sz="1400" dirty="0" err="1" smtClean="0">
                <a:latin typeface="Times New Roman" pitchFamily="18" charset="0"/>
                <a:cs typeface="Times New Roman" pitchFamily="18" charset="0"/>
              </a:rPr>
              <a:t>Bakas</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Multiinstitutional</a:t>
            </a:r>
            <a:r>
              <a:rPr lang="en-IN" sz="1400" dirty="0" smtClean="0">
                <a:latin typeface="Times New Roman" pitchFamily="18" charset="0"/>
                <a:cs typeface="Times New Roman" pitchFamily="18" charset="0"/>
              </a:rPr>
              <a:t> Deep Learning </a:t>
            </a:r>
            <a:r>
              <a:rPr lang="en-IN" sz="1400" dirty="0" err="1" smtClean="0">
                <a:latin typeface="Times New Roman" pitchFamily="18" charset="0"/>
                <a:cs typeface="Times New Roman" pitchFamily="18" charset="0"/>
              </a:rPr>
              <a:t>Modeling</a:t>
            </a:r>
            <a:r>
              <a:rPr lang="en-IN" sz="1400" dirty="0" smtClean="0">
                <a:latin typeface="Times New Roman" pitchFamily="18" charset="0"/>
                <a:cs typeface="Times New Roman" pitchFamily="18" charset="0"/>
              </a:rPr>
              <a:t> Without Sharing Patient Data: A Feasibility Study on Brain </a:t>
            </a:r>
            <a:r>
              <a:rPr lang="en-IN" sz="1400" dirty="0" err="1" smtClean="0">
                <a:latin typeface="Times New Roman" pitchFamily="18" charset="0"/>
                <a:cs typeface="Times New Roman" pitchFamily="18" charset="0"/>
              </a:rPr>
              <a:t>Tumor</a:t>
            </a:r>
            <a:r>
              <a:rPr lang="en-IN" sz="1400" dirty="0" smtClean="0">
                <a:latin typeface="Times New Roman" pitchFamily="18" charset="0"/>
                <a:cs typeface="Times New Roman" pitchFamily="18" charset="0"/>
              </a:rPr>
              <a:t> Segmentation,” in </a:t>
            </a:r>
            <a:r>
              <a:rPr lang="en-IN" sz="1400" dirty="0" err="1" smtClean="0">
                <a:latin typeface="Times New Roman" pitchFamily="18" charset="0"/>
                <a:cs typeface="Times New Roman" pitchFamily="18" charset="0"/>
              </a:rPr>
              <a:t>Brainlesion</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Glioma</a:t>
            </a:r>
            <a:r>
              <a:rPr lang="en-IN" sz="1400" dirty="0" smtClean="0">
                <a:latin typeface="Times New Roman" pitchFamily="18" charset="0"/>
                <a:cs typeface="Times New Roman" pitchFamily="18" charset="0"/>
              </a:rPr>
              <a:t>, Multiple Sclerosis, Stroke and Traumatic Brain Injuries, ser. Lecture Notes in Computer Science, A. </a:t>
            </a:r>
            <a:r>
              <a:rPr lang="en-IN" sz="1400" dirty="0" err="1" smtClean="0">
                <a:latin typeface="Times New Roman" pitchFamily="18" charset="0"/>
                <a:cs typeface="Times New Roman" pitchFamily="18" charset="0"/>
              </a:rPr>
              <a:t>Crimi</a:t>
            </a:r>
            <a:r>
              <a:rPr lang="en-IN" sz="1400" dirty="0" smtClean="0">
                <a:latin typeface="Times New Roman" pitchFamily="18" charset="0"/>
                <a:cs typeface="Times New Roman" pitchFamily="18" charset="0"/>
              </a:rPr>
              <a:t>, S. </a:t>
            </a:r>
            <a:r>
              <a:rPr lang="en-IN" sz="1400" dirty="0" err="1" smtClean="0">
                <a:latin typeface="Times New Roman" pitchFamily="18" charset="0"/>
                <a:cs typeface="Times New Roman" pitchFamily="18" charset="0"/>
              </a:rPr>
              <a:t>Bakas</a:t>
            </a:r>
            <a:r>
              <a:rPr lang="en-IN" sz="1400" dirty="0" smtClean="0">
                <a:latin typeface="Times New Roman" pitchFamily="18" charset="0"/>
                <a:cs typeface="Times New Roman" pitchFamily="18" charset="0"/>
              </a:rPr>
              <a:t>, H. </a:t>
            </a:r>
            <a:r>
              <a:rPr lang="en-IN" sz="1400" dirty="0" err="1" smtClean="0">
                <a:latin typeface="Times New Roman" pitchFamily="18" charset="0"/>
                <a:cs typeface="Times New Roman" pitchFamily="18" charset="0"/>
              </a:rPr>
              <a:t>Kuijf</a:t>
            </a:r>
            <a:r>
              <a:rPr lang="en-IN" sz="1400" dirty="0" smtClean="0">
                <a:latin typeface="Times New Roman" pitchFamily="18" charset="0"/>
                <a:cs typeface="Times New Roman" pitchFamily="18" charset="0"/>
              </a:rPr>
              <a:t>, F. </a:t>
            </a:r>
            <a:r>
              <a:rPr lang="en-IN" sz="1400" dirty="0" err="1" smtClean="0">
                <a:latin typeface="Times New Roman" pitchFamily="18" charset="0"/>
                <a:cs typeface="Times New Roman" pitchFamily="18" charset="0"/>
              </a:rPr>
              <a:t>Keyvan</a:t>
            </a:r>
            <a:r>
              <a:rPr lang="en-IN" sz="1400" dirty="0" smtClean="0">
                <a:latin typeface="Times New Roman" pitchFamily="18" charset="0"/>
                <a:cs typeface="Times New Roman" pitchFamily="18" charset="0"/>
              </a:rPr>
              <a:t>, M. Reyes, and T. van </a:t>
            </a:r>
            <a:r>
              <a:rPr lang="en-IN" sz="1400" dirty="0" err="1" smtClean="0">
                <a:latin typeface="Times New Roman" pitchFamily="18" charset="0"/>
                <a:cs typeface="Times New Roman" pitchFamily="18" charset="0"/>
              </a:rPr>
              <a:t>Walsum</a:t>
            </a:r>
            <a:r>
              <a:rPr lang="en-IN" sz="1400" dirty="0" smtClean="0">
                <a:latin typeface="Times New Roman" pitchFamily="18" charset="0"/>
                <a:cs typeface="Times New Roman" pitchFamily="18" charset="0"/>
              </a:rPr>
              <a:t>, Eds. Cham: Springer International Publishing, 2019, pp. 92–104</a:t>
            </a:r>
            <a:r>
              <a:rPr lang="en-IN" sz="1400" dirty="0" smtClean="0">
                <a:latin typeface="Times New Roman" pitchFamily="18" charset="0"/>
                <a:cs typeface="Times New Roman" pitchFamily="18" charset="0"/>
              </a:rPr>
              <a:t>.</a:t>
            </a:r>
          </a:p>
          <a:p>
            <a:pPr algn="just">
              <a:lnSpc>
                <a:spcPct val="170000"/>
              </a:lnSpc>
            </a:pPr>
            <a:r>
              <a:rPr lang="en-IN" sz="1400" dirty="0" smtClean="0">
                <a:latin typeface="Times New Roman" pitchFamily="18" charset="0"/>
                <a:cs typeface="Times New Roman" pitchFamily="18" charset="0"/>
              </a:rPr>
              <a:t>[10] Y. Liu, J. J. Q. Yu, J. Kang, D. </a:t>
            </a:r>
            <a:r>
              <a:rPr lang="en-IN" sz="1400" dirty="0" err="1" smtClean="0">
                <a:latin typeface="Times New Roman" pitchFamily="18" charset="0"/>
                <a:cs typeface="Times New Roman" pitchFamily="18" charset="0"/>
              </a:rPr>
              <a:t>Niyato</a:t>
            </a:r>
            <a:r>
              <a:rPr lang="en-IN" sz="1400" dirty="0" smtClean="0">
                <a:latin typeface="Times New Roman" pitchFamily="18" charset="0"/>
                <a:cs typeface="Times New Roman" pitchFamily="18" charset="0"/>
              </a:rPr>
              <a:t>, and S. Zhang, “</a:t>
            </a:r>
            <a:r>
              <a:rPr lang="en-IN" sz="1400" dirty="0" err="1" smtClean="0">
                <a:latin typeface="Times New Roman" pitchFamily="18" charset="0"/>
                <a:cs typeface="Times New Roman" pitchFamily="18" charset="0"/>
              </a:rPr>
              <a:t>PrivacyPreserving</a:t>
            </a:r>
            <a:r>
              <a:rPr lang="en-IN" sz="1400" dirty="0" smtClean="0">
                <a:latin typeface="Times New Roman" pitchFamily="18" charset="0"/>
                <a:cs typeface="Times New Roman" pitchFamily="18" charset="0"/>
              </a:rPr>
              <a:t> Traffic Flow Prediction: A Federated Learning Approach,” IEEE Internet of Things Journal, vol. 7, no. 8, pp. 7751–7763, Aug. 2020. </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1795</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Federated Tensor Decomposition-Based Feature Extraction Approach for Industrial IoT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2021-07-14T14:14:01Z</dcterms:modified>
</cp:coreProperties>
</file>