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7/14/2021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7/14/2021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7/14/2021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7/14/2021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7/14/2021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7/14/2021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Energy-efficient Edge Computing Framework for Decentralized Sensing in WSN-assisted </a:t>
            </a:r>
            <a:r>
              <a:rPr lang="en-IN" b="1" dirty="0" err="1" smtClean="0">
                <a:latin typeface="Times New Roman" pitchFamily="18" charset="0"/>
                <a:cs typeface="Times New Roman" pitchFamily="18" charset="0"/>
              </a:rPr>
              <a:t>IoT</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paper addresses the problem of decentralized sensor selection in an energy-constrained wireless sensor network-based Internet-of-Things, for monitoring a </a:t>
            </a:r>
            <a:r>
              <a:rPr lang="en-IN" sz="2000" dirty="0" err="1" smtClean="0">
                <a:latin typeface="Times New Roman" pitchFamily="18" charset="0"/>
                <a:cs typeface="Times New Roman" pitchFamily="18" charset="0"/>
              </a:rPr>
              <a:t>spatio</a:t>
            </a:r>
            <a:r>
              <a:rPr lang="en-IN" sz="2000" dirty="0" smtClean="0">
                <a:latin typeface="Times New Roman" pitchFamily="18" charset="0"/>
                <a:cs typeface="Times New Roman" pitchFamily="18" charset="0"/>
              </a:rPr>
              <a:t>-temporally varying process. To do so, an adaptive edge computing framework and its variants are proposed which </a:t>
            </a:r>
            <a:r>
              <a:rPr lang="en-IN" sz="2000" dirty="0" err="1" smtClean="0">
                <a:latin typeface="Times New Roman" pitchFamily="18" charset="0"/>
                <a:cs typeface="Times New Roman" pitchFamily="18" charset="0"/>
              </a:rPr>
              <a:t>distributedly</a:t>
            </a:r>
            <a:r>
              <a:rPr lang="en-IN" sz="2000" dirty="0" smtClean="0">
                <a:latin typeface="Times New Roman" pitchFamily="18" charset="0"/>
                <a:cs typeface="Times New Roman" pitchFamily="18" charset="0"/>
              </a:rPr>
              <a:t> optimize a critical trade-off between sensing quality and remaining energy of the sensor nodes (SNs). Unlike the existing distributed sensing approaches, the proposed one aims to maintain energy balance among the SNs. The original sensor selection problem is decoupled into multiple sub-problems, each solvable at an edge node elected as head of a coverage region containing a set of SNs. </a:t>
            </a: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sub-problem in each coverage region is adapted to variations of the underlying process. In each region, the process is estimated using PCA-SBL (principal component analysis-sparse Bayesian learning) on noisy signal measured by the respective active SNs. Further, to correctly adapt to the process and estimate the signal, a novel logic is designed that indicates requirement of network retraining in the next measurement cycle. The results from extensive simulation studies illustrate improved energy efficiency and network energy balance of the proposed framework over the existing closest competitive centralized and decentralized approaches. The proposed framework is tested on synthetic as well as real data-sets of a sensor network.</a:t>
            </a: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0480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295400" y="228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Their solution addresses very important issues in this area, such as the existence of multiple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standards, the heterogeneity of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and non-interoperability of existing solutions.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Their solution overcomes some drawbacks of existing designs such as interoperability and scalability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monitors the real-time location of workers, their activity, as well as the existing temperature and lighting in the workplace according to the external weather conditions.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has been the case with this new proposal, where an existing energy efficiency system has been improved notably with the application of CAFCLA and GECA, reducing the data traffic that enters the Cloud, especially lessening the amount of information that needs to be transmitted from the </a:t>
            </a:r>
            <a:r>
              <a:rPr lang="en-IN" sz="2000" dirty="0" err="1" smtClean="0">
                <a:latin typeface="Times New Roman" pitchFamily="18" charset="0"/>
                <a:cs typeface="Times New Roman" pitchFamily="18" charset="0"/>
              </a:rPr>
              <a:t>ZigBee</a:t>
            </a:r>
            <a:r>
              <a:rPr lang="en-IN" sz="2000" dirty="0" smtClean="0">
                <a:latin typeface="Times New Roman" pitchFamily="18" charset="0"/>
                <a:cs typeface="Times New Roman" pitchFamily="18" charset="0"/>
              </a:rPr>
              <a:t> beacons to the locating engine running in the Cloud. </a:t>
            </a:r>
            <a:endParaRPr lang="en-IN"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609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These issues can be controlled with increased application management load, where context- and location-awareness provides knowledge of application-specific resource </a:t>
            </a:r>
            <a:r>
              <a:rPr lang="en-IN" sz="2000" dirty="0" smtClean="0">
                <a:latin typeface="Times New Roman" pitchFamily="18" charset="0"/>
                <a:cs typeface="Times New Roman" pitchFamily="18" charset="0"/>
              </a:rPr>
              <a:t>availability</a:t>
            </a:r>
            <a:r>
              <a:rPr lang="en-US"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issue can be addressed with optimized agent execution environments and interaction protocols</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that propose an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software framework for mobile agents based on standardized Web technologies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End devices join and part systems any time due to connection issues and network bandwidth may become insufficient due to high utilization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Fog addresses networking issues with the dense deployment of edge nodes that provide high resource availability, bandwidth and LAN connections.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3048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143000" y="228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Several authors have proposed solutions to motivate, educate and raise awareness among users about the importance of smart energy </a:t>
            </a:r>
            <a:r>
              <a:rPr lang="en-IN" sz="2000" dirty="0" smtClean="0">
                <a:latin typeface="Times New Roman" pitchFamily="18" charset="0"/>
                <a:cs typeface="Times New Roman" pitchFamily="18" charset="0"/>
              </a:rPr>
              <a:t>consumption</a:t>
            </a:r>
            <a:r>
              <a:rPr lang="en-US"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this regard, serious games are one of the solutions proposed to improve user behaviour and these have been presented and analyzed in numerous </a:t>
            </a:r>
            <a:r>
              <a:rPr lang="en-IN" sz="2000" dirty="0" smtClean="0">
                <a:latin typeface="Times New Roman" pitchFamily="18" charset="0"/>
                <a:cs typeface="Times New Roman" pitchFamily="18" charset="0"/>
              </a:rPr>
              <a:t>research.</a:t>
            </a:r>
          </a:p>
          <a:p>
            <a:pPr algn="just">
              <a:lnSpc>
                <a:spcPct val="150000"/>
              </a:lnSpc>
            </a:pPr>
            <a:r>
              <a:rPr lang="en-IN" sz="2000" dirty="0" smtClean="0">
                <a:latin typeface="Times New Roman" pitchFamily="18" charset="0"/>
                <a:cs typeface="Times New Roman" pitchFamily="18" charset="0"/>
              </a:rPr>
              <a:t>Due to the wide variety of the proposed solutions, and above all, the multiple application areas, the state of the art presented here includes the most outstanding works in three different areas, Smart Grids, Industrial and commercial environments and Domestic environments.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connection to this statement, their research proposes the deployment of </a:t>
            </a:r>
            <a:r>
              <a:rPr lang="en-IN" sz="2000" dirty="0" err="1" smtClean="0">
                <a:latin typeface="Times New Roman" pitchFamily="18" charset="0"/>
                <a:cs typeface="Times New Roman" pitchFamily="18" charset="0"/>
              </a:rPr>
              <a:t>SmartLocalGrids</a:t>
            </a:r>
            <a:r>
              <a:rPr lang="en-IN" sz="2000" dirty="0" smtClean="0">
                <a:latin typeface="Times New Roman" pitchFamily="18" charset="0"/>
                <a:cs typeface="Times New Roman" pitchFamily="18" charset="0"/>
              </a:rPr>
              <a:t> (SLG) as a communication paradigm between </a:t>
            </a:r>
            <a:r>
              <a:rPr lang="en-IN" sz="2000" dirty="0" err="1" smtClean="0">
                <a:latin typeface="Times New Roman" pitchFamily="18" charset="0"/>
                <a:cs typeface="Times New Roman" pitchFamily="18" charset="0"/>
              </a:rPr>
              <a:t>microgrids</a:t>
            </a:r>
            <a:r>
              <a:rPr lang="en-IN" sz="2000" dirty="0" smtClean="0">
                <a:latin typeface="Times New Roman" pitchFamily="18" charset="0"/>
                <a:cs typeface="Times New Roman" pitchFamily="18" charset="0"/>
              </a:rPr>
              <a:t>.</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Fluctuating resource availability and communication latencies reduce the system performance and quality of service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With in-network data processing, mobile agents can address the energy efficiency of the host devices, and simultaneously optimize resource usage in a MAS with regard to local network conditions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general, large volumes of data can be energy efficiently processed by agents at the data producing devices and later aggregated to avoid communication overhead in the layers.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application scenario was selected to demonstrate the energy efficiency of decentralized and autonomous agent-based control of end device operation at the device layer in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edge computing.</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178050"/>
                <a:gridCol w="3067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An agent-based optimization framework for mobile-cloud computing</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P. Angin, and B. K. Bhargava,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 this paper, we propose a dynamic performance optimization framework for mobile-cloud computing utilizing mobile agent-based application partitions.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Mobile agent middleware for mobile computing</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P. Bellavista, A. Corradi, and C. Stefanelli,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mobility middleware should dynamically reallocate and trace mobile users and terminals and permit communication and coordination of mobile entities.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152400"/>
          <a:ext cx="7715250" cy="6477000"/>
        </p:xfrm>
        <a:graphic>
          <a:graphicData uri="http://schemas.openxmlformats.org/drawingml/2006/table">
            <a:tbl>
              <a:tblPr firstRow="1" bandRow="1">
                <a:tableStyleId>{5C22544A-7EE6-4342-B048-85BDC9FD1C3A}</a:tableStyleId>
              </a:tblPr>
              <a:tblGrid>
                <a:gridCol w="2743200"/>
                <a:gridCol w="1371600"/>
                <a:gridCol w="3600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2905760">
                <a:tc>
                  <a:txBody>
                    <a:bodyPr/>
                    <a:lstStyle/>
                    <a:p>
                      <a:pPr algn="just">
                        <a:lnSpc>
                          <a:spcPct val="150000"/>
                        </a:lnSpc>
                        <a:spcAft>
                          <a:spcPts val="500"/>
                        </a:spcAft>
                        <a:tabLst>
                          <a:tab pos="457200" algn="l"/>
                        </a:tabLst>
                      </a:pPr>
                      <a:r>
                        <a:rPr lang="en-US" sz="2000" dirty="0">
                          <a:latin typeface="Times New Roman"/>
                          <a:ea typeface="Calibri"/>
                          <a:cs typeface="Latha"/>
                        </a:rPr>
                        <a:t>Fog computing: A platform for internet of things and analytics, in: Big Data and Internet of Things: A Roadmap for Smart Environments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F. </a:t>
                      </a:r>
                      <a:r>
                        <a:rPr lang="en-US" sz="2000" dirty="0" err="1">
                          <a:latin typeface="Times New Roman"/>
                          <a:ea typeface="Calibri"/>
                          <a:cs typeface="Latha"/>
                        </a:rPr>
                        <a:t>Bonomi</a:t>
                      </a:r>
                      <a:r>
                        <a:rPr lang="en-US" sz="2000" dirty="0">
                          <a:latin typeface="Times New Roman"/>
                          <a:ea typeface="Calibri"/>
                          <a:cs typeface="Latha"/>
                        </a:rPr>
                        <a:t>, R. </a:t>
                      </a:r>
                      <a:r>
                        <a:rPr lang="en-US" sz="2000" dirty="0" err="1">
                          <a:latin typeface="Times New Roman"/>
                          <a:ea typeface="Calibri"/>
                          <a:cs typeface="Latha"/>
                        </a:rPr>
                        <a:t>Milito</a:t>
                      </a:r>
                      <a:r>
                        <a:rPr lang="en-US" sz="2000" dirty="0">
                          <a:latin typeface="Times New Roman"/>
                          <a:ea typeface="Calibri"/>
                          <a:cs typeface="Latha"/>
                        </a:rPr>
                        <a:t>, P. </a:t>
                      </a:r>
                      <a:r>
                        <a:rPr lang="en-US" sz="2000" dirty="0" err="1">
                          <a:latin typeface="Times New Roman"/>
                          <a:ea typeface="Calibri"/>
                          <a:cs typeface="Latha"/>
                        </a:rPr>
                        <a:t>Natarajan</a:t>
                      </a:r>
                      <a:r>
                        <a:rPr lang="en-US" sz="2000" dirty="0">
                          <a:latin typeface="Times New Roman"/>
                          <a:ea typeface="Calibri"/>
                          <a:cs typeface="Latha"/>
                        </a:rPr>
                        <a:t>, and J. Zhu, </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 particular, we pay attention to a new dimension that IoT adds to Big Data and Analytics: a massively distributed number of sources at the edge.</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The internet of things vision: Key features, applications and open issues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E. Borgia,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addition to identifying the application scenarios and the correspondent potential applications, we focus on research challenges and open issues to be faced for the </a:t>
                      </a:r>
                      <a:r>
                        <a:rPr lang="en-US" sz="2000" dirty="0" err="1">
                          <a:solidFill>
                            <a:srgbClr val="333333"/>
                          </a:solidFill>
                          <a:latin typeface="Times New Roman"/>
                          <a:ea typeface="Calibri"/>
                          <a:cs typeface="Latha"/>
                        </a:rPr>
                        <a:t>IoT</a:t>
                      </a:r>
                      <a:r>
                        <a:rPr lang="en-US" sz="2000" dirty="0">
                          <a:solidFill>
                            <a:srgbClr val="333333"/>
                          </a:solidFill>
                          <a:latin typeface="Times New Roman"/>
                          <a:ea typeface="Calibri"/>
                          <a:cs typeface="Latha"/>
                        </a:rPr>
                        <a:t> realization in the real world.</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1.png"/>
          <p:cNvPicPr>
            <a:picLocks noGrp="1" noChangeAspect="1" noChangeArrowheads="1"/>
          </p:cNvPicPr>
          <p:nvPr>
            <p:ph idx="1"/>
          </p:nvPr>
        </p:nvPicPr>
        <p:blipFill>
          <a:blip r:embed="rId2"/>
          <a:srcRect/>
          <a:stretch>
            <a:fillRect/>
          </a:stretch>
        </p:blipFill>
        <p:spPr bwMode="auto">
          <a:xfrm>
            <a:off x="1676400" y="1524000"/>
            <a:ext cx="6553200" cy="44958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572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304800"/>
            <a:ext cx="7498080" cy="4800600"/>
          </a:xfrm>
        </p:spPr>
        <p:txBody>
          <a:bodyPr>
            <a:noAutofit/>
          </a:bodyPr>
          <a:lstStyle/>
          <a:p>
            <a:pPr algn="just">
              <a:lnSpc>
                <a:spcPct val="170000"/>
              </a:lnSpc>
              <a:buNone/>
            </a:pPr>
            <a:r>
              <a:rPr lang="en-IN" sz="1900" dirty="0" smtClean="0">
                <a:latin typeface="Times New Roman" pitchFamily="18" charset="0"/>
                <a:cs typeface="Times New Roman" pitchFamily="18" charset="0"/>
              </a:rPr>
              <a:t>      The </a:t>
            </a:r>
            <a:r>
              <a:rPr lang="en-IN" sz="1900" dirty="0" smtClean="0">
                <a:latin typeface="Times New Roman" pitchFamily="18" charset="0"/>
                <a:cs typeface="Times New Roman" pitchFamily="18" charset="0"/>
              </a:rPr>
              <a:t>current edge computing solutions focus on vertical offloading of data or computational tasks from resource-constrained end devices to the resource-rich edge devices. The dynamic nature of </a:t>
            </a:r>
            <a:r>
              <a:rPr lang="en-IN" sz="1900" dirty="0" err="1" smtClean="0">
                <a:latin typeface="Times New Roman" pitchFamily="18" charset="0"/>
                <a:cs typeface="Times New Roman" pitchFamily="18" charset="0"/>
              </a:rPr>
              <a:t>IoT</a:t>
            </a:r>
            <a:r>
              <a:rPr lang="en-IN" sz="1900" dirty="0" smtClean="0">
                <a:latin typeface="Times New Roman" pitchFamily="18" charset="0"/>
                <a:cs typeface="Times New Roman" pitchFamily="18" charset="0"/>
              </a:rPr>
              <a:t> calls for the reactive and adaptive </a:t>
            </a:r>
            <a:r>
              <a:rPr lang="en-IN" sz="1900" dirty="0" err="1" smtClean="0">
                <a:latin typeface="Times New Roman" pitchFamily="18" charset="0"/>
                <a:cs typeface="Times New Roman" pitchFamily="18" charset="0"/>
              </a:rPr>
              <a:t>behavior</a:t>
            </a:r>
            <a:r>
              <a:rPr lang="en-IN" sz="1900" dirty="0" smtClean="0">
                <a:latin typeface="Times New Roman" pitchFamily="18" charset="0"/>
                <a:cs typeface="Times New Roman" pitchFamily="18" charset="0"/>
              </a:rPr>
              <a:t> of system components, which is facilitated with mobile agents in this work. </a:t>
            </a:r>
            <a:r>
              <a:rPr lang="en-IN" sz="1900" dirty="0" err="1" smtClean="0">
                <a:latin typeface="Times New Roman" pitchFamily="18" charset="0"/>
                <a:cs typeface="Times New Roman" pitchFamily="18" charset="0"/>
              </a:rPr>
              <a:t>Adaptivity</a:t>
            </a:r>
            <a:r>
              <a:rPr lang="en-IN" sz="1900" dirty="0" smtClean="0">
                <a:latin typeface="Times New Roman" pitchFamily="18" charset="0"/>
                <a:cs typeface="Times New Roman" pitchFamily="18" charset="0"/>
              </a:rPr>
              <a:t> and self- and context-awareness are also desired features in mist computing platforms. Mobile agents are capable of autonomous operation to distribute data processing tasks into the heterogeneous set of resource-constrained </a:t>
            </a:r>
            <a:r>
              <a:rPr lang="en-IN" sz="1900" dirty="0" err="1" smtClean="0">
                <a:latin typeface="Times New Roman" pitchFamily="18" charset="0"/>
                <a:cs typeface="Times New Roman" pitchFamily="18" charset="0"/>
              </a:rPr>
              <a:t>IoT</a:t>
            </a:r>
            <a:r>
              <a:rPr lang="en-IN" sz="1900" dirty="0" smtClean="0">
                <a:latin typeface="Times New Roman" pitchFamily="18" charset="0"/>
                <a:cs typeface="Times New Roman" pitchFamily="18" charset="0"/>
              </a:rPr>
              <a:t> devices. The agent-based sharing of information in a MAS promotes local horizontal execution for applications within the end devices without the need for edge connectivity. In general, agent mobility increases energy efficiency, robustness and fault tolerance in distributed edge application execution.</a:t>
            </a:r>
            <a:endParaRPr lang="en-US" sz="19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096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P. </a:t>
            </a:r>
            <a:r>
              <a:rPr lang="en-IN" sz="1800" dirty="0" err="1" smtClean="0">
                <a:latin typeface="Times New Roman" pitchFamily="18" charset="0"/>
                <a:cs typeface="Times New Roman" pitchFamily="18" charset="0"/>
              </a:rPr>
              <a:t>Angin</a:t>
            </a:r>
            <a:r>
              <a:rPr lang="en-IN" sz="1800" dirty="0" smtClean="0">
                <a:latin typeface="Times New Roman" pitchFamily="18" charset="0"/>
                <a:cs typeface="Times New Roman" pitchFamily="18" charset="0"/>
              </a:rPr>
              <a:t>, and B. K. </a:t>
            </a:r>
            <a:r>
              <a:rPr lang="en-IN" sz="1800" dirty="0" err="1" smtClean="0">
                <a:latin typeface="Times New Roman" pitchFamily="18" charset="0"/>
                <a:cs typeface="Times New Roman" pitchFamily="18" charset="0"/>
              </a:rPr>
              <a:t>Bhargava</a:t>
            </a:r>
            <a:r>
              <a:rPr lang="en-IN" sz="1800" dirty="0" smtClean="0">
                <a:latin typeface="Times New Roman" pitchFamily="18" charset="0"/>
                <a:cs typeface="Times New Roman" pitchFamily="18" charset="0"/>
              </a:rPr>
              <a:t>, An agent-based optimization framework for mobile-cloud computing, </a:t>
            </a:r>
            <a:r>
              <a:rPr lang="en-IN" sz="1800" dirty="0" err="1" smtClean="0">
                <a:latin typeface="Times New Roman" pitchFamily="18" charset="0"/>
                <a:cs typeface="Times New Roman" pitchFamily="18" charset="0"/>
              </a:rPr>
              <a:t>JoWUA</a:t>
            </a:r>
            <a:r>
              <a:rPr lang="en-IN" sz="1800" dirty="0" smtClean="0">
                <a:latin typeface="Times New Roman" pitchFamily="18" charset="0"/>
                <a:cs typeface="Times New Roman" pitchFamily="18" charset="0"/>
              </a:rPr>
              <a:t>, 4(2) (2013), 1–17.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2] R. Aversa, B. Di Martino, M. </a:t>
            </a:r>
            <a:r>
              <a:rPr lang="en-IN" sz="1800" dirty="0" err="1" smtClean="0">
                <a:latin typeface="Times New Roman" pitchFamily="18" charset="0"/>
                <a:cs typeface="Times New Roman" pitchFamily="18" charset="0"/>
              </a:rPr>
              <a:t>Rak</a:t>
            </a:r>
            <a:r>
              <a:rPr lang="en-IN" sz="1800" dirty="0" smtClean="0">
                <a:latin typeface="Times New Roman" pitchFamily="18" charset="0"/>
                <a:cs typeface="Times New Roman" pitchFamily="18" charset="0"/>
              </a:rPr>
              <a:t>, and S. </a:t>
            </a:r>
            <a:r>
              <a:rPr lang="en-IN" sz="1800" dirty="0" err="1" smtClean="0">
                <a:latin typeface="Times New Roman" pitchFamily="18" charset="0"/>
                <a:cs typeface="Times New Roman" pitchFamily="18" charset="0"/>
              </a:rPr>
              <a:t>Venticinque</a:t>
            </a:r>
            <a:r>
              <a:rPr lang="en-IN" sz="1800" dirty="0" smtClean="0">
                <a:latin typeface="Times New Roman" pitchFamily="18" charset="0"/>
                <a:cs typeface="Times New Roman" pitchFamily="18" charset="0"/>
              </a:rPr>
              <a:t>, Cloud agency: A mobile agent based cloud system, in: International Conference on Complex, Intelligent and Software Intensive Systems, IEEE, 2010, pp. 132–137</a:t>
            </a:r>
            <a:r>
              <a:rPr lang="en-IN" sz="1800" dirty="0" smtClean="0">
                <a:latin typeface="Times New Roman" pitchFamily="18" charset="0"/>
                <a:cs typeface="Times New Roman" pitchFamily="18" charset="0"/>
              </a:rPr>
              <a:t>.</a:t>
            </a:r>
          </a:p>
          <a:p>
            <a:pPr algn="just">
              <a:lnSpc>
                <a:spcPct val="160000"/>
              </a:lnSpc>
            </a:pPr>
            <a:r>
              <a:rPr lang="en-IN" sz="1800" dirty="0" smtClean="0">
                <a:latin typeface="Times New Roman" pitchFamily="18" charset="0"/>
                <a:cs typeface="Times New Roman" pitchFamily="18" charset="0"/>
              </a:rPr>
              <a:t>[3] I. Ayala, M. Amor, and L. Fuentes, The sol agent platform: Enabling group communication and interoperability of </a:t>
            </a:r>
            <a:r>
              <a:rPr lang="en-IN" sz="1800" dirty="0" err="1" smtClean="0">
                <a:latin typeface="Times New Roman" pitchFamily="18" charset="0"/>
                <a:cs typeface="Times New Roman" pitchFamily="18" charset="0"/>
              </a:rPr>
              <a:t>selfconfiguring</a:t>
            </a:r>
            <a:r>
              <a:rPr lang="en-IN" sz="1800" dirty="0" smtClean="0">
                <a:latin typeface="Times New Roman" pitchFamily="18" charset="0"/>
                <a:cs typeface="Times New Roman" pitchFamily="18" charset="0"/>
              </a:rPr>
              <a:t> agents in the internet of things, Journal of Ambient Intelligence and Smart Environments, 7(2) (2015), 243–269.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4] P. </a:t>
            </a:r>
            <a:r>
              <a:rPr lang="en-IN" sz="1800" dirty="0" err="1" smtClean="0">
                <a:latin typeface="Times New Roman" pitchFamily="18" charset="0"/>
                <a:cs typeface="Times New Roman" pitchFamily="18" charset="0"/>
              </a:rPr>
              <a:t>Bellavista</a:t>
            </a:r>
            <a:r>
              <a:rPr lang="en-IN" sz="1800" dirty="0" smtClean="0">
                <a:latin typeface="Times New Roman" pitchFamily="18" charset="0"/>
                <a:cs typeface="Times New Roman" pitchFamily="18" charset="0"/>
              </a:rPr>
              <a:t>, A. </a:t>
            </a:r>
            <a:r>
              <a:rPr lang="en-IN" sz="1800" dirty="0" err="1" smtClean="0">
                <a:latin typeface="Times New Roman" pitchFamily="18" charset="0"/>
                <a:cs typeface="Times New Roman" pitchFamily="18" charset="0"/>
              </a:rPr>
              <a:t>Corradi</a:t>
            </a:r>
            <a:r>
              <a:rPr lang="en-IN" sz="1800" dirty="0" smtClean="0">
                <a:latin typeface="Times New Roman" pitchFamily="18" charset="0"/>
                <a:cs typeface="Times New Roman" pitchFamily="18" charset="0"/>
              </a:rPr>
              <a:t>, and C. </a:t>
            </a:r>
            <a:r>
              <a:rPr lang="en-IN" sz="1800" dirty="0" err="1" smtClean="0">
                <a:latin typeface="Times New Roman" pitchFamily="18" charset="0"/>
                <a:cs typeface="Times New Roman" pitchFamily="18" charset="0"/>
              </a:rPr>
              <a:t>Stefanelli</a:t>
            </a:r>
            <a:r>
              <a:rPr lang="en-IN" sz="1800" dirty="0" smtClean="0">
                <a:latin typeface="Times New Roman" pitchFamily="18" charset="0"/>
                <a:cs typeface="Times New Roman" pitchFamily="18" charset="0"/>
              </a:rPr>
              <a:t>, Mobile agent middleware for mobile computing, Computer, 34(3) (2001), 73–81.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5] F. L. </a:t>
            </a:r>
            <a:r>
              <a:rPr lang="en-IN" sz="1800" dirty="0" err="1" smtClean="0">
                <a:latin typeface="Times New Roman" pitchFamily="18" charset="0"/>
                <a:cs typeface="Times New Roman" pitchFamily="18" charset="0"/>
              </a:rPr>
              <a:t>Bellifemine</a:t>
            </a:r>
            <a:r>
              <a:rPr lang="en-IN" sz="1800" dirty="0" smtClean="0">
                <a:latin typeface="Times New Roman" pitchFamily="18" charset="0"/>
                <a:cs typeface="Times New Roman" pitchFamily="18" charset="0"/>
              </a:rPr>
              <a:t>, G. </a:t>
            </a:r>
            <a:r>
              <a:rPr lang="en-IN" sz="1800" dirty="0" err="1" smtClean="0">
                <a:latin typeface="Times New Roman" pitchFamily="18" charset="0"/>
                <a:cs typeface="Times New Roman" pitchFamily="18" charset="0"/>
              </a:rPr>
              <a:t>Caire</a:t>
            </a:r>
            <a:r>
              <a:rPr lang="en-IN" sz="1800" dirty="0" smtClean="0">
                <a:latin typeface="Times New Roman" pitchFamily="18" charset="0"/>
                <a:cs typeface="Times New Roman" pitchFamily="18" charset="0"/>
              </a:rPr>
              <a:t>, and D. Greenwood, Developing Multi-agent Systems with JADE, Wiley, 2007.</a:t>
            </a:r>
            <a:endParaRPr lang="en-US" sz="18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700" dirty="0" smtClean="0">
                <a:latin typeface="Times New Roman" pitchFamily="18" charset="0"/>
                <a:cs typeface="Times New Roman" pitchFamily="18" charset="0"/>
              </a:rPr>
              <a:t>[6] F. </a:t>
            </a:r>
            <a:r>
              <a:rPr lang="en-IN" sz="1700" dirty="0" err="1" smtClean="0">
                <a:latin typeface="Times New Roman" pitchFamily="18" charset="0"/>
                <a:cs typeface="Times New Roman" pitchFamily="18" charset="0"/>
              </a:rPr>
              <a:t>Bonomi</a:t>
            </a:r>
            <a:r>
              <a:rPr lang="en-IN" sz="1700" dirty="0" smtClean="0">
                <a:latin typeface="Times New Roman" pitchFamily="18" charset="0"/>
                <a:cs typeface="Times New Roman" pitchFamily="18" charset="0"/>
              </a:rPr>
              <a:t>, R. </a:t>
            </a:r>
            <a:r>
              <a:rPr lang="en-IN" sz="1700" dirty="0" err="1" smtClean="0">
                <a:latin typeface="Times New Roman" pitchFamily="18" charset="0"/>
                <a:cs typeface="Times New Roman" pitchFamily="18" charset="0"/>
              </a:rPr>
              <a:t>Milito</a:t>
            </a:r>
            <a:r>
              <a:rPr lang="en-IN" sz="1700" dirty="0" smtClean="0">
                <a:latin typeface="Times New Roman" pitchFamily="18" charset="0"/>
                <a:cs typeface="Times New Roman" pitchFamily="18" charset="0"/>
              </a:rPr>
              <a:t>, J. Zhu, and S. </a:t>
            </a:r>
            <a:r>
              <a:rPr lang="en-IN" sz="1700" dirty="0" err="1" smtClean="0">
                <a:latin typeface="Times New Roman" pitchFamily="18" charset="0"/>
                <a:cs typeface="Times New Roman" pitchFamily="18" charset="0"/>
              </a:rPr>
              <a:t>Addepalli</a:t>
            </a:r>
            <a:r>
              <a:rPr lang="en-IN" sz="1700" dirty="0" smtClean="0">
                <a:latin typeface="Times New Roman" pitchFamily="18" charset="0"/>
                <a:cs typeface="Times New Roman" pitchFamily="18" charset="0"/>
              </a:rPr>
              <a:t>, Fog computing and its role in the internet of things, in: 1st Edition of the workshop on Mobile cloud computing, ACM, 2012, pp. 13–16.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7] F. </a:t>
            </a:r>
            <a:r>
              <a:rPr lang="en-IN" sz="1700" dirty="0" err="1" smtClean="0">
                <a:latin typeface="Times New Roman" pitchFamily="18" charset="0"/>
                <a:cs typeface="Times New Roman" pitchFamily="18" charset="0"/>
              </a:rPr>
              <a:t>Bonomi</a:t>
            </a:r>
            <a:r>
              <a:rPr lang="en-IN" sz="1700" dirty="0" smtClean="0">
                <a:latin typeface="Times New Roman" pitchFamily="18" charset="0"/>
                <a:cs typeface="Times New Roman" pitchFamily="18" charset="0"/>
              </a:rPr>
              <a:t>, R. </a:t>
            </a:r>
            <a:r>
              <a:rPr lang="en-IN" sz="1700" dirty="0" err="1" smtClean="0">
                <a:latin typeface="Times New Roman" pitchFamily="18" charset="0"/>
                <a:cs typeface="Times New Roman" pitchFamily="18" charset="0"/>
              </a:rPr>
              <a:t>Milito</a:t>
            </a:r>
            <a:r>
              <a:rPr lang="en-IN" sz="1700" dirty="0" smtClean="0">
                <a:latin typeface="Times New Roman" pitchFamily="18" charset="0"/>
                <a:cs typeface="Times New Roman" pitchFamily="18" charset="0"/>
              </a:rPr>
              <a:t>, P. </a:t>
            </a:r>
            <a:r>
              <a:rPr lang="en-IN" sz="1700" dirty="0" err="1" smtClean="0">
                <a:latin typeface="Times New Roman" pitchFamily="18" charset="0"/>
                <a:cs typeface="Times New Roman" pitchFamily="18" charset="0"/>
              </a:rPr>
              <a:t>Natarajan</a:t>
            </a:r>
            <a:r>
              <a:rPr lang="en-IN" sz="1700" dirty="0" smtClean="0">
                <a:latin typeface="Times New Roman" pitchFamily="18" charset="0"/>
                <a:cs typeface="Times New Roman" pitchFamily="18" charset="0"/>
              </a:rPr>
              <a:t>, and J. Zhu, Fog computing: A platform for internet of things and analytics, in: Big Data and Internet of Things: A Roadmap for Smart Environments, N. </a:t>
            </a:r>
            <a:r>
              <a:rPr lang="en-IN" sz="1700" dirty="0" err="1" smtClean="0">
                <a:latin typeface="Times New Roman" pitchFamily="18" charset="0"/>
                <a:cs typeface="Times New Roman" pitchFamily="18" charset="0"/>
              </a:rPr>
              <a:t>Bessis</a:t>
            </a:r>
            <a:r>
              <a:rPr lang="en-IN" sz="1700" dirty="0" smtClean="0">
                <a:latin typeface="Times New Roman" pitchFamily="18" charset="0"/>
                <a:cs typeface="Times New Roman" pitchFamily="18" charset="0"/>
              </a:rPr>
              <a:t>, C. </a:t>
            </a:r>
            <a:r>
              <a:rPr lang="en-IN" sz="1700" dirty="0" err="1" smtClean="0">
                <a:latin typeface="Times New Roman" pitchFamily="18" charset="0"/>
                <a:cs typeface="Times New Roman" pitchFamily="18" charset="0"/>
              </a:rPr>
              <a:t>Dobre</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eds</a:t>
            </a:r>
            <a:r>
              <a:rPr lang="en-IN" sz="1700" dirty="0" smtClean="0">
                <a:latin typeface="Times New Roman" pitchFamily="18" charset="0"/>
                <a:cs typeface="Times New Roman" pitchFamily="18" charset="0"/>
              </a:rPr>
              <a:t>, Springer, 2014, pp. 169–186.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8] E. Borgia, The internet of things vision: Key features, applications and open issues, Computer Communications 54 (2014), 1– 31.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9] M. Chen, T. Kwon, Y. Yuan, and V. Leung, Mobile agent based wireless sensor networks, Journal of Computers, 1(1) (2006), 14–21.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10] W. </a:t>
            </a:r>
            <a:r>
              <a:rPr lang="en-IN" sz="1700" dirty="0" err="1" smtClean="0">
                <a:latin typeface="Times New Roman" pitchFamily="18" charset="0"/>
                <a:cs typeface="Times New Roman" pitchFamily="18" charset="0"/>
              </a:rPr>
              <a:t>Colitti</a:t>
            </a:r>
            <a:r>
              <a:rPr lang="en-IN" sz="1700" dirty="0" smtClean="0">
                <a:latin typeface="Times New Roman" pitchFamily="18" charset="0"/>
                <a:cs typeface="Times New Roman" pitchFamily="18" charset="0"/>
              </a:rPr>
              <a:t>, K. </a:t>
            </a:r>
            <a:r>
              <a:rPr lang="en-IN" sz="1700" dirty="0" err="1" smtClean="0">
                <a:latin typeface="Times New Roman" pitchFamily="18" charset="0"/>
                <a:cs typeface="Times New Roman" pitchFamily="18" charset="0"/>
              </a:rPr>
              <a:t>Steenhaut</a:t>
            </a:r>
            <a:r>
              <a:rPr lang="en-IN" sz="1700" dirty="0" smtClean="0">
                <a:latin typeface="Times New Roman" pitchFamily="18" charset="0"/>
                <a:cs typeface="Times New Roman" pitchFamily="18" charset="0"/>
              </a:rPr>
              <a:t>, N. D. Caro, B. </a:t>
            </a:r>
            <a:r>
              <a:rPr lang="en-IN" sz="1700" dirty="0" err="1" smtClean="0">
                <a:latin typeface="Times New Roman" pitchFamily="18" charset="0"/>
                <a:cs typeface="Times New Roman" pitchFamily="18" charset="0"/>
              </a:rPr>
              <a:t>Buta</a:t>
            </a:r>
            <a:r>
              <a:rPr lang="en-IN" sz="1700" dirty="0" smtClean="0">
                <a:latin typeface="Times New Roman" pitchFamily="18" charset="0"/>
                <a:cs typeface="Times New Roman" pitchFamily="18" charset="0"/>
              </a:rPr>
              <a:t>, and V. </a:t>
            </a:r>
            <a:r>
              <a:rPr lang="en-IN" sz="1700" dirty="0" err="1" smtClean="0">
                <a:latin typeface="Times New Roman" pitchFamily="18" charset="0"/>
                <a:cs typeface="Times New Roman" pitchFamily="18" charset="0"/>
              </a:rPr>
              <a:t>Dobrota</a:t>
            </a:r>
            <a:r>
              <a:rPr lang="en-IN" sz="1700" dirty="0" smtClean="0">
                <a:latin typeface="Times New Roman" pitchFamily="18" charset="0"/>
                <a:cs typeface="Times New Roman" pitchFamily="18" charset="0"/>
              </a:rPr>
              <a:t>, Evaluation of constrained application protocol for wireless sensor networks, in: 18th IEEE Workshop on Local Metropolitan Area Networks, IEEE, 2011, pp. 1–6.</a:t>
            </a:r>
            <a:endParaRPr lang="en-IN" sz="17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1284</TotalTime>
  <Words>1492</Words>
  <Application>Microsoft Office PowerPoint</Application>
  <PresentationFormat>On-screen Show (4:3)</PresentationFormat>
  <Paragraphs>69</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Energy-efficient Edge Computing Framework for Decentralized Sensing in WSN-assisted IoT</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2021-07-14T10:07:17Z</dcterms:modified>
</cp:coreProperties>
</file>