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7/14/2021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7/14/2021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7/14/2021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7/14/2021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7/14/2021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7/14/2021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7/14/2021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7/14/2021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7/14/2021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Deep-Green A Dispersed Energy-Efficiency Computing Paradigm for Green Industrial </a:t>
            </a:r>
            <a:r>
              <a:rPr lang="en-IN" b="1" dirty="0" err="1" smtClean="0">
                <a:latin typeface="Times New Roman" pitchFamily="18" charset="0"/>
                <a:cs typeface="Times New Roman" pitchFamily="18" charset="0"/>
              </a:rPr>
              <a:t>IoT</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rapid development of the Industrial Internet of Things (</a:t>
            </a:r>
            <a:r>
              <a:rPr lang="en-IN" sz="2000" dirty="0" err="1" smtClean="0">
                <a:latin typeface="Times New Roman" pitchFamily="18" charset="0"/>
                <a:cs typeface="Times New Roman" pitchFamily="18" charset="0"/>
              </a:rPr>
              <a:t>IIoT</a:t>
            </a:r>
            <a:r>
              <a:rPr lang="en-IN" sz="2000" dirty="0" smtClean="0">
                <a:latin typeface="Times New Roman" pitchFamily="18" charset="0"/>
                <a:cs typeface="Times New Roman" pitchFamily="18" charset="0"/>
              </a:rPr>
              <a:t>) has led to the explosive growth of industrial control data. Cloud computing-based industrial control models cause vast energy consumption. Most existing solutions try to reduce the overall energy consumption by optimizing task scheduling and disregard how to reduce the load of computing and data transmission. On the other hand, due to the rigid architecture and limited capability of the edge computing platform, solutions based on edge computing urgently need to be deeply optimized in terms of data processing and energy efficiency. This paper proposes Deep-Green, which is a dispersed energy-efficient computing paradigm for the Industrial Internet of Things.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lnSpcReduction="10000"/>
          </a:bodyPr>
          <a:lstStyle/>
          <a:p>
            <a:pPr algn="just">
              <a:lnSpc>
                <a:spcPct val="150000"/>
              </a:lnSpc>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core idea of Deep-Green is to realize the joint optimization of computing and network resources by merging data transmission and data processing. Deep-Green provides a novel method of constructing an </a:t>
            </a:r>
            <a:r>
              <a:rPr lang="en-IN" sz="2000" dirty="0" err="1" smtClean="0">
                <a:latin typeface="Times New Roman" pitchFamily="18" charset="0"/>
                <a:cs typeface="Times New Roman" pitchFamily="18" charset="0"/>
              </a:rPr>
              <a:t>IIoT</a:t>
            </a:r>
            <a:r>
              <a:rPr lang="en-IN" sz="2000" dirty="0" smtClean="0">
                <a:latin typeface="Times New Roman" pitchFamily="18" charset="0"/>
                <a:cs typeface="Times New Roman" pitchFamily="18" charset="0"/>
              </a:rPr>
              <a:t> edge layer based on a dispersed computing platform. By using an energy-efficiency task scheduling algorithm, container service technology, and programmable protocol stack, the data processing service is dispatched from the cloud side to the on-site controller. Therefore, the data from manufacturing equipment can be processed while they are forwarded by the on-site industrial controller. The results of experiments show that Deep-Green can not only effectively reduce the computing load and communication overhead of the cloud-side server, but also simplify the network topology and the number of devices at the edge layer of the </a:t>
            </a:r>
            <a:r>
              <a:rPr lang="en-IN" sz="2000" dirty="0" err="1" smtClean="0">
                <a:latin typeface="Times New Roman" pitchFamily="18" charset="0"/>
                <a:cs typeface="Times New Roman" pitchFamily="18" charset="0"/>
              </a:rPr>
              <a:t>IIoT</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228600"/>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228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As there are variety of sensor and actuator devices, communication technologies, and data computing approached, in this section, we explain the existing technologies which enable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recent developments in digital technologies have provided a driving force to apply smart,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based solutions for the existing problems in a smart city context </a:t>
            </a:r>
            <a:r>
              <a:rPr lang="en-US"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paper reviews the existing literature on the application of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in in energy systems, in general, and in the context of smart grids particularly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main contribution of this paper is to extend the existing body of literature by providing energy policy-makers, economists, energy experts, and managers with a general overview of the opportunities and challenges of applying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in different parts of the entire energy sector. </a:t>
            </a:r>
            <a:endParaRPr lang="en-US"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is going to have a huge impact on how we deal with certain problems in our daily life and it is certainly going to make our lives easier and better but with ease come the challenges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have to deal with the large scale consumption of energy resources by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and the earlier we tackle this problem, the more efficient will be the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is called the overhearing problem which is responsible for a huge wastage of energy resources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a smart phones charger can be the cause of the environmental damage because its main component is print wiring </a:t>
            </a:r>
            <a:r>
              <a:rPr lang="en-IN" sz="2000" dirty="0" smtClean="0">
                <a:latin typeface="Times New Roman" pitchFamily="18" charset="0"/>
                <a:cs typeface="Times New Roman" pitchFamily="18" charset="0"/>
              </a:rPr>
              <a:t>boards, </a:t>
            </a:r>
            <a:r>
              <a:rPr lang="en-IN" sz="2000" dirty="0" smtClean="0">
                <a:latin typeface="Times New Roman" pitchFamily="18" charset="0"/>
                <a:cs typeface="Times New Roman" pitchFamily="18" charset="0"/>
              </a:rPr>
              <a:t>the main problem was the electronic components.</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work proposes a platform by integrating multiple systems, such as air-conditioning, lighting, and energy monitoring to perform building energy optimization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Other solutions propose designing co-simulation models for energy systems to integrate the system and minimize synchronization </a:t>
            </a:r>
            <a:r>
              <a:rPr lang="en-IN" sz="2000" dirty="0" smtClean="0">
                <a:latin typeface="Times New Roman" pitchFamily="18" charset="0"/>
                <a:cs typeface="Times New Roman" pitchFamily="18" charset="0"/>
              </a:rPr>
              <a:t>delay </a:t>
            </a:r>
            <a:r>
              <a:rPr lang="en-IN" sz="2000" dirty="0" smtClean="0">
                <a:latin typeface="Times New Roman" pitchFamily="18" charset="0"/>
                <a:cs typeface="Times New Roman" pitchFamily="18" charset="0"/>
              </a:rPr>
              <a:t>error between the </a:t>
            </a:r>
            <a:r>
              <a:rPr lang="en-IN" sz="2000" dirty="0" smtClean="0">
                <a:latin typeface="Times New Roman" pitchFamily="18" charset="0"/>
                <a:cs typeface="Times New Roman" pitchFamily="18" charset="0"/>
              </a:rPr>
              <a:t>subsystems.</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research </a:t>
            </a: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proposes a wireless sensor and actuator network to provide an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-based automatic intelligent </a:t>
            </a:r>
            <a:r>
              <a:rPr lang="en-IN" sz="2000" dirty="0" smtClean="0">
                <a:latin typeface="Times New Roman" pitchFamily="18" charset="0"/>
                <a:cs typeface="Times New Roman" pitchFamily="18" charset="0"/>
              </a:rPr>
              <a:t>system.</a:t>
            </a:r>
          </a:p>
          <a:p>
            <a:pPr algn="just">
              <a:lnSpc>
                <a:spcPct val="150000"/>
              </a:lnSpc>
            </a:pPr>
            <a:r>
              <a:rPr lang="en-IN" sz="2000" dirty="0" smtClean="0">
                <a:latin typeface="Times New Roman" pitchFamily="18" charset="0"/>
                <a:cs typeface="Times New Roman" pitchFamily="18" charset="0"/>
              </a:rPr>
              <a:t>Whereas, by optimizing the operation of devices and machines in the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the proposed system achieves reduction in their overall energy consumption at a given time.</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457200"/>
            <a:ext cx="7866888" cy="6019800"/>
          </a:xfrm>
        </p:spPr>
        <p:txBody>
          <a:bodyPr>
            <a:noAutofit/>
          </a:bodyPr>
          <a:lstStyle/>
          <a:p>
            <a:pPr algn="just">
              <a:lnSpc>
                <a:spcPct val="150000"/>
              </a:lnSpc>
            </a:pPr>
            <a:r>
              <a:rPr lang="en-IN" sz="2000" dirty="0" smtClean="0">
                <a:latin typeface="Times New Roman" pitchFamily="18" charset="0"/>
                <a:cs typeface="Times New Roman" pitchFamily="18" charset="0"/>
              </a:rPr>
              <a:t>Many methods were introduced </a:t>
            </a: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for the improvement of the power consumption and performance of the smart phones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evaluate if an approach is realistic or not on the basis of its performance in real life scenarios or whether that model can be implemented or not in a large scale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network and all the proposed models are found to be realistic</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However, using another medium for energy storage instead of batteries could lead to more energy </a:t>
            </a:r>
            <a:r>
              <a:rPr lang="en-IN" sz="2000" dirty="0" smtClean="0">
                <a:latin typeface="Times New Roman" pitchFamily="18" charset="0"/>
                <a:cs typeface="Times New Roman" pitchFamily="18" charset="0"/>
              </a:rPr>
              <a:t>efficiency.</a:t>
            </a:r>
          </a:p>
          <a:p>
            <a:pPr algn="just">
              <a:lnSpc>
                <a:spcPct val="150000"/>
              </a:lnSpc>
            </a:pPr>
            <a:r>
              <a:rPr lang="en-IN" sz="2000" dirty="0" smtClean="0">
                <a:latin typeface="Times New Roman" pitchFamily="18" charset="0"/>
                <a:cs typeface="Times New Roman" pitchFamily="18" charset="0"/>
              </a:rPr>
              <a:t>Data </a:t>
            </a:r>
            <a:r>
              <a:rPr lang="en-IN" sz="2000" dirty="0" err="1" smtClean="0">
                <a:latin typeface="Times New Roman" pitchFamily="18" charset="0"/>
                <a:cs typeface="Times New Roman" pitchFamily="18" charset="0"/>
              </a:rPr>
              <a:t>Centers</a:t>
            </a:r>
            <a:r>
              <a:rPr lang="en-IN" sz="2000" dirty="0" smtClean="0">
                <a:latin typeface="Times New Roman" pitchFamily="18" charset="0"/>
                <a:cs typeface="Times New Roman" pitchFamily="18" charset="0"/>
              </a:rPr>
              <a:t> can be pivotal to an energy efficient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network but energy efficiency needs to be introduced in data </a:t>
            </a:r>
            <a:r>
              <a:rPr lang="en-IN" sz="2000" dirty="0" err="1" smtClean="0">
                <a:latin typeface="Times New Roman" pitchFamily="18" charset="0"/>
                <a:cs typeface="Times New Roman" pitchFamily="18" charset="0"/>
              </a:rPr>
              <a:t>centers</a:t>
            </a:r>
            <a:r>
              <a:rPr lang="en-IN" sz="2000" dirty="0" smtClean="0">
                <a:latin typeface="Times New Roman" pitchFamily="18" charset="0"/>
                <a:cs typeface="Times New Roman" pitchFamily="18" charset="0"/>
              </a:rPr>
              <a:t> to make them viable for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 CS framework to achieve energy efficiency using priori data </a:t>
            </a:r>
            <a:r>
              <a:rPr lang="en-IN" sz="2000" dirty="0" err="1" smtClean="0">
                <a:latin typeface="Times New Roman" pitchFamily="18" charset="0"/>
                <a:cs typeface="Times New Roman" pitchFamily="18" charset="0"/>
              </a:rPr>
              <a:t>sparsity</a:t>
            </a:r>
            <a:r>
              <a:rPr lang="en-IN" sz="2000" dirty="0" smtClean="0">
                <a:latin typeface="Times New Roman" pitchFamily="18" charset="0"/>
                <a:cs typeface="Times New Roman" pitchFamily="18" charset="0"/>
              </a:rPr>
              <a:t> information proposed </a:t>
            </a: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can minimize the redundant data collection.</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76200"/>
          <a:ext cx="7867650" cy="6629400"/>
        </p:xfrm>
        <a:graphic>
          <a:graphicData uri="http://schemas.openxmlformats.org/drawingml/2006/table">
            <a:tbl>
              <a:tblPr firstRow="1" bandRow="1">
                <a:tableStyleId>{5C22544A-7EE6-4342-B048-85BDC9FD1C3A}</a:tableStyleId>
              </a:tblPr>
              <a:tblGrid>
                <a:gridCol w="1752600"/>
                <a:gridCol w="1905000"/>
                <a:gridCol w="4210050"/>
              </a:tblGrid>
              <a:tr h="5232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820160">
                <a:tc>
                  <a:txBody>
                    <a:bodyPr/>
                    <a:lstStyle/>
                    <a:p>
                      <a:pPr algn="just">
                        <a:lnSpc>
                          <a:spcPct val="150000"/>
                        </a:lnSpc>
                        <a:spcAft>
                          <a:spcPts val="500"/>
                        </a:spcAft>
                        <a:tabLst>
                          <a:tab pos="457200" algn="l"/>
                        </a:tabLst>
                      </a:pPr>
                      <a:r>
                        <a:rPr lang="en-US" sz="2000" dirty="0">
                          <a:latin typeface="Times New Roman"/>
                          <a:ea typeface="Calibri"/>
                          <a:cs typeface="Latha"/>
                        </a:rPr>
                        <a:t>Application of RFID technology for logistics on Internet of Things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C. Sun, </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2E2E2E"/>
                          </a:solidFill>
                          <a:latin typeface="Times New Roman"/>
                          <a:ea typeface="Calibri"/>
                          <a:cs typeface="Latha"/>
                        </a:rPr>
                        <a:t>Radio Frequency Identification RFID is a non-contact automatic identification technology, which signals through radio frequency automatic identification and access to relevant target data, no need for manual intervention to identify job can work in a variety of harsh environment. </a:t>
                      </a:r>
                      <a:endParaRPr lang="en-IN" sz="1600" dirty="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Internet of Things: Vision, applications and research challenges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D. Miorandi, S. Sicari, F. De Pellegrini, and I. Chlamtac,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This survey paper is an effort to describe </a:t>
                      </a:r>
                      <a:r>
                        <a:rPr lang="en-US" sz="2000" dirty="0" err="1">
                          <a:solidFill>
                            <a:srgbClr val="333333"/>
                          </a:solidFill>
                          <a:latin typeface="Times New Roman"/>
                          <a:ea typeface="Calibri"/>
                          <a:cs typeface="Latha"/>
                        </a:rPr>
                        <a:t>IoT</a:t>
                      </a:r>
                      <a:r>
                        <a:rPr lang="en-US" sz="2000" dirty="0">
                          <a:solidFill>
                            <a:srgbClr val="333333"/>
                          </a:solidFill>
                          <a:latin typeface="Times New Roman"/>
                          <a:ea typeface="Calibri"/>
                          <a:cs typeface="Latha"/>
                        </a:rPr>
                        <a:t> along with its vision, possible application domains and key challenges faced in making </a:t>
                      </a:r>
                      <a:r>
                        <a:rPr lang="en-US" sz="2000" dirty="0" err="1">
                          <a:solidFill>
                            <a:srgbClr val="333333"/>
                          </a:solidFill>
                          <a:latin typeface="Times New Roman"/>
                          <a:ea typeface="Calibri"/>
                          <a:cs typeface="Latha"/>
                        </a:rPr>
                        <a:t>IoT</a:t>
                      </a:r>
                      <a:r>
                        <a:rPr lang="en-US" sz="2000" dirty="0">
                          <a:solidFill>
                            <a:srgbClr val="333333"/>
                          </a:solidFill>
                          <a:latin typeface="Times New Roman"/>
                          <a:ea typeface="Calibri"/>
                          <a:cs typeface="Latha"/>
                        </a:rPr>
                        <a:t> a reality.</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2381250"/>
                <a:gridCol w="27622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The evolution of the Internet of Things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J. Chase,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The study confirms the claim that a consensus on the IoT definition has not yet been reached, as enabling technology keeps evolving and new application domains are being proposed.</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Realtime locating systems using active RFID for Internet of Things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D. Zhang, L. T. Yang, M. Chen, S. Zhao, M. Guo, and Y. Zhang,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To achieve fine-grained localization accuracy, </a:t>
                      </a:r>
                      <a:r>
                        <a:rPr lang="en-US" sz="2000" dirty="0" err="1">
                          <a:solidFill>
                            <a:srgbClr val="333333"/>
                          </a:solidFill>
                          <a:latin typeface="Times New Roman"/>
                          <a:ea typeface="Calibri"/>
                          <a:cs typeface="Latha"/>
                        </a:rPr>
                        <a:t>iLocate</a:t>
                      </a:r>
                      <a:r>
                        <a:rPr lang="en-US" sz="2000" dirty="0">
                          <a:solidFill>
                            <a:srgbClr val="333333"/>
                          </a:solidFill>
                          <a:latin typeface="Times New Roman"/>
                          <a:ea typeface="Calibri"/>
                          <a:cs typeface="Latha"/>
                        </a:rPr>
                        <a:t> presents the concept of virtual reference tags.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2.png"/>
          <p:cNvPicPr>
            <a:picLocks noGrp="1" noChangeAspect="1" noChangeArrowheads="1"/>
          </p:cNvPicPr>
          <p:nvPr>
            <p:ph idx="1"/>
          </p:nvPr>
        </p:nvPicPr>
        <p:blipFill>
          <a:blip r:embed="rId2"/>
          <a:srcRect/>
          <a:stretch>
            <a:fillRect/>
          </a:stretch>
        </p:blipFill>
        <p:spPr bwMode="auto">
          <a:xfrm>
            <a:off x="1435100" y="1614064"/>
            <a:ext cx="7499350" cy="4468071"/>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304800"/>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219200" y="152400"/>
            <a:ext cx="7498080" cy="4800600"/>
          </a:xfrm>
        </p:spPr>
        <p:txBody>
          <a:bodyPr>
            <a:noAutofit/>
          </a:bodyPr>
          <a:lstStyle/>
          <a:p>
            <a:pPr algn="just">
              <a:lnSpc>
                <a:spcPct val="170000"/>
              </a:lnSpc>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this paper, the major challenges of energy efficiency and carbon footprints in the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network have been discussed and different solutions to solve these problems have been critically evaluated. Furthermore, a detailed taxonomy of methods to achieve Green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has been provided in this paper. Five principles have been proposed to realize the concept of Green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The impact of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on economy is going to be paramount and it is predicted to revolutionize the entire ICT industry. The need of research for a generic architecture, recyclable material and policy making to achieve Green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has been highlighted.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can undoubtedly change the course of technological advancements in the world if focused and dedicated work is put in the right direction. The world awaits the wonders it can unfold.</a:t>
            </a:r>
            <a:endParaRPr lang="en-US" sz="20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800" dirty="0" smtClean="0">
                <a:latin typeface="Times New Roman" pitchFamily="18" charset="0"/>
                <a:cs typeface="Times New Roman" pitchFamily="18" charset="0"/>
              </a:rPr>
              <a:t>[1] C. Sun, ‘‘Application of RFID technology for logistics on Internet of Things,’’ AASRI </a:t>
            </a:r>
            <a:r>
              <a:rPr lang="en-IN" sz="1800" dirty="0" err="1" smtClean="0">
                <a:latin typeface="Times New Roman" pitchFamily="18" charset="0"/>
                <a:cs typeface="Times New Roman" pitchFamily="18" charset="0"/>
              </a:rPr>
              <a:t>Procedia</a:t>
            </a:r>
            <a:r>
              <a:rPr lang="en-IN" sz="1800" dirty="0" smtClean="0">
                <a:latin typeface="Times New Roman" pitchFamily="18" charset="0"/>
                <a:cs typeface="Times New Roman" pitchFamily="18" charset="0"/>
              </a:rPr>
              <a:t>, vol. 1, pp. 106–111, Aug. 2012.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2] D. </a:t>
            </a:r>
            <a:r>
              <a:rPr lang="en-IN" sz="1800" dirty="0" err="1" smtClean="0">
                <a:latin typeface="Times New Roman" pitchFamily="18" charset="0"/>
                <a:cs typeface="Times New Roman" pitchFamily="18" charset="0"/>
              </a:rPr>
              <a:t>Miorandi</a:t>
            </a:r>
            <a:r>
              <a:rPr lang="en-IN" sz="1800" dirty="0" smtClean="0">
                <a:latin typeface="Times New Roman" pitchFamily="18" charset="0"/>
                <a:cs typeface="Times New Roman" pitchFamily="18" charset="0"/>
              </a:rPr>
              <a:t>, S. </a:t>
            </a:r>
            <a:r>
              <a:rPr lang="en-IN" sz="1800" dirty="0" err="1" smtClean="0">
                <a:latin typeface="Times New Roman" pitchFamily="18" charset="0"/>
                <a:cs typeface="Times New Roman" pitchFamily="18" charset="0"/>
              </a:rPr>
              <a:t>Sicari</a:t>
            </a:r>
            <a:r>
              <a:rPr lang="en-IN" sz="1800" dirty="0" smtClean="0">
                <a:latin typeface="Times New Roman" pitchFamily="18" charset="0"/>
                <a:cs typeface="Times New Roman" pitchFamily="18" charset="0"/>
              </a:rPr>
              <a:t>, F. De </a:t>
            </a:r>
            <a:r>
              <a:rPr lang="en-IN" sz="1800" dirty="0" err="1" smtClean="0">
                <a:latin typeface="Times New Roman" pitchFamily="18" charset="0"/>
                <a:cs typeface="Times New Roman" pitchFamily="18" charset="0"/>
              </a:rPr>
              <a:t>Pellegrini</a:t>
            </a:r>
            <a:r>
              <a:rPr lang="en-IN" sz="1800" dirty="0" smtClean="0">
                <a:latin typeface="Times New Roman" pitchFamily="18" charset="0"/>
                <a:cs typeface="Times New Roman" pitchFamily="18" charset="0"/>
              </a:rPr>
              <a:t>, and I. </a:t>
            </a:r>
            <a:r>
              <a:rPr lang="en-IN" sz="1800" dirty="0" err="1" smtClean="0">
                <a:latin typeface="Times New Roman" pitchFamily="18" charset="0"/>
                <a:cs typeface="Times New Roman" pitchFamily="18" charset="0"/>
              </a:rPr>
              <a:t>Chlamtac</a:t>
            </a:r>
            <a:r>
              <a:rPr lang="en-IN" sz="1800" dirty="0" smtClean="0">
                <a:latin typeface="Times New Roman" pitchFamily="18" charset="0"/>
                <a:cs typeface="Times New Roman" pitchFamily="18" charset="0"/>
              </a:rPr>
              <a:t>, ‘‘Internet of Things: Vision, applications and research challenges,’’ Ad Hoc </a:t>
            </a:r>
            <a:r>
              <a:rPr lang="en-IN" sz="1800" dirty="0" err="1" smtClean="0">
                <a:latin typeface="Times New Roman" pitchFamily="18" charset="0"/>
                <a:cs typeface="Times New Roman" pitchFamily="18" charset="0"/>
              </a:rPr>
              <a:t>Netw</a:t>
            </a:r>
            <a:r>
              <a:rPr lang="en-IN" sz="1800" dirty="0" smtClean="0">
                <a:latin typeface="Times New Roman" pitchFamily="18" charset="0"/>
                <a:cs typeface="Times New Roman" pitchFamily="18" charset="0"/>
              </a:rPr>
              <a:t>., vol. 10, no. 7, pp. 1497–1516, Sep. 2012.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3] J. Chase, ‘‘The evolution of the Internet of Things,’’ Texas </a:t>
            </a:r>
            <a:r>
              <a:rPr lang="en-IN" sz="1800" dirty="0" err="1" smtClean="0">
                <a:latin typeface="Times New Roman" pitchFamily="18" charset="0"/>
                <a:cs typeface="Times New Roman" pitchFamily="18" charset="0"/>
              </a:rPr>
              <a:t>Instrum</a:t>
            </a:r>
            <a:r>
              <a:rPr lang="en-IN" sz="1800" dirty="0" smtClean="0">
                <a:latin typeface="Times New Roman" pitchFamily="18" charset="0"/>
                <a:cs typeface="Times New Roman" pitchFamily="18" charset="0"/>
              </a:rPr>
              <a:t>., Dallas, TX, USA, White Paper, Feb. 2013, p. 7.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4] D. Zhang, L. T. Yang, M. Chen, S. Zhao, M. </a:t>
            </a:r>
            <a:r>
              <a:rPr lang="en-IN" sz="1800" dirty="0" err="1" smtClean="0">
                <a:latin typeface="Times New Roman" pitchFamily="18" charset="0"/>
                <a:cs typeface="Times New Roman" pitchFamily="18" charset="0"/>
              </a:rPr>
              <a:t>Guo</a:t>
            </a:r>
            <a:r>
              <a:rPr lang="en-IN" sz="1800" dirty="0" smtClean="0">
                <a:latin typeface="Times New Roman" pitchFamily="18" charset="0"/>
                <a:cs typeface="Times New Roman" pitchFamily="18" charset="0"/>
              </a:rPr>
              <a:t>, and Y. Zhang, ‘‘</a:t>
            </a:r>
            <a:r>
              <a:rPr lang="en-IN" sz="1800" dirty="0" err="1" smtClean="0">
                <a:latin typeface="Times New Roman" pitchFamily="18" charset="0"/>
                <a:cs typeface="Times New Roman" pitchFamily="18" charset="0"/>
              </a:rPr>
              <a:t>Realtime</a:t>
            </a:r>
            <a:r>
              <a:rPr lang="en-IN" sz="1800" dirty="0" smtClean="0">
                <a:latin typeface="Times New Roman" pitchFamily="18" charset="0"/>
                <a:cs typeface="Times New Roman" pitchFamily="18" charset="0"/>
              </a:rPr>
              <a:t> locating systems using active RFID for Internet of Things,’’ IEEE Syst. J., vol. 10, no. 3, pp. 1226–1235, Sep. 2014.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5] C. Zhu, V. C. M. Leung, L. </a:t>
            </a:r>
            <a:r>
              <a:rPr lang="en-IN" sz="1800" dirty="0" err="1" smtClean="0">
                <a:latin typeface="Times New Roman" pitchFamily="18" charset="0"/>
                <a:cs typeface="Times New Roman" pitchFamily="18" charset="0"/>
              </a:rPr>
              <a:t>Shu</a:t>
            </a:r>
            <a:r>
              <a:rPr lang="en-IN" sz="1800" dirty="0" smtClean="0">
                <a:latin typeface="Times New Roman" pitchFamily="18" charset="0"/>
                <a:cs typeface="Times New Roman" pitchFamily="18" charset="0"/>
              </a:rPr>
              <a:t>, and E. C.-H. </a:t>
            </a:r>
            <a:r>
              <a:rPr lang="en-IN" sz="1800" dirty="0" err="1" smtClean="0">
                <a:latin typeface="Times New Roman" pitchFamily="18" charset="0"/>
                <a:cs typeface="Times New Roman" pitchFamily="18" charset="0"/>
              </a:rPr>
              <a:t>Ngai</a:t>
            </a:r>
            <a:r>
              <a:rPr lang="en-IN" sz="1800" dirty="0" smtClean="0">
                <a:latin typeface="Times New Roman" pitchFamily="18" charset="0"/>
                <a:cs typeface="Times New Roman" pitchFamily="18" charset="0"/>
              </a:rPr>
              <a:t>, ‘‘Green Internet of Things for smart world,’’ IEEE Access, vol. 3, pp. 2151–2162, 2015.</a:t>
            </a:r>
            <a:endParaRPr lang="en-US" sz="18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800" dirty="0" smtClean="0">
                <a:latin typeface="Times New Roman" pitchFamily="18" charset="0"/>
                <a:cs typeface="Times New Roman" pitchFamily="18" charset="0"/>
              </a:rPr>
              <a:t>[6] S. Li, L. </a:t>
            </a:r>
            <a:r>
              <a:rPr lang="en-IN" sz="1800" dirty="0" err="1" smtClean="0">
                <a:latin typeface="Times New Roman" pitchFamily="18" charset="0"/>
                <a:cs typeface="Times New Roman" pitchFamily="18" charset="0"/>
              </a:rPr>
              <a:t>Da</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Xu</a:t>
            </a:r>
            <a:r>
              <a:rPr lang="en-IN" sz="1800" dirty="0" smtClean="0">
                <a:latin typeface="Times New Roman" pitchFamily="18" charset="0"/>
                <a:cs typeface="Times New Roman" pitchFamily="18" charset="0"/>
              </a:rPr>
              <a:t>, and S. Zhao, ‘‘The Internet of Things: A survey,’’ Inf. Syst. Frontiers, vol. 17, no. 2, pp. 243–259, 2015.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7] Z. Pang, Q. Chen, W. Han, and L. </a:t>
            </a:r>
            <a:r>
              <a:rPr lang="en-IN" sz="1800" dirty="0" err="1" smtClean="0">
                <a:latin typeface="Times New Roman" pitchFamily="18" charset="0"/>
                <a:cs typeface="Times New Roman" pitchFamily="18" charset="0"/>
              </a:rPr>
              <a:t>Zheng</a:t>
            </a:r>
            <a:r>
              <a:rPr lang="en-IN" sz="1800" dirty="0" smtClean="0">
                <a:latin typeface="Times New Roman" pitchFamily="18" charset="0"/>
                <a:cs typeface="Times New Roman" pitchFamily="18" charset="0"/>
              </a:rPr>
              <a:t>, ‘‘Value-centric design of the Internet-of-Things solution for food supply chain: Value creation, sensor portfolio and information fusion,’’ Inf. Syst. Frontiers, vol. 17, no. 2, pp. 289–319, 2015.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8] L. </a:t>
            </a:r>
            <a:r>
              <a:rPr lang="en-IN" sz="1800" dirty="0" err="1" smtClean="0">
                <a:latin typeface="Times New Roman" pitchFamily="18" charset="0"/>
                <a:cs typeface="Times New Roman" pitchFamily="18" charset="0"/>
              </a:rPr>
              <a:t>Da</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Xu</a:t>
            </a:r>
            <a:r>
              <a:rPr lang="en-IN" sz="1800" dirty="0" smtClean="0">
                <a:latin typeface="Times New Roman" pitchFamily="18" charset="0"/>
                <a:cs typeface="Times New Roman" pitchFamily="18" charset="0"/>
              </a:rPr>
              <a:t>, W. He, and S. Li, ‘‘Internet of Things in industries: A survey,’’ IEEE Trans. Ind. </a:t>
            </a:r>
            <a:r>
              <a:rPr lang="en-IN" sz="1800" dirty="0" err="1" smtClean="0">
                <a:latin typeface="Times New Roman" pitchFamily="18" charset="0"/>
                <a:cs typeface="Times New Roman" pitchFamily="18" charset="0"/>
              </a:rPr>
              <a:t>Informat</a:t>
            </a:r>
            <a:r>
              <a:rPr lang="en-IN" sz="1800" dirty="0" smtClean="0">
                <a:latin typeface="Times New Roman" pitchFamily="18" charset="0"/>
                <a:cs typeface="Times New Roman" pitchFamily="18" charset="0"/>
              </a:rPr>
              <a:t>., vol. 10, no. 4, pp. 2233–2243, Nov. 2014.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9] A. </a:t>
            </a:r>
            <a:r>
              <a:rPr lang="en-IN" sz="1800" dirty="0" err="1" smtClean="0">
                <a:latin typeface="Times New Roman" pitchFamily="18" charset="0"/>
                <a:cs typeface="Times New Roman" pitchFamily="18" charset="0"/>
              </a:rPr>
              <a:t>Kiourti</a:t>
            </a:r>
            <a:r>
              <a:rPr lang="en-IN" sz="1800" dirty="0" smtClean="0">
                <a:latin typeface="Times New Roman" pitchFamily="18" charset="0"/>
                <a:cs typeface="Times New Roman" pitchFamily="18" charset="0"/>
              </a:rPr>
              <a:t>, C. Lee, and J. L. Volakis, ‘‘Fabrication of textile antennas and circuits with 0.1 mm precision,’’ IEEE Antennas Wireless </a:t>
            </a:r>
            <a:r>
              <a:rPr lang="en-IN" sz="1800" dirty="0" err="1" smtClean="0">
                <a:latin typeface="Times New Roman" pitchFamily="18" charset="0"/>
                <a:cs typeface="Times New Roman" pitchFamily="18" charset="0"/>
              </a:rPr>
              <a:t>Propag</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Lett</a:t>
            </a:r>
            <a:r>
              <a:rPr lang="en-IN" sz="1800" dirty="0" smtClean="0">
                <a:latin typeface="Times New Roman" pitchFamily="18" charset="0"/>
                <a:cs typeface="Times New Roman" pitchFamily="18" charset="0"/>
              </a:rPr>
              <a:t>., vol. 15, pp. 151–153, 2015.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10] A. </a:t>
            </a:r>
            <a:r>
              <a:rPr lang="en-IN" sz="1800" dirty="0" err="1" smtClean="0">
                <a:latin typeface="Times New Roman" pitchFamily="18" charset="0"/>
                <a:cs typeface="Times New Roman" pitchFamily="18" charset="0"/>
              </a:rPr>
              <a:t>Caragliu</a:t>
            </a:r>
            <a:r>
              <a:rPr lang="en-IN" sz="1800" dirty="0" smtClean="0">
                <a:latin typeface="Times New Roman" pitchFamily="18" charset="0"/>
                <a:cs typeface="Times New Roman" pitchFamily="18" charset="0"/>
              </a:rPr>
              <a:t>, C. Del Bo, and P. </a:t>
            </a:r>
            <a:r>
              <a:rPr lang="en-IN" sz="1800" dirty="0" err="1" smtClean="0">
                <a:latin typeface="Times New Roman" pitchFamily="18" charset="0"/>
                <a:cs typeface="Times New Roman" pitchFamily="18" charset="0"/>
              </a:rPr>
              <a:t>Nijkamp</a:t>
            </a:r>
            <a:r>
              <a:rPr lang="en-IN" sz="1800" dirty="0" smtClean="0">
                <a:latin typeface="Times New Roman" pitchFamily="18" charset="0"/>
                <a:cs typeface="Times New Roman" pitchFamily="18" charset="0"/>
              </a:rPr>
              <a:t>, ‘‘Smart cities in Europe,’’ J. Urban Technol., vol. 18, no. 2, pp. 65–82, 2011. </a:t>
            </a: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1276</TotalTime>
  <Words>1607</Words>
  <Application>Microsoft Office PowerPoint</Application>
  <PresentationFormat>On-screen Show (4:3)</PresentationFormat>
  <Paragraphs>70</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Deep-Green A Dispersed Energy-Efficiency Computing Paradigm for Green Industrial IoT</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566</cp:revision>
  <dcterms:created xsi:type="dcterms:W3CDTF">2006-08-16T00:00:00Z</dcterms:created>
  <dcterms:modified xsi:type="dcterms:W3CDTF">2021-07-14T13:19:36Z</dcterms:modified>
</cp:coreProperties>
</file>