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10"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Blockchain</a:t>
            </a:r>
            <a:r>
              <a:rPr lang="en-IN" b="1" dirty="0" smtClean="0">
                <a:latin typeface="Times New Roman" pitchFamily="18" charset="0"/>
                <a:cs typeface="Times New Roman" pitchFamily="18" charset="0"/>
              </a:rPr>
              <a:t>-based Privacy-Preserving Driver Monitoring for </a:t>
            </a:r>
            <a:r>
              <a:rPr lang="en-IN" b="1" dirty="0" err="1" smtClean="0">
                <a:latin typeface="Times New Roman" pitchFamily="18" charset="0"/>
                <a:cs typeface="Times New Roman" pitchFamily="18" charset="0"/>
              </a:rPr>
              <a:t>MaaS</a:t>
            </a:r>
            <a:r>
              <a:rPr lang="en-IN" b="1" dirty="0" smtClean="0">
                <a:latin typeface="Times New Roman" pitchFamily="18" charset="0"/>
                <a:cs typeface="Times New Roman" pitchFamily="18" charset="0"/>
              </a:rPr>
              <a:t> in the Vehicular </a:t>
            </a:r>
            <a:r>
              <a:rPr lang="en-IN" b="1" dirty="0" err="1" smtClean="0">
                <a:latin typeface="Times New Roman" pitchFamily="18" charset="0"/>
                <a:cs typeface="Times New Roman" pitchFamily="18" charset="0"/>
              </a:rPr>
              <a:t>IoT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7620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Driving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are highly relevant to automotive statuses and on-board safety, which offer compelling shreds of evidence for mobility as a service (</a:t>
            </a:r>
            <a:r>
              <a:rPr lang="en-IN" sz="2000" dirty="0" err="1" smtClean="0">
                <a:latin typeface="Times New Roman" pitchFamily="18" charset="0"/>
                <a:cs typeface="Times New Roman" pitchFamily="18" charset="0"/>
              </a:rPr>
              <a:t>MaaS</a:t>
            </a:r>
            <a:r>
              <a:rPr lang="en-IN" sz="2000" dirty="0" smtClean="0">
                <a:latin typeface="Times New Roman" pitchFamily="18" charset="0"/>
                <a:cs typeface="Times New Roman" pitchFamily="18" charset="0"/>
              </a:rPr>
              <a:t>) providers to develop personalized rental prices and insurance products. However, the direct dissemination of driving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may lead to violations of identity and location privacy. In this paper, our proposed mechanism first achieves the verifiable aggregation and immutable dissemination of performance records by exploiting a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with the proof-of-stake (</a:t>
            </a:r>
            <a:r>
              <a:rPr lang="en-IN" sz="2000" dirty="0" err="1" smtClean="0">
                <a:latin typeface="Times New Roman" pitchFamily="18" charset="0"/>
                <a:cs typeface="Times New Roman" pitchFamily="18" charset="0"/>
              </a:rPr>
              <a:t>PoS</a:t>
            </a:r>
            <a:r>
              <a:rPr lang="en-IN" sz="2000" dirty="0" smtClean="0">
                <a:latin typeface="Times New Roman" pitchFamily="18" charset="0"/>
                <a:cs typeface="Times New Roman" pitchFamily="18" charset="0"/>
              </a:rPr>
              <a:t>) consensus. Moreover, to acquire a driver's aggregated performance record from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the proposed scheme first realizes quick identification with a Bloom filter and further approaches the target performance record through an oblivious transfer (OT) protocol. </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A performance evaluation shows that during the acquisition of the records, the computational complexity of our scheme is only related to the scale of the records contained in one transaction. However, the computational complexity of one traditional scheme without a Bloom filter depends on the scale of the records generated during each time slot. Furthermore, the computational complexity of another traditional scheme without aggregation relies on the scale of the records contained in one transaction, as well as the length of a driver's performance history. We also investigate the trade-off between the privacy level and computational complexity, and we determine the optimal number of data records in each transaction.</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existing technologies,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is the most promising one to meet these new security requirements and reshape the 5G communication </a:t>
            </a:r>
            <a:r>
              <a:rPr lang="en-IN" sz="2000" dirty="0" smtClean="0">
                <a:latin typeface="Times New Roman" pitchFamily="18" charset="0"/>
                <a:cs typeface="Times New Roman" pitchFamily="18" charset="0"/>
              </a:rPr>
              <a:t>landscape.</a:t>
            </a:r>
          </a:p>
          <a:p>
            <a:pPr algn="just">
              <a:lnSpc>
                <a:spcPct val="150000"/>
              </a:lnSpc>
            </a:pPr>
            <a:r>
              <a:rPr lang="en-IN" sz="2000" dirty="0" smtClean="0">
                <a:latin typeface="Times New Roman" pitchFamily="18" charset="0"/>
                <a:cs typeface="Times New Roman" pitchFamily="18" charset="0"/>
              </a:rPr>
              <a:t>Despite growing interest in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and 5G, the focus of existing survey works is on each of the specific technologies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the help of innovative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designs, 5G is expected to overcome the existing challenges and open up new opportunities to empower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5G-based services and applications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existing 5G technology infrastructure has remained unsolved challenges in terms of security, networking and computing performance degradation due to its centralized </a:t>
            </a:r>
            <a:r>
              <a:rPr lang="en-IN" sz="2000" dirty="0" smtClean="0">
                <a:latin typeface="Times New Roman" pitchFamily="18" charset="0"/>
                <a:cs typeface="Times New Roman" pitchFamily="18" charset="0"/>
              </a:rPr>
              <a:t>architecture.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IoV</a:t>
            </a:r>
            <a:r>
              <a:rPr lang="en-IN" sz="2000" dirty="0" smtClean="0">
                <a:latin typeface="Times New Roman" pitchFamily="18" charset="0"/>
                <a:cs typeface="Times New Roman" pitchFamily="18" charset="0"/>
              </a:rPr>
              <a:t> has the potential to solve various traffic and road safety problems effectively in order to prevent fatal crashes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overcome these challenges, this work is adapting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technology for real time application (RTA) to solve Vehicle-to-Everything (V2X) communications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allow an AI system to learn how to solve problems that cannot be specified, or whose solution method cannot be described by symbolic reasoning rules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 the other hand, for the public sector </a:t>
            </a:r>
            <a:r>
              <a:rPr lang="en-IN" sz="2000" dirty="0" err="1" smtClean="0">
                <a:latin typeface="Times New Roman" pitchFamily="18" charset="0"/>
                <a:cs typeface="Times New Roman" pitchFamily="18" charset="0"/>
              </a:rPr>
              <a:t>MaaS</a:t>
            </a:r>
            <a:r>
              <a:rPr lang="en-IN" sz="2000" dirty="0" smtClean="0">
                <a:latin typeface="Times New Roman" pitchFamily="18" charset="0"/>
                <a:cs typeface="Times New Roman" pitchFamily="18" charset="0"/>
              </a:rPr>
              <a:t> services may be seen as an option to battle some of their mobility, sustainability and urban space problems.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To achieve these objectives, several underlying wireless technologies have been proposed to enable future 5G networks, including cloud computing, edge computing, Software Defined Networking (SDN), Network Function Virtualization (NFV), Network Slicing, and D2D </a:t>
            </a:r>
            <a:r>
              <a:rPr lang="en-IN" sz="2000" dirty="0" smtClean="0">
                <a:latin typeface="Times New Roman" pitchFamily="18" charset="0"/>
                <a:cs typeface="Times New Roman" pitchFamily="18" charset="0"/>
              </a:rPr>
              <a:t>communication.</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study </a:t>
            </a:r>
            <a:r>
              <a:rPr lang="en-IN" sz="2000" dirty="0" smtClean="0">
                <a:latin typeface="Times New Roman" pitchFamily="18" charset="0"/>
                <a:cs typeface="Times New Roman" pitchFamily="18" charset="0"/>
              </a:rPr>
              <a:t>proposed a cloud-centric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framework enabled by smart contracts and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for secure data </a:t>
            </a:r>
            <a:r>
              <a:rPr lang="en-IN" sz="2000" dirty="0" smtClean="0">
                <a:latin typeface="Times New Roman" pitchFamily="18" charset="0"/>
                <a:cs typeface="Times New Roman" pitchFamily="18" charset="0"/>
              </a:rPr>
              <a:t>provenance.</a:t>
            </a:r>
          </a:p>
          <a:p>
            <a:pPr algn="just">
              <a:lnSpc>
                <a:spcPct val="150000"/>
              </a:lnSpc>
            </a:pPr>
            <a:r>
              <a:rPr lang="en-IN" sz="2000" dirty="0" smtClean="0">
                <a:latin typeface="Times New Roman" pitchFamily="18" charset="0"/>
                <a:cs typeface="Times New Roman" pitchFamily="18" charset="0"/>
              </a:rPr>
              <a:t>The proposed scheme contains three tiers with an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sensor network, a federation of multiple clouds, and a service platform.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Multiple SDN controllers in this proposed approach can communicate each other and interact with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which enables secure information exchanges between them.</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277112" y="4572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Algorithms can also replace human actions and decisions for individual agents in the logistics chain. It is expected that self-learning algorithms (AI) can improve decisions and therewith the performance of the logistics chain based on big data from sensors a lot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main objectives of C-ITS applications are to improve traffic safety and/or transport efficiency (including reduction of congestion) and/or environmental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a decrease of movements needed because of efficiency increase and occupancy rates, less energy is needed to reach the same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Smart agents are optimising their performance based on local information and local intelligence</a:t>
            </a:r>
            <a:r>
              <a:rPr lang="en-IN" sz="2000" dirty="0" smtClean="0">
                <a:latin typeface="Times New Roman" pitchFamily="18" charset="0"/>
                <a:cs typeface="Times New Roman" pitchFamily="18" charset="0"/>
              </a:rPr>
              <a: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internet of things: A survey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Atzori, L.; Iera, A.; Morabito, 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2E2E2E"/>
                          </a:solidFill>
                          <a:latin typeface="Times New Roman"/>
                          <a:ea typeface="Calibri"/>
                          <a:cs typeface="Latha"/>
                        </a:rPr>
                        <a:t>Main enabling factor of this promising paradigm is the integration of several technologies and communications solutions.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BlockChain: A Distributed Solution to Automotive Security and Privacy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Dorri, A.; Steger, M.; Kanhere, S.S.; Jurdak, 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propose a BC-based architecture to protect the privacy of the users and to increase the security of the vehicular ecosystem.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46685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Survey on Security Attacks in Vehicular Ad hoc Networks (VANETs)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Al-kahtani, 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Vehicular Ad hoc Networks (VANETs) are emerging mobile ad hoc network technologies incorporating mobile routing protocols for inter-vehicle data communications to support intelligent transportation systems.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 Intrusion Detection System for Connected Vehicles in Smart Cities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Aloqaily, M.; Otoum, S.; Al Ridhawi, I.; Jararweh, 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framework is validated through simulations to demonstrate the effectiveness of the solution in terms of intrusion attack detection.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png"/>
          <p:cNvPicPr>
            <a:picLocks noGrp="1" noChangeAspect="1" noChangeArrowheads="1"/>
          </p:cNvPicPr>
          <p:nvPr>
            <p:ph idx="1"/>
          </p:nvPr>
        </p:nvPicPr>
        <p:blipFill>
          <a:blip r:embed="rId2"/>
          <a:srcRect/>
          <a:stretch>
            <a:fillRect/>
          </a:stretch>
        </p:blipFill>
        <p:spPr bwMode="auto">
          <a:xfrm>
            <a:off x="1435100" y="1633586"/>
            <a:ext cx="7499350" cy="4429028"/>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381000"/>
            <a:ext cx="7498080" cy="4800600"/>
          </a:xfrm>
        </p:spPr>
        <p:txBody>
          <a:bodyPr>
            <a:noAutofit/>
          </a:bodyPr>
          <a:lstStyle/>
          <a:p>
            <a:pPr algn="just">
              <a:buNone/>
            </a:pPr>
            <a:r>
              <a:rPr lang="en-IN" sz="2000" dirty="0" smtClean="0">
                <a:latin typeface="Times New Roman" pitchFamily="18" charset="0"/>
                <a:cs typeface="Times New Roman" pitchFamily="18" charset="0"/>
              </a:rPr>
              <a:t>    This paper introduced a new Decentralized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solution for Vehicles communication (DISV). It incorporates three primary layers to explore the possibility of using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for communication in the </a:t>
            </a:r>
            <a:r>
              <a:rPr lang="en-IN" sz="2000" dirty="0" err="1" smtClean="0">
                <a:latin typeface="Times New Roman" pitchFamily="18" charset="0"/>
                <a:cs typeface="Times New Roman" pitchFamily="18" charset="0"/>
              </a:rPr>
              <a:t>IoV</a:t>
            </a:r>
            <a:r>
              <a:rPr lang="en-IN" sz="2000" dirty="0" smtClean="0">
                <a:latin typeface="Times New Roman" pitchFamily="18" charset="0"/>
                <a:cs typeface="Times New Roman" pitchFamily="18" charset="0"/>
              </a:rPr>
              <a:t>. A prototype of the smart contract on the </a:t>
            </a:r>
            <a:r>
              <a:rPr lang="en-IN" sz="2000" dirty="0" err="1" smtClean="0">
                <a:latin typeface="Times New Roman" pitchFamily="18" charset="0"/>
                <a:cs typeface="Times New Roman" pitchFamily="18" charset="0"/>
              </a:rPr>
              <a:t>Testnet</a:t>
            </a:r>
            <a:r>
              <a:rPr lang="en-IN" sz="2000" dirty="0" smtClean="0">
                <a:latin typeface="Times New Roman" pitchFamily="18" charset="0"/>
                <a:cs typeface="Times New Roman" pitchFamily="18" charset="0"/>
              </a:rPr>
              <a:t> of </a:t>
            </a:r>
            <a:r>
              <a:rPr lang="en-IN" sz="2000" dirty="0" err="1" smtClean="0">
                <a:latin typeface="Times New Roman" pitchFamily="18" charset="0"/>
                <a:cs typeface="Times New Roman" pitchFamily="18" charset="0"/>
              </a:rPr>
              <a:t>Ethereum</a:t>
            </a:r>
            <a:r>
              <a:rPr lang="en-IN" sz="2000" dirty="0" smtClean="0">
                <a:latin typeface="Times New Roman" pitchFamily="18" charset="0"/>
                <a:cs typeface="Times New Roman" pitchFamily="18" charset="0"/>
              </a:rPr>
              <a:t> have been deployed. This study considered several properties of the solution, including availability, integrity, and security to test whether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is an efficient and secure mechanism for </a:t>
            </a:r>
            <a:r>
              <a:rPr lang="en-IN" sz="2000" dirty="0" err="1" smtClean="0">
                <a:latin typeface="Times New Roman" pitchFamily="18" charset="0"/>
                <a:cs typeface="Times New Roman" pitchFamily="18" charset="0"/>
              </a:rPr>
              <a:t>IoV</a:t>
            </a:r>
            <a:r>
              <a:rPr lang="en-IN" sz="2000" dirty="0" smtClean="0">
                <a:latin typeface="Times New Roman" pitchFamily="18" charset="0"/>
                <a:cs typeface="Times New Roman" pitchFamily="18" charset="0"/>
              </a:rPr>
              <a:t> communications. The results showed that DISV can be considered as a real time application as well as a solution for the main challenges of Vehicle-to-X (V2X) communications such as security, centralization, and lack of privacy. In addition, it can facilitate the data exchange and cooperation between cars, infrastructure, and other actors of intelligent transportation systems. Moreover, DISV could be seen as an important element of the Advanced Driver Assistance Systems (ADAS) that might enhance the transportation safety and mobility. As a direction for future research, an enhanced version of DISV will be developed that includes reputation assessment system for unreliable data sources as in [58] Furthermore, a network for vehicle-based on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to allow users paying for electrical charging, parking spaces, and tolls through machine-to-machine transactions will be proposed.</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Atzori</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Iera</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Morabito</a:t>
            </a:r>
            <a:r>
              <a:rPr lang="en-IN" sz="1600" dirty="0" smtClean="0">
                <a:latin typeface="Times New Roman" pitchFamily="18" charset="0"/>
                <a:cs typeface="Times New Roman" pitchFamily="18" charset="0"/>
              </a:rPr>
              <a:t>, G. The internet of things: A survey.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2010, 54, 2787–2805.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p>
          <a:p>
            <a:pPr algn="just">
              <a:lnSpc>
                <a:spcPct val="160000"/>
              </a:lnSpc>
            </a:pPr>
            <a:r>
              <a:rPr lang="en-IN" sz="1600" dirty="0" smtClean="0">
                <a:latin typeface="Times New Roman" pitchFamily="18" charset="0"/>
                <a:cs typeface="Times New Roman" pitchFamily="18" charset="0"/>
              </a:rPr>
              <a:t>2. Yang, F.; Wang, S.; Li, J.; Liu, Z.; Sun, Q. The internet of things: A survey. China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2014, 11, 1–15.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p>
          <a:p>
            <a:pPr algn="just">
              <a:lnSpc>
                <a:spcPct val="160000"/>
              </a:lnSpc>
            </a:pPr>
            <a:r>
              <a:rPr lang="en-IN" sz="1600" dirty="0" smtClean="0">
                <a:latin typeface="Times New Roman" pitchFamily="18" charset="0"/>
                <a:cs typeface="Times New Roman" pitchFamily="18" charset="0"/>
              </a:rPr>
              <a:t>3. Delhi: 18,000 Autos Install GPS in One Month, Deadline Extended to February 28. Available online: https://www.hindustantimes.com/delhi-news/delhi-18-000-autos-install-gps-in-one-monthdeadline-extended-to-february-28/story-xlIsXOhh94aKOxaO5wwErJ.html (accessed on 18 November 2019). </a:t>
            </a:r>
          </a:p>
          <a:p>
            <a:pPr algn="just">
              <a:lnSpc>
                <a:spcPct val="160000"/>
              </a:lnSpc>
            </a:pPr>
            <a:r>
              <a:rPr lang="en-IN" sz="1600" dirty="0" smtClean="0">
                <a:latin typeface="Times New Roman" pitchFamily="18" charset="0"/>
                <a:cs typeface="Times New Roman" pitchFamily="18" charset="0"/>
              </a:rPr>
              <a:t>4. </a:t>
            </a:r>
            <a:r>
              <a:rPr lang="en-IN" sz="1600" dirty="0" err="1" smtClean="0">
                <a:latin typeface="Times New Roman" pitchFamily="18" charset="0"/>
                <a:cs typeface="Times New Roman" pitchFamily="18" charset="0"/>
              </a:rPr>
              <a:t>Dorri</a:t>
            </a:r>
            <a:r>
              <a:rPr lang="en-IN" sz="1600" dirty="0" smtClean="0">
                <a:latin typeface="Times New Roman" pitchFamily="18" charset="0"/>
                <a:cs typeface="Times New Roman" pitchFamily="18" charset="0"/>
              </a:rPr>
              <a:t>, A.; Steger, M.; </a:t>
            </a:r>
            <a:r>
              <a:rPr lang="en-IN" sz="1600" dirty="0" err="1" smtClean="0">
                <a:latin typeface="Times New Roman" pitchFamily="18" charset="0"/>
                <a:cs typeface="Times New Roman" pitchFamily="18" charset="0"/>
              </a:rPr>
              <a:t>Kanhere</a:t>
            </a:r>
            <a:r>
              <a:rPr lang="en-IN" sz="1600" dirty="0" smtClean="0">
                <a:latin typeface="Times New Roman" pitchFamily="18" charset="0"/>
                <a:cs typeface="Times New Roman" pitchFamily="18" charset="0"/>
              </a:rPr>
              <a:t>, S.S.; </a:t>
            </a:r>
            <a:r>
              <a:rPr lang="en-IN" sz="1600" dirty="0" err="1" smtClean="0">
                <a:latin typeface="Times New Roman" pitchFamily="18" charset="0"/>
                <a:cs typeface="Times New Roman" pitchFamily="18" charset="0"/>
              </a:rPr>
              <a:t>Jurdak</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A Distributed Solution to Automotive Security and Privacy.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Mag. 2017, 55, 119–125.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p>
          <a:p>
            <a:pPr algn="just">
              <a:lnSpc>
                <a:spcPct val="160000"/>
              </a:lnSpc>
            </a:pPr>
            <a:r>
              <a:rPr lang="en-IN" sz="1600" dirty="0" smtClean="0">
                <a:latin typeface="Times New Roman" pitchFamily="18" charset="0"/>
                <a:cs typeface="Times New Roman" pitchFamily="18" charset="0"/>
              </a:rPr>
              <a:t>5. Al-</a:t>
            </a:r>
            <a:r>
              <a:rPr lang="en-IN" sz="1600" dirty="0" err="1" smtClean="0">
                <a:latin typeface="Times New Roman" pitchFamily="18" charset="0"/>
                <a:cs typeface="Times New Roman" pitchFamily="18" charset="0"/>
              </a:rPr>
              <a:t>kahtani</a:t>
            </a:r>
            <a:r>
              <a:rPr lang="en-IN" sz="1600" dirty="0" smtClean="0">
                <a:latin typeface="Times New Roman" pitchFamily="18" charset="0"/>
                <a:cs typeface="Times New Roman" pitchFamily="18" charset="0"/>
              </a:rPr>
              <a:t>, M.. Survey on Security Attacks in Vehicular Ad hoc Networks (VANETs). In Proceedings of the </a:t>
            </a:r>
            <a:r>
              <a:rPr lang="en-IN" sz="1600" dirty="0" err="1" smtClean="0">
                <a:latin typeface="Times New Roman" pitchFamily="18" charset="0"/>
                <a:cs typeface="Times New Roman" pitchFamily="18" charset="0"/>
              </a:rPr>
              <a:t>the</a:t>
            </a:r>
            <a:r>
              <a:rPr lang="en-IN" sz="1600" dirty="0" smtClean="0">
                <a:latin typeface="Times New Roman" pitchFamily="18" charset="0"/>
                <a:cs typeface="Times New Roman" pitchFamily="18" charset="0"/>
              </a:rPr>
              <a:t> 6th International Conference on Signal Processing and Communication Systems (ICSPCS), Gold Coast, Australia, 12–14 December 2012; Volume 12–14, pp. 1–9.</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Tesla Fixes Security Bugs After Claims of Model S Hack. Available online: https://www.reuters. com/article/us-</a:t>
            </a:r>
            <a:r>
              <a:rPr lang="en-IN" sz="1500" dirty="0" err="1" smtClean="0">
                <a:latin typeface="Times New Roman" pitchFamily="18" charset="0"/>
                <a:cs typeface="Times New Roman" pitchFamily="18" charset="0"/>
              </a:rPr>
              <a:t>tesla</a:t>
            </a:r>
            <a:r>
              <a:rPr lang="en-IN" sz="1500" dirty="0" smtClean="0">
                <a:latin typeface="Times New Roman" pitchFamily="18" charset="0"/>
                <a:cs typeface="Times New Roman" pitchFamily="18" charset="0"/>
              </a:rPr>
              <a:t>-cyber/tesla-fixes-security-bugs-after-claims-of-model-s-hack-idUSKCN11Q2SD (accessed on 15 January 2020). </a:t>
            </a:r>
          </a:p>
          <a:p>
            <a:pPr algn="just">
              <a:lnSpc>
                <a:spcPct val="170000"/>
              </a:lnSpc>
            </a:pPr>
            <a:r>
              <a:rPr lang="en-IN" sz="1500" dirty="0" smtClean="0">
                <a:latin typeface="Times New Roman" pitchFamily="18" charset="0"/>
                <a:cs typeface="Times New Roman" pitchFamily="18" charset="0"/>
              </a:rPr>
              <a:t>7. </a:t>
            </a:r>
            <a:r>
              <a:rPr lang="en-IN" sz="1500" dirty="0" err="1" smtClean="0">
                <a:latin typeface="Times New Roman" pitchFamily="18" charset="0"/>
                <a:cs typeface="Times New Roman" pitchFamily="18" charset="0"/>
              </a:rPr>
              <a:t>Aloqaily</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Otoum</a:t>
            </a:r>
            <a:r>
              <a:rPr lang="en-IN" sz="1500" dirty="0" smtClean="0">
                <a:latin typeface="Times New Roman" pitchFamily="18" charset="0"/>
                <a:cs typeface="Times New Roman" pitchFamily="18" charset="0"/>
              </a:rPr>
              <a:t>, S.; Al </a:t>
            </a:r>
            <a:r>
              <a:rPr lang="en-IN" sz="1500" dirty="0" err="1" smtClean="0">
                <a:latin typeface="Times New Roman" pitchFamily="18" charset="0"/>
                <a:cs typeface="Times New Roman" pitchFamily="18" charset="0"/>
              </a:rPr>
              <a:t>Ridhawi</a:t>
            </a:r>
            <a:r>
              <a:rPr lang="en-IN" sz="1500" dirty="0" smtClean="0">
                <a:latin typeface="Times New Roman" pitchFamily="18" charset="0"/>
                <a:cs typeface="Times New Roman" pitchFamily="18" charset="0"/>
              </a:rPr>
              <a:t>, I.; </a:t>
            </a:r>
            <a:r>
              <a:rPr lang="en-IN" sz="1500" dirty="0" err="1" smtClean="0">
                <a:latin typeface="Times New Roman" pitchFamily="18" charset="0"/>
                <a:cs typeface="Times New Roman" pitchFamily="18" charset="0"/>
              </a:rPr>
              <a:t>Jararweh</a:t>
            </a:r>
            <a:r>
              <a:rPr lang="en-IN" sz="1500" dirty="0" smtClean="0">
                <a:latin typeface="Times New Roman" pitchFamily="18" charset="0"/>
                <a:cs typeface="Times New Roman" pitchFamily="18" charset="0"/>
              </a:rPr>
              <a:t>, Y. An Intrusion Detection System for Connected Vehicles in Smart Cities. Ad Hoc Networks 2019, 90, 101842.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p>
          <a:p>
            <a:pPr algn="just">
              <a:lnSpc>
                <a:spcPct val="170000"/>
              </a:lnSpc>
            </a:pPr>
            <a:r>
              <a:rPr lang="en-IN" sz="1500" dirty="0" smtClean="0">
                <a:latin typeface="Times New Roman" pitchFamily="18" charset="0"/>
                <a:cs typeface="Times New Roman" pitchFamily="18" charset="0"/>
              </a:rPr>
              <a:t>8. Glass, S.M.; </a:t>
            </a:r>
            <a:r>
              <a:rPr lang="en-IN" sz="1500" dirty="0" err="1" smtClean="0">
                <a:latin typeface="Times New Roman" pitchFamily="18" charset="0"/>
                <a:cs typeface="Times New Roman" pitchFamily="18" charset="0"/>
              </a:rPr>
              <a:t>Muthukkumarasamy</a:t>
            </a:r>
            <a:r>
              <a:rPr lang="en-IN" sz="1500" dirty="0" smtClean="0">
                <a:latin typeface="Times New Roman" pitchFamily="18" charset="0"/>
                <a:cs typeface="Times New Roman" pitchFamily="18" charset="0"/>
              </a:rPr>
              <a:t>, V.; </a:t>
            </a:r>
            <a:r>
              <a:rPr lang="en-IN" sz="1500" dirty="0" err="1" smtClean="0">
                <a:latin typeface="Times New Roman" pitchFamily="18" charset="0"/>
                <a:cs typeface="Times New Roman" pitchFamily="18" charset="0"/>
              </a:rPr>
              <a:t>Portmann</a:t>
            </a:r>
            <a:r>
              <a:rPr lang="en-IN" sz="1500" dirty="0" smtClean="0">
                <a:latin typeface="Times New Roman" pitchFamily="18" charset="0"/>
                <a:cs typeface="Times New Roman" pitchFamily="18" charset="0"/>
              </a:rPr>
              <a:t>, M. Detecting Man-in-the-Middle and Wormhole Attacks in Wireless Mesh Networks. In Proceedings of the </a:t>
            </a:r>
            <a:r>
              <a:rPr lang="en-IN" sz="1500" dirty="0" err="1" smtClean="0">
                <a:latin typeface="Times New Roman" pitchFamily="18" charset="0"/>
                <a:cs typeface="Times New Roman" pitchFamily="18" charset="0"/>
              </a:rPr>
              <a:t>the</a:t>
            </a:r>
            <a:r>
              <a:rPr lang="en-IN" sz="1500" dirty="0" smtClean="0">
                <a:latin typeface="Times New Roman" pitchFamily="18" charset="0"/>
                <a:cs typeface="Times New Roman" pitchFamily="18" charset="0"/>
              </a:rPr>
              <a:t> International Conference on Advanced Information Networking and Applications, Bradford, UK, 26–29 May 2009; Volume 26–29, pp. 530–538. </a:t>
            </a:r>
          </a:p>
          <a:p>
            <a:pPr algn="just">
              <a:lnSpc>
                <a:spcPct val="170000"/>
              </a:lnSpc>
            </a:pPr>
            <a:r>
              <a:rPr lang="en-IN" sz="1500" dirty="0" smtClean="0">
                <a:latin typeface="Times New Roman" pitchFamily="18" charset="0"/>
                <a:cs typeface="Times New Roman" pitchFamily="18" charset="0"/>
              </a:rPr>
              <a:t>9. Controlling Vehicle Features of Nissan LEAFs across the Globe via Vulnerable APIs. Available online: https://www.troyhunt.com/controlling-vehicle-features-of-nissan/ (accessed on 15 January 2020). </a:t>
            </a:r>
          </a:p>
          <a:p>
            <a:pPr algn="just">
              <a:lnSpc>
                <a:spcPct val="170000"/>
              </a:lnSpc>
            </a:pPr>
            <a:r>
              <a:rPr lang="en-IN" sz="1500" dirty="0" smtClean="0">
                <a:latin typeface="Times New Roman" pitchFamily="18" charset="0"/>
                <a:cs typeface="Times New Roman" pitchFamily="18" charset="0"/>
              </a:rPr>
              <a:t>10. Hackers Discovered It is Possible to Remotely Control Features of Mitsubishi Outlander PHEV by Hacking the Mobile Applications Designed by the Car Vendor. Available online: https://securityaffairs.co/ </a:t>
            </a:r>
            <a:r>
              <a:rPr lang="en-IN" sz="1500" dirty="0" err="1" smtClean="0">
                <a:latin typeface="Times New Roman" pitchFamily="18" charset="0"/>
                <a:cs typeface="Times New Roman" pitchFamily="18" charset="0"/>
              </a:rPr>
              <a:t>wordpress</a:t>
            </a:r>
            <a:r>
              <a:rPr lang="en-IN" sz="1500" dirty="0" smtClean="0">
                <a:latin typeface="Times New Roman" pitchFamily="18" charset="0"/>
                <a:cs typeface="Times New Roman" pitchFamily="18" charset="0"/>
              </a:rPr>
              <a:t>/48114/hacking/mitsubishi-outlander-phev-hacking.html (accessed on 15 January 2020). </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1271</TotalTime>
  <Words>1512</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Blockchain-based Privacy-Preserving Driver Monitoring for MaaS in the Vehicular IoT</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2021-07-14T15:27:40Z</dcterms:modified>
</cp:coreProperties>
</file>