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Voltage Over-scaling-based Lightweight Authentication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Security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It is a challenging task to deploy lightweight security protocols in resource-constrained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 hardware-oriented lightweight authentication protocol based on device signature generated during voltage over-scaling (VOS) was recently proposed to address this issue. VOS-based authentication employs the computation unit such as adders to generate the process variation dependent error which is combined with secret keys to create a two-factor authentication protocol. In this paper, machine learning (ML)-based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attacks to break such authentication is presented.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also propose a \underline{c}</a:t>
            </a:r>
            <a:r>
              <a:rPr lang="en-IN" sz="2000" dirty="0" err="1" smtClean="0">
                <a:latin typeface="Times New Roman" pitchFamily="18" charset="0"/>
                <a:cs typeface="Times New Roman" pitchFamily="18" charset="0"/>
              </a:rPr>
              <a:t>hallenge</a:t>
            </a:r>
            <a:r>
              <a:rPr lang="en-IN" sz="2000" dirty="0" smtClean="0">
                <a:latin typeface="Times New Roman" pitchFamily="18" charset="0"/>
                <a:cs typeface="Times New Roman" pitchFamily="18" charset="0"/>
              </a:rPr>
              <a:t> \underline{s}elf-\underline{o}</a:t>
            </a:r>
            <a:r>
              <a:rPr lang="en-IN" sz="2000" dirty="0" err="1" smtClean="0">
                <a:latin typeface="Times New Roman" pitchFamily="18" charset="0"/>
                <a:cs typeface="Times New Roman" pitchFamily="18" charset="0"/>
              </a:rPr>
              <a:t>bfuscation</a:t>
            </a:r>
            <a:r>
              <a:rPr lang="en-IN" sz="2000" dirty="0" smtClean="0">
                <a:latin typeface="Times New Roman" pitchFamily="18" charset="0"/>
                <a:cs typeface="Times New Roman" pitchFamily="18" charset="0"/>
              </a:rPr>
              <a:t> \underline{s}</a:t>
            </a:r>
            <a:r>
              <a:rPr lang="en-IN" sz="2000" dirty="0" err="1" smtClean="0">
                <a:latin typeface="Times New Roman" pitchFamily="18" charset="0"/>
                <a:cs typeface="Times New Roman" pitchFamily="18" charset="0"/>
              </a:rPr>
              <a:t>tructure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which employs previous challenges combined with keys or random numbers to obfuscate the current challenge for the VOS-based authentication to resist ML attacks. Experimental results show that ANN, RNN and CMA-ES can clone the challenge-response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VOS-based authentication with up to 99.65% prediction accuracy, while the prediction accuracy is less than 51.2% after deploying our proposed ML resilient technique. In addition, our proposed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also shows good obfuscation ability for strong PUFs. Experimental results show that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accuracies are below 54% when $10^6$ challenge-response pairs (CRPs) are collected to model the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-based Arbiter PUF with ML attacks such as LR, SVM, ANN, RNN and CMA-ES.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some of the above studies such </a:t>
            </a:r>
            <a:r>
              <a:rPr lang="en-IN" sz="2000" dirty="0" smtClean="0">
                <a:latin typeface="Times New Roman" pitchFamily="18" charset="0"/>
                <a:cs typeface="Times New Roman" pitchFamily="18" charset="0"/>
              </a:rPr>
              <a:t>as the </a:t>
            </a:r>
            <a:r>
              <a:rPr lang="en-IN" sz="2000" dirty="0" smtClean="0">
                <a:latin typeface="Times New Roman" pitchFamily="18" charset="0"/>
                <a:cs typeface="Times New Roman" pitchFamily="18" charset="0"/>
              </a:rPr>
              <a:t>focus of the authors is on approach to solve energy management problem, However, the transfer of a massive amount of data on the existing communication infrastructure is challenging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presented a comprehensive study of existing </a:t>
            </a:r>
            <a:r>
              <a:rPr lang="en-IN" sz="2000" dirty="0" err="1" smtClean="0">
                <a:latin typeface="Times New Roman" pitchFamily="18" charset="0"/>
                <a:cs typeface="Times New Roman" pitchFamily="18" charset="0"/>
              </a:rPr>
              <a:t>memristor</a:t>
            </a:r>
            <a:r>
              <a:rPr lang="en-IN" sz="2000" dirty="0" smtClean="0">
                <a:latin typeface="Times New Roman" pitchFamily="18" charset="0"/>
                <a:cs typeface="Times New Roman" pitchFamily="18" charset="0"/>
              </a:rPr>
              <a:t> based hardware authentication techniques and their weaknesses for extending the state-of-the-art for memory component dependent authentication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time offset based data level detection techniques can only detect spoofing if there is a discontinuous change in time, caused by a step change in the GPS reference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approach is a data-level detection mechanism, no change to the receiver architecture is required to integrate our countermeasure as an add-on to existing systems.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device authentication, the response bit is ‘0’ or ‘1’, which is a binary classification problem.</a:t>
            </a:r>
          </a:p>
          <a:p>
            <a:pPr algn="just">
              <a:lnSpc>
                <a:spcPct val="150000"/>
              </a:lnSpc>
            </a:pPr>
            <a:r>
              <a:rPr lang="en-IN" sz="2000" dirty="0" smtClean="0">
                <a:latin typeface="Times New Roman" pitchFamily="18" charset="0"/>
                <a:cs typeface="Times New Roman" pitchFamily="18" charset="0"/>
              </a:rPr>
              <a:t>It is appropriate for medium-scale complex optimization problems.</a:t>
            </a:r>
          </a:p>
          <a:p>
            <a:pPr algn="just">
              <a:lnSpc>
                <a:spcPct val="150000"/>
              </a:lnSpc>
            </a:pPr>
            <a:r>
              <a:rPr lang="en-IN" sz="2000" dirty="0" smtClean="0">
                <a:latin typeface="Times New Roman" pitchFamily="18" charset="0"/>
                <a:cs typeface="Times New Roman" pitchFamily="18" charset="0"/>
              </a:rPr>
              <a:t>It combines the reliability and </a:t>
            </a:r>
            <a:r>
              <a:rPr lang="en-IN" sz="2000" dirty="0" err="1" smtClean="0">
                <a:latin typeface="Times New Roman" pitchFamily="18" charset="0"/>
                <a:cs typeface="Times New Roman" pitchFamily="18" charset="0"/>
              </a:rPr>
              <a:t>globality</a:t>
            </a:r>
            <a:r>
              <a:rPr lang="en-IN" sz="2000" dirty="0" smtClean="0">
                <a:latin typeface="Times New Roman" pitchFamily="18" charset="0"/>
                <a:cs typeface="Times New Roman" pitchFamily="18" charset="0"/>
              </a:rPr>
              <a:t> of ES with the </a:t>
            </a:r>
            <a:r>
              <a:rPr lang="en-IN" sz="2000" dirty="0" err="1" smtClean="0">
                <a:latin typeface="Times New Roman" pitchFamily="18" charset="0"/>
                <a:cs typeface="Times New Roman" pitchFamily="18" charset="0"/>
              </a:rPr>
              <a:t>adaptiveness</a:t>
            </a:r>
            <a:r>
              <a:rPr lang="en-IN" sz="2000" dirty="0" smtClean="0">
                <a:latin typeface="Times New Roman" pitchFamily="18" charset="0"/>
                <a:cs typeface="Times New Roman" pitchFamily="18" charset="0"/>
              </a:rPr>
              <a:t> of covariance matrices, and can solve complex multiple peak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problem, we develop a simple, fast, and tamper-proof hardware dependent signal authentication and spoofing detection mechanism for civilian navigation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can be addressed by using differential measurement techniques where the resistance of the </a:t>
            </a:r>
            <a:r>
              <a:rPr lang="en-IN" sz="2000" dirty="0" err="1" smtClean="0">
                <a:latin typeface="Times New Roman" pitchFamily="18" charset="0"/>
                <a:cs typeface="Times New Roman" pitchFamily="18" charset="0"/>
              </a:rPr>
              <a:t>memristor</a:t>
            </a:r>
            <a:r>
              <a:rPr lang="en-IN" sz="2000" dirty="0" smtClean="0">
                <a:latin typeface="Times New Roman" pitchFamily="18" charset="0"/>
                <a:cs typeface="Times New Roman" pitchFamily="18" charset="0"/>
              </a:rPr>
              <a:t> is compared with other fixed resistors with different resistances.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grey wolf optimizer (GWO), artificial bee colony (ABC) optimization algorithm-based Time of Use (</a:t>
            </a:r>
            <a:r>
              <a:rPr lang="en-IN" sz="2000" dirty="0" err="1" smtClean="0">
                <a:latin typeface="Times New Roman" pitchFamily="18" charset="0"/>
                <a:cs typeface="Times New Roman" pitchFamily="18" charset="0"/>
              </a:rPr>
              <a:t>ToU</a:t>
            </a:r>
            <a:r>
              <a:rPr lang="en-IN" sz="2000" dirty="0" smtClean="0">
                <a:latin typeface="Times New Roman" pitchFamily="18" charset="0"/>
                <a:cs typeface="Times New Roman" pitchFamily="18" charset="0"/>
              </a:rPr>
              <a:t>) pricing model is proposed to define the rates for shoulder-peak and on-peak hours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novel real-time electricity scheduling for smart demand side management system using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proposed that employs: scalability, adaptability, Interoperability and connectivity between appliances over cloud platforms.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offered analytics and business intelligence (BI), which allowed the researchers to gain insights on the data collected by visualizing dashboards and reports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researchers proposed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for collecting the data, monitoring, managing and controlling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810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to constructing a good SVM is to maximize the margin while minimizing classification errors, and the whole process is regulated by the regularization coefficient</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is not only efficient for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but also can be deployed for strong PUFs and exhibits good obfuscation ability.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attackers need to select effective training set in massive data and build an efficient model. Therefore, it is impossible for attackers to clone the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-based authentication by brute-force attacks.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VOS is a common power reduction technology and can be used for approximate </a:t>
            </a:r>
            <a:r>
              <a:rPr lang="en-IN" sz="2000" dirty="0" smtClean="0">
                <a:latin typeface="Times New Roman" pitchFamily="18" charset="0"/>
                <a:cs typeface="Times New Roman" pitchFamily="18" charset="0"/>
              </a:rPr>
              <a:t>computing.</a:t>
            </a:r>
          </a:p>
          <a:p>
            <a:pPr algn="just">
              <a:lnSpc>
                <a:spcPct val="150000"/>
              </a:lnSpc>
            </a:pPr>
            <a:r>
              <a:rPr lang="en-IN" sz="2000" dirty="0" smtClean="0">
                <a:latin typeface="Times New Roman" pitchFamily="18" charset="0"/>
                <a:cs typeface="Times New Roman" pitchFamily="18" charset="0"/>
              </a:rPr>
              <a:t>The common logic gates include NOT gate, AND gate, OR gate, and XOR gate, where the XOR gate is linearly inseparable, and hence it is often used to encrypt information in cryptography.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133600"/>
                <a:gridCol w="19812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 Secure and Provable Authentication for Internet of Things: Realizing Industry 4.0</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 </a:t>
                      </a:r>
                      <a:r>
                        <a:rPr lang="en-US" sz="2000" dirty="0" err="1">
                          <a:latin typeface="Times New Roman"/>
                          <a:ea typeface="Calibri"/>
                          <a:cs typeface="Latha"/>
                        </a:rPr>
                        <a:t>Garg</a:t>
                      </a:r>
                      <a:r>
                        <a:rPr lang="en-US" sz="2000" dirty="0">
                          <a:latin typeface="Times New Roman"/>
                          <a:ea typeface="Calibri"/>
                          <a:cs typeface="Latha"/>
                        </a:rPr>
                        <a:t>, K. </a:t>
                      </a:r>
                      <a:r>
                        <a:rPr lang="en-US" sz="2000" dirty="0" err="1">
                          <a:latin typeface="Times New Roman"/>
                          <a:ea typeface="Calibri"/>
                          <a:cs typeface="Latha"/>
                        </a:rPr>
                        <a:t>Kaur</a:t>
                      </a:r>
                      <a:r>
                        <a:rPr lang="en-US" sz="2000" dirty="0">
                          <a:latin typeface="Times New Roman"/>
                          <a:ea typeface="Calibri"/>
                          <a:cs typeface="Latha"/>
                        </a:rPr>
                        <a:t>, G. </a:t>
                      </a:r>
                      <a:r>
                        <a:rPr lang="en-US" sz="2000" dirty="0" err="1">
                          <a:latin typeface="Times New Roman"/>
                          <a:ea typeface="Calibri"/>
                          <a:cs typeface="Latha"/>
                        </a:rPr>
                        <a:t>Kaddoum</a:t>
                      </a:r>
                      <a:r>
                        <a:rPr lang="en-US" sz="2000" dirty="0">
                          <a:latin typeface="Times New Roman"/>
                          <a:ea typeface="Calibri"/>
                          <a:cs typeface="Latha"/>
                        </a:rPr>
                        <a:t>, and K. R. </a:t>
                      </a:r>
                      <a:r>
                        <a:rPr lang="en-US" sz="2000" dirty="0" err="1">
                          <a:latin typeface="Times New Roman"/>
                          <a:ea typeface="Calibri"/>
                          <a:cs typeface="Latha"/>
                        </a:rPr>
                        <a:t>Choo</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protocol relies on lightweight operations, such as elliptic curve cryptography, physically unclonable functions, hash functions, concatenation, and XOR operations.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Collaborative Security Framework for Software-Defined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Miranda, G. Kaddoum, E. Bou-Harb, S. Garg, and K. Kaur,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software-defined security framework that combines intrusion prevention in conjunction with a collaborative anomaly detection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18288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silicon PUFs and recent advances in ring oscillator PUFs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G. Qu, Y. Q. Lv, and Q. Zhou,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Silicon physical unclonable function (PUF) is a popular hardware security primitive that exploits the intrinsic variation of IC manufacturing process to generate chip-unique information for various security related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Physical Unclonable Function-based Key-Sharing via Machine Learning for IoT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and G. Qu,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basic idea is to implement one-to-one input-output mapping with Lookup Table (LUT)-based </a:t>
                      </a:r>
                      <a:r>
                        <a:rPr lang="en-US" sz="2000" dirty="0" err="1">
                          <a:solidFill>
                            <a:srgbClr val="333333"/>
                          </a:solidFill>
                          <a:latin typeface="Times New Roman"/>
                          <a:ea typeface="Calibri"/>
                          <a:cs typeface="Latha"/>
                        </a:rPr>
                        <a:t>interstage</a:t>
                      </a:r>
                      <a:r>
                        <a:rPr lang="en-US" sz="2000" dirty="0">
                          <a:solidFill>
                            <a:srgbClr val="333333"/>
                          </a:solidFill>
                          <a:latin typeface="Times New Roman"/>
                          <a:ea typeface="Calibri"/>
                          <a:cs typeface="Latha"/>
                        </a:rPr>
                        <a:t> crossing structures in each level of inverters of RO PUF.</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371600"/>
            <a:ext cx="6705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2000" dirty="0" smtClean="0">
                <a:latin typeface="Times New Roman" pitchFamily="18" charset="0"/>
                <a:cs typeface="Times New Roman" pitchFamily="18" charset="0"/>
              </a:rPr>
              <a:t>     In this paper, we carefully analyzed the working principle of VOS and illustrated how to use the errors generated by the computing unit as the hardware fingerprints. Then, we analyzed the relationship between the inputs and outputs in </a:t>
            </a:r>
            <a:r>
              <a:rPr lang="en-IN" sz="2000" dirty="0" err="1" smtClean="0">
                <a:latin typeface="Times New Roman" pitchFamily="18" charset="0"/>
                <a:cs typeface="Times New Roman" pitchFamily="18" charset="0"/>
              </a:rPr>
              <a:t>VOLtA’s</a:t>
            </a:r>
            <a:r>
              <a:rPr lang="en-IN" sz="2000" dirty="0" smtClean="0">
                <a:latin typeface="Times New Roman" pitchFamily="18" charset="0"/>
                <a:cs typeface="Times New Roman" pitchFamily="18" charset="0"/>
              </a:rPr>
              <a:t> work process. Moreover, we </a:t>
            </a:r>
            <a:r>
              <a:rPr lang="en-IN" sz="2000" dirty="0" err="1" smtClean="0">
                <a:latin typeface="Times New Roman" pitchFamily="18" charset="0"/>
                <a:cs typeface="Times New Roman" pitchFamily="18" charset="0"/>
              </a:rPr>
              <a:t>reevaluated</a:t>
            </a:r>
            <a:r>
              <a:rPr lang="en-IN" sz="2000" dirty="0" smtClean="0">
                <a:latin typeface="Times New Roman" pitchFamily="18" charset="0"/>
                <a:cs typeface="Times New Roman" pitchFamily="18" charset="0"/>
              </a:rPr>
              <a:t> the security of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by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logic gates and implemented several high-accuracy ML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attacks on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Experimental results show that the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is vulnerable to ML attacks, and the prediction accuracy of RNN is up to 99.65%. To resist the ML attacks, this paper proposes a novel challenge </a:t>
            </a:r>
            <a:r>
              <a:rPr lang="en-IN" sz="2000" dirty="0" err="1" smtClean="0">
                <a:latin typeface="Times New Roman" pitchFamily="18" charset="0"/>
                <a:cs typeface="Times New Roman" pitchFamily="18" charset="0"/>
              </a:rPr>
              <a:t>selfobfuscation</a:t>
            </a:r>
            <a:r>
              <a:rPr lang="en-IN" sz="2000" dirty="0" smtClean="0">
                <a:latin typeface="Times New Roman" pitchFamily="18" charset="0"/>
                <a:cs typeface="Times New Roman" pitchFamily="18" charset="0"/>
              </a:rPr>
              <a:t> structure, named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which includes </a:t>
            </a:r>
            <a:r>
              <a:rPr lang="en-IN" sz="2000" dirty="0" err="1" smtClean="0">
                <a:latin typeface="Times New Roman" pitchFamily="18" charset="0"/>
                <a:cs typeface="Times New Roman" pitchFamily="18" charset="0"/>
              </a:rPr>
              <a:t>WCSoS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TCSoS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-based ML attacks resistant authentication protocol can lower the prediction accuracy of ML on the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to 51.2%. In addition, we also designed the input cache structure (ICS) to complete the obfuscation of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Furthermore, we collect 106 CRPs of an Arbiter PUF deployed with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it using LR, SVM, ANN, RNN and CMA-ES. The experimental results show that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accuracy is reduced to 54%. Our proposed </a:t>
            </a:r>
            <a:r>
              <a:rPr lang="en-IN" sz="2000" dirty="0" err="1" smtClean="0">
                <a:latin typeface="Times New Roman" pitchFamily="18" charset="0"/>
                <a:cs typeface="Times New Roman" pitchFamily="18" charset="0"/>
              </a:rPr>
              <a:t>CSoS</a:t>
            </a:r>
            <a:r>
              <a:rPr lang="en-IN" sz="2000" dirty="0" smtClean="0">
                <a:latin typeface="Times New Roman" pitchFamily="18" charset="0"/>
                <a:cs typeface="Times New Roman" pitchFamily="18" charset="0"/>
              </a:rPr>
              <a:t> exhibits high obfuscation ability for both </a:t>
            </a:r>
            <a:r>
              <a:rPr lang="en-IN" sz="2000" dirty="0" err="1" smtClean="0">
                <a:latin typeface="Times New Roman" pitchFamily="18" charset="0"/>
                <a:cs typeface="Times New Roman" pitchFamily="18" charset="0"/>
              </a:rPr>
              <a:t>VOLtA</a:t>
            </a:r>
            <a:r>
              <a:rPr lang="en-IN" sz="2000" dirty="0" smtClean="0">
                <a:latin typeface="Times New Roman" pitchFamily="18" charset="0"/>
                <a:cs typeface="Times New Roman" pitchFamily="18" charset="0"/>
              </a:rPr>
              <a:t> and strong PUFs with lower hardware overhead and power consumption.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Wikipedia, ”Internet of things,” [Online]. Available: https://en.wikipedia.org/wiki/Internet of things </a:t>
            </a:r>
          </a:p>
          <a:p>
            <a:pPr algn="just">
              <a:lnSpc>
                <a:spcPct val="160000"/>
              </a:lnSpc>
            </a:pPr>
            <a:r>
              <a:rPr lang="en-IN" sz="1600" dirty="0" smtClean="0">
                <a:latin typeface="Times New Roman" pitchFamily="18" charset="0"/>
                <a:cs typeface="Times New Roman" pitchFamily="18" charset="0"/>
              </a:rPr>
              <a:t>[2] “Smart Summit Asia: Identifying Key Technology Drivers for Wider Adoption of Connected Solutions,” [Online]. Available: https://technology.ihs.com/587648, 2017.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 that disrupted internet was largest of its kind in history, experts say,” [Online]. Available: https://www.theguardian.com/technology/2016/oct/26/ddos-attackdyn-mirai-botnet, 2016. </a:t>
            </a:r>
          </a:p>
          <a:p>
            <a:pPr algn="just">
              <a:lnSpc>
                <a:spcPct val="160000"/>
              </a:lnSpc>
            </a:pP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Garg</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Kaur</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Kaddoum</a:t>
            </a:r>
            <a:r>
              <a:rPr lang="en-IN" sz="1600" dirty="0" smtClean="0">
                <a:latin typeface="Times New Roman" pitchFamily="18" charset="0"/>
                <a:cs typeface="Times New Roman" pitchFamily="18" charset="0"/>
              </a:rPr>
              <a:t>, and K. R.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“Toward Secure and Provable Authentication for Internet of Things: Realizing Industry 4.0,” IEEE Internet of Things Journal, vol. 7, no. 5, pp. 4598-4606, 2020. </a:t>
            </a:r>
          </a:p>
          <a:p>
            <a:pPr algn="just">
              <a:lnSpc>
                <a:spcPct val="160000"/>
              </a:lnSpc>
            </a:pPr>
            <a:r>
              <a:rPr lang="en-IN" sz="1600" dirty="0" smtClean="0">
                <a:latin typeface="Times New Roman" pitchFamily="18" charset="0"/>
                <a:cs typeface="Times New Roman" pitchFamily="18" charset="0"/>
              </a:rPr>
              <a:t>[5] C. Miranda, G. </a:t>
            </a:r>
            <a:r>
              <a:rPr lang="en-IN" sz="1600" dirty="0" err="1" smtClean="0">
                <a:latin typeface="Times New Roman" pitchFamily="18" charset="0"/>
                <a:cs typeface="Times New Roman" pitchFamily="18" charset="0"/>
              </a:rPr>
              <a:t>Kaddoum</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Bou-Harb</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Garg</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Kaur</a:t>
            </a:r>
            <a:r>
              <a:rPr lang="en-IN" sz="1600" dirty="0" smtClean="0">
                <a:latin typeface="Times New Roman" pitchFamily="18" charset="0"/>
                <a:cs typeface="Times New Roman" pitchFamily="18" charset="0"/>
              </a:rPr>
              <a:t>, “A Collaborative Security Framework for Software-Defined Wireless Sensor Networks,” IEEE Transactions on Information Forensics and Security, vol. 15, pp. 2602- 2615,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Zhang, G. </a:t>
            </a:r>
            <a:r>
              <a:rPr lang="en-IN" sz="1600" dirty="0" err="1" smtClean="0">
                <a:latin typeface="Times New Roman" pitchFamily="18" charset="0"/>
                <a:cs typeface="Times New Roman" pitchFamily="18" charset="0"/>
              </a:rPr>
              <a:t>Qu</a:t>
            </a:r>
            <a:r>
              <a:rPr lang="en-IN" sz="1600" dirty="0" smtClean="0">
                <a:latin typeface="Times New Roman" pitchFamily="18" charset="0"/>
                <a:cs typeface="Times New Roman" pitchFamily="18" charset="0"/>
              </a:rPr>
              <a:t>, Y. Q. </a:t>
            </a:r>
            <a:r>
              <a:rPr lang="en-IN" sz="1600" dirty="0" err="1" smtClean="0">
                <a:latin typeface="Times New Roman" pitchFamily="18" charset="0"/>
                <a:cs typeface="Times New Roman" pitchFamily="18" charset="0"/>
              </a:rPr>
              <a:t>Lv</a:t>
            </a:r>
            <a:r>
              <a:rPr lang="en-IN" sz="1600" dirty="0" smtClean="0">
                <a:latin typeface="Times New Roman" pitchFamily="18" charset="0"/>
                <a:cs typeface="Times New Roman" pitchFamily="18" charset="0"/>
              </a:rPr>
              <a:t>, and Q. Zhou, “A survey on silicon PUFs and recent advances in ring oscillator PUFs,” Journal of Computer Science and Technology, vol. 29, no. 4, pp. 664-678, 2014. </a:t>
            </a:r>
          </a:p>
          <a:p>
            <a:pPr algn="just">
              <a:lnSpc>
                <a:spcPct val="170000"/>
              </a:lnSpc>
            </a:pPr>
            <a:r>
              <a:rPr lang="en-IN" sz="1600" dirty="0" smtClean="0">
                <a:latin typeface="Times New Roman" pitchFamily="18" charset="0"/>
                <a:cs typeface="Times New Roman" pitchFamily="18" charset="0"/>
              </a:rPr>
              <a:t>[7] M. T. </a:t>
            </a:r>
            <a:r>
              <a:rPr lang="en-IN" sz="1600" dirty="0" err="1" smtClean="0">
                <a:latin typeface="Times New Roman" pitchFamily="18" charset="0"/>
                <a:cs typeface="Times New Roman" pitchFamily="18" charset="0"/>
              </a:rPr>
              <a:t>Arafin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Qu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VOLtA</a:t>
            </a:r>
            <a:r>
              <a:rPr lang="en-IN" sz="1600" dirty="0" smtClean="0">
                <a:latin typeface="Times New Roman" pitchFamily="18" charset="0"/>
                <a:cs typeface="Times New Roman" pitchFamily="18" charset="0"/>
              </a:rPr>
              <a:t>: Voltage Over-scaling Based Lightweight Authentication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in Asia and South Pacific Design Automation Conference, pp. 336-341, 2017. </a:t>
            </a:r>
          </a:p>
          <a:p>
            <a:pPr algn="just">
              <a:lnSpc>
                <a:spcPct val="170000"/>
              </a:lnSpc>
            </a:pPr>
            <a:r>
              <a:rPr lang="en-IN" sz="1600" dirty="0" smtClean="0">
                <a:latin typeface="Times New Roman" pitchFamily="18" charset="0"/>
                <a:cs typeface="Times New Roman" pitchFamily="18" charset="0"/>
              </a:rPr>
              <a:t>[8] J. Zhang, and G. </a:t>
            </a:r>
            <a:r>
              <a:rPr lang="en-IN" sz="1600" dirty="0" err="1" smtClean="0">
                <a:latin typeface="Times New Roman" pitchFamily="18" charset="0"/>
                <a:cs typeface="Times New Roman" pitchFamily="18" charset="0"/>
              </a:rPr>
              <a:t>Qu</a:t>
            </a:r>
            <a:r>
              <a:rPr lang="en-IN" sz="1600" dirty="0" smtClean="0">
                <a:latin typeface="Times New Roman" pitchFamily="18" charset="0"/>
                <a:cs typeface="Times New Roman" pitchFamily="18" charset="0"/>
              </a:rPr>
              <a:t>, “Physical </a:t>
            </a:r>
            <a:r>
              <a:rPr lang="en-IN" sz="1600" dirty="0" err="1" smtClean="0">
                <a:latin typeface="Times New Roman" pitchFamily="18" charset="0"/>
                <a:cs typeface="Times New Roman" pitchFamily="18" charset="0"/>
              </a:rPr>
              <a:t>Unclonable</a:t>
            </a:r>
            <a:r>
              <a:rPr lang="en-IN" sz="1600" dirty="0" smtClean="0">
                <a:latin typeface="Times New Roman" pitchFamily="18" charset="0"/>
                <a:cs typeface="Times New Roman" pitchFamily="18" charset="0"/>
              </a:rPr>
              <a:t> Function-based Key-Sharing via Machine Learning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Security,” IEEE Transactions on Industrial Electronics, vol. 67, no. 8, pp. 7025-7033, 2020. </a:t>
            </a:r>
          </a:p>
          <a:p>
            <a:pPr algn="just">
              <a:lnSpc>
                <a:spcPct val="170000"/>
              </a:lnSpc>
            </a:pP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Venkatesan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K. Roy, and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“MACACO: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analysis of circuits for approximate computing,” in IEEE/ACM International Conference on Computer-Aided Design, Digest of Technical Papers, pp. 667-673, 2011. </a:t>
            </a:r>
          </a:p>
          <a:p>
            <a:pPr algn="just">
              <a:lnSpc>
                <a:spcPct val="170000"/>
              </a:lnSpc>
            </a:pPr>
            <a:r>
              <a:rPr lang="en-IN" sz="1600" dirty="0" smtClean="0">
                <a:latin typeface="Times New Roman" pitchFamily="18" charset="0"/>
                <a:cs typeface="Times New Roman" pitchFamily="18" charset="0"/>
              </a:rPr>
              <a:t>[10] J. N. Chen, and J. H.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“Energy-Efficient Digital Signal Processing via Voltage-</a:t>
            </a:r>
            <a:r>
              <a:rPr lang="en-IN" sz="1600" dirty="0" err="1" smtClean="0">
                <a:latin typeface="Times New Roman" pitchFamily="18" charset="0"/>
                <a:cs typeface="Times New Roman" pitchFamily="18" charset="0"/>
              </a:rPr>
              <a:t>Overscaling</a:t>
            </a:r>
            <a:r>
              <a:rPr lang="en-IN" sz="1600" dirty="0" smtClean="0">
                <a:latin typeface="Times New Roman" pitchFamily="18" charset="0"/>
                <a:cs typeface="Times New Roman" pitchFamily="18" charset="0"/>
              </a:rPr>
              <a:t>-Based Residue Number System,” IEEE Transactions on Very Large Scale Integration (VLSI) Systems, vol. 21, no. 7, pp. 1322-1332,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1640</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Voltage Over-scaling-based Lightweight Authentication for IoT Security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2021-07-13T08:03:47Z</dcterms:modified>
</cp:coreProperties>
</file>