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Radius for Enhanced Lifetime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using Hybridization of Rider and Grey Wolf Optimization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Connecting </a:t>
            </a:r>
            <a:r>
              <a:rPr lang="en-IN" sz="2000" dirty="0" smtClean="0">
                <a:latin typeface="Times New Roman" pitchFamily="18" charset="0"/>
                <a:cs typeface="Times New Roman" pitchFamily="18" charset="0"/>
              </a:rPr>
              <a:t>all devices through the Internet is now practical via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characterized by using smart and self-configuring objects that can interact with each other via global network infrastructure. Clustering is the promising technique that effectively works on the enhancement of network lifetime. This paper intends to introduce a new clustering technique, where the selection of cluster head is done by a new hybrid algorithm termed Over taker Assisted Wolf Update (OA-WU), which hybrids the concept of Rider Optimization Algorithm (ROA) and Grey Wolf Optimization algorithm (GWO). This cluster head selection has been dealt with certain constraints like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Energy (ii) Distance and (iii) Cluster Radius. The proposed OA-WU performance is compared with the traditional methods with respect to alive node analysis, cost function analysis and energy analysis. The results demonstrate that the proposed OA-WU algorithm adequately improves the energy conservation and convergence rate in a minuscule period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protocols which are existing now have rigid boundaries. So it is mandatory to build a routing protocol that can incorporate all types of heterogeneity in 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a:t>
            </a:r>
            <a:r>
              <a:rPr lang="en-IN" sz="2000" dirty="0" smtClean="0">
                <a:latin typeface="Times New Roman" pitchFamily="18" charset="0"/>
                <a:cs typeface="Times New Roman" pitchFamily="18" charset="0"/>
              </a:rPr>
              <a:t>algorithm </a:t>
            </a:r>
            <a:r>
              <a:rPr lang="en-IN" sz="2000" dirty="0" smtClean="0">
                <a:latin typeface="Times New Roman" pitchFamily="18" charset="0"/>
                <a:cs typeface="Times New Roman" pitchFamily="18" charset="0"/>
              </a:rPr>
              <a:t>tends to divide the existing data into meta data and sends it to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nodes to avoid redundant data transmission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various challenges exist in MANET, for example every mobile node has limited range of communication, power supply is limited and because of node movements, there exists chances of link breakage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service discovery is exist in application layer and the protocols are Bonjour, UPnP and </a:t>
            </a:r>
            <a:r>
              <a:rPr lang="en-IN" sz="2000" dirty="0" err="1" smtClean="0">
                <a:latin typeface="Times New Roman" pitchFamily="18" charset="0"/>
                <a:cs typeface="Times New Roman" pitchFamily="18" charset="0"/>
              </a:rPr>
              <a:t>Alljoyn</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mixed because there are two different approaches that are involved to generate a final optimal solution of the test benchmark and real life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Exploitation </a:t>
            </a:r>
            <a:r>
              <a:rPr lang="en-IN" sz="2000" dirty="0" smtClean="0">
                <a:latin typeface="Times New Roman" pitchFamily="18" charset="0"/>
                <a:cs typeface="Times New Roman" pitchFamily="18" charset="0"/>
              </a:rPr>
              <a:t>is the convergence ability to the most excellent solution of the problem near a good optimal solution and exploration is the capability of an algorithm to locate whole parts of a problem search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Under this research, the Whale Optimizer Algorithm is used for the exploration phase as it uses logarithmic spiral problems, so it covers broader areas in uncertain search spaces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average computational time of the successful runs and the average number of problem evaluations of successful runs, are applied to estimate the cost of the standard problem.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Extensive simulation is carried out using MATLAB 2019a and the performance of the proposed T2FL-PSO is compared with recent similar algorithms, namely, PSO-C and PSO-WZ</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simulation is carried out and by comparison, the proposed work increases the lifetime 8%–10% than LEACH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MOTCO algorithm improves the network lifetime by 10% compared with LEACH, PSO, ABC and FABC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these issues, the authors proposed a krill herd (KH) optimization algorithm to select the best CH in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TTDFP protocol is compared with similar cluster-based routing protocols.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Several algorithms have also been developed to improve the convergence performance of GWO that includes parallelized </a:t>
            </a:r>
            <a:r>
              <a:rPr lang="en-IN" sz="2000" dirty="0" smtClean="0">
                <a:latin typeface="Times New Roman" pitchFamily="18" charset="0"/>
                <a:cs typeface="Times New Roman" pitchFamily="18" charset="0"/>
              </a:rPr>
              <a:t>GWO, </a:t>
            </a:r>
            <a:r>
              <a:rPr lang="en-IN" sz="2000" dirty="0" smtClean="0">
                <a:latin typeface="Times New Roman" pitchFamily="18" charset="0"/>
                <a:cs typeface="Times New Roman" pitchFamily="18" charset="0"/>
              </a:rPr>
              <a:t>a hybrid version of GWO with </a:t>
            </a:r>
            <a:r>
              <a:rPr lang="en-IN" sz="2000" dirty="0" smtClean="0">
                <a:latin typeface="Times New Roman" pitchFamily="18" charset="0"/>
                <a:cs typeface="Times New Roman" pitchFamily="18" charset="0"/>
              </a:rPr>
              <a:t>PSO </a:t>
            </a:r>
            <a:r>
              <a:rPr lang="en-IN" sz="2000" dirty="0" smtClean="0">
                <a:latin typeface="Times New Roman" pitchFamily="18" charset="0"/>
                <a:cs typeface="Times New Roman" pitchFamily="18" charset="0"/>
              </a:rPr>
              <a:t>and binary </a:t>
            </a:r>
            <a:r>
              <a:rPr lang="en-IN" sz="2000" dirty="0" smtClean="0">
                <a:latin typeface="Times New Roman" pitchFamily="18" charset="0"/>
                <a:cs typeface="Times New Roman" pitchFamily="18" charset="0"/>
              </a:rPr>
              <a:t>GWO.</a:t>
            </a:r>
          </a:p>
          <a:p>
            <a:pPr algn="just">
              <a:lnSpc>
                <a:spcPct val="150000"/>
              </a:lnSpc>
            </a:pPr>
            <a:r>
              <a:rPr lang="en-IN" sz="2000" dirty="0" smtClean="0">
                <a:latin typeface="Times New Roman" pitchFamily="18" charset="0"/>
                <a:cs typeface="Times New Roman" pitchFamily="18" charset="0"/>
              </a:rPr>
              <a:t>The common goal of these algorithms is to improve quality of solutions, stability and convergence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position and convergence performance of the grey wolf (alpha) is improved using position update equations of SCA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new hybrid algorithm has been tested on several standard test functions and performance of the algorithm has been compared with different </a:t>
            </a:r>
            <a:r>
              <a:rPr lang="en-IN" sz="2000" dirty="0" err="1" smtClean="0">
                <a:latin typeface="Times New Roman" pitchFamily="18" charset="0"/>
                <a:cs typeface="Times New Roman" pitchFamily="18" charset="0"/>
              </a:rPr>
              <a:t>metaheuristics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variant has been developed for the purpose of improving the exploration and exploitation performance of the basic GWO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Feature subset selection approach by gray-wolf optimization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Emary, E.; Zawbaa, H.M.; Grosan, C.; Hassenian, A.E.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 classification accuracy-based fitness function is proposed by gray-wolf optimizer to find optimal feature subset.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Time series forecasting of energy commodity using grey wolf optimizer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Yusof, Y.; Mustaffa, 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ability to model and perform decision making is an essential feature of many real-world applications including the forecasting of commodity prices.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Single and multi-objective optimal power flow using grey wolf optimizer and differential evolution algorithms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El-Fergany, A.A.; Hasanien, H.M.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algorithms are used to determine the optimal values of the continuous and discrete control variables.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communication strategy for paralleling grey wolf optimizer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Pan, T.S.; Dao, T.K.; Nguyen, T.T.; Chu, S.C.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communication strategy for the parallelized Grey Wolf Optimizer is proposed for solving numerical optimization problems.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download.jpg"/>
          <p:cNvPicPr>
            <a:picLocks noGrp="1" noChangeAspect="1" noChangeArrowheads="1"/>
          </p:cNvPicPr>
          <p:nvPr>
            <p:ph idx="1"/>
          </p:nvPr>
        </p:nvPicPr>
        <p:blipFill>
          <a:blip r:embed="rId2"/>
          <a:srcRect/>
          <a:stretch>
            <a:fillRect/>
          </a:stretch>
        </p:blipFill>
        <p:spPr bwMode="auto">
          <a:xfrm>
            <a:off x="1600200" y="1295400"/>
            <a:ext cx="7086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4800600"/>
          </a:xfrm>
        </p:spPr>
        <p:txBody>
          <a:bodyPr>
            <a:noAutofit/>
          </a:bodyPr>
          <a:lstStyle/>
          <a:p>
            <a:pPr algn="just">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the current study, we have developed an improved hybrid algorithm utilizing the strengths of Whale Optimizer Algorithm and Grey Wolf Optimizer algorithm. The global optimal solution quality of benchmark function has been improved with Hybrid WOA–MGWO as it extracts quality characteristics of both WOA and MGWO. Whale Optimizer Algorithm (WOA) is used for the exploration phase as it uses a spiral function, hence, it covers a broader area in an uncertain search space. Hence, Whale Optimizer algorithm directs the members more rapidly towards global optimal value and reduces computational time. Twenty three benchmark functions are utilized to test the quality of the hybrid variant compared to PSO, WOA, GWO and MGWO. The experimental numerical and statistical solutions have shown that an improved hybrid strategy is most suitable for giving the superior quality of solutions with a minimum number of iterations, therefore, the HAGWO variant avoids premature convergence of the search process to local optima and gives superior exploration due to the search </a:t>
            </a:r>
            <a:r>
              <a:rPr lang="en-IN" sz="1900" dirty="0" err="1" smtClean="0">
                <a:latin typeface="Times New Roman" pitchFamily="18" charset="0"/>
                <a:cs typeface="Times New Roman" pitchFamily="18" charset="0"/>
              </a:rPr>
              <a:t>procedure.This</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article also considers solving bio-medical science dataset (XOR, </a:t>
            </a:r>
            <a:r>
              <a:rPr lang="en-IN" sz="1900" dirty="0" err="1" smtClean="0">
                <a:latin typeface="Times New Roman" pitchFamily="18" charset="0"/>
                <a:cs typeface="Times New Roman" pitchFamily="18" charset="0"/>
              </a:rPr>
              <a:t>Baloon</a:t>
            </a:r>
            <a:r>
              <a:rPr lang="en-IN" sz="1900" dirty="0" smtClean="0">
                <a:latin typeface="Times New Roman" pitchFamily="18" charset="0"/>
                <a:cs typeface="Times New Roman" pitchFamily="18" charset="0"/>
              </a:rPr>
              <a:t>, Iris, and Breast Cancer) and engineering (Welded Beam Design and Pressure Vessel Design) problems. The solutions of these problems indicate that the proposed approach is applicable to solve challenging problems with unknown search spaces.</a:t>
            </a:r>
          </a:p>
          <a:p>
            <a:pPr algn="just">
              <a:buNone/>
            </a:pP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Shankar, K.; </a:t>
            </a:r>
            <a:r>
              <a:rPr lang="en-IN" sz="1600" dirty="0" err="1" smtClean="0">
                <a:latin typeface="Times New Roman" pitchFamily="18" charset="0"/>
                <a:cs typeface="Times New Roman" pitchFamily="18" charset="0"/>
              </a:rPr>
              <a:t>Eswaran</a:t>
            </a:r>
            <a:r>
              <a:rPr lang="en-IN" sz="1600" dirty="0" smtClean="0">
                <a:latin typeface="Times New Roman" pitchFamily="18" charset="0"/>
                <a:cs typeface="Times New Roman" pitchFamily="18" charset="0"/>
              </a:rPr>
              <a:t>, P.A. Secure visual secret share (VSS) creation scheme in visual cryptography using elliptic curve cryptography with optimization technique. </a:t>
            </a:r>
            <a:r>
              <a:rPr lang="en-IN" sz="1600" i="1" dirty="0" smtClean="0">
                <a:latin typeface="Times New Roman" pitchFamily="18" charset="0"/>
                <a:cs typeface="Times New Roman" pitchFamily="18" charset="0"/>
              </a:rPr>
              <a:t>Aust. J. Basic Appl. Sci.</a:t>
            </a:r>
            <a:r>
              <a:rPr lang="en-IN" sz="1600" dirty="0" smtClean="0">
                <a:latin typeface="Times New Roman" pitchFamily="18" charset="0"/>
                <a:cs typeface="Times New Roman" pitchFamily="18" charset="0"/>
              </a:rPr>
              <a:t> </a:t>
            </a:r>
            <a:r>
              <a:rPr lang="en-IN" sz="1600" b="1" dirty="0" smtClean="0">
                <a:latin typeface="Times New Roman" pitchFamily="18" charset="0"/>
                <a:cs typeface="Times New Roman" pitchFamily="18" charset="0"/>
              </a:rPr>
              <a:t>2015</a:t>
            </a:r>
            <a:r>
              <a:rPr lang="en-IN" sz="1600" dirty="0" smtClean="0">
                <a:latin typeface="Times New Roman" pitchFamily="18" charset="0"/>
                <a:cs typeface="Times New Roman" pitchFamily="18" charset="0"/>
              </a:rPr>
              <a:t>, </a:t>
            </a:r>
            <a:r>
              <a:rPr lang="en-IN" sz="1600" i="1"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150–163. [Google Scholar]</a:t>
            </a:r>
          </a:p>
          <a:p>
            <a:pPr algn="just">
              <a:lnSpc>
                <a:spcPct val="150000"/>
              </a:lnSpc>
            </a:pPr>
            <a:r>
              <a:rPr lang="en-IN" sz="1600" dirty="0" err="1" smtClean="0">
                <a:latin typeface="Times New Roman" pitchFamily="18" charset="0"/>
                <a:cs typeface="Times New Roman" pitchFamily="18" charset="0"/>
              </a:rPr>
              <a:t>Emary</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Zawbaa</a:t>
            </a:r>
            <a:r>
              <a:rPr lang="en-IN" sz="1600" dirty="0" smtClean="0">
                <a:latin typeface="Times New Roman" pitchFamily="18" charset="0"/>
                <a:cs typeface="Times New Roman" pitchFamily="18" charset="0"/>
              </a:rPr>
              <a:t>, H.M.; </a:t>
            </a:r>
            <a:r>
              <a:rPr lang="en-IN" sz="1600" dirty="0" err="1" smtClean="0">
                <a:latin typeface="Times New Roman" pitchFamily="18" charset="0"/>
                <a:cs typeface="Times New Roman" pitchFamily="18" charset="0"/>
              </a:rPr>
              <a:t>Grosan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Hassenian</a:t>
            </a:r>
            <a:r>
              <a:rPr lang="en-IN" sz="1600" dirty="0" smtClean="0">
                <a:latin typeface="Times New Roman" pitchFamily="18" charset="0"/>
                <a:cs typeface="Times New Roman" pitchFamily="18" charset="0"/>
              </a:rPr>
              <a:t>, A.E. Feature subset selection approach by gray-wolf optimization. In Proceedings of the First International Afro-European Conference for Industrial Advancement, Addis Ababa, Ethiopia, 17–19 November 2014. [Google Scholar]</a:t>
            </a:r>
          </a:p>
          <a:p>
            <a:pPr algn="just">
              <a:lnSpc>
                <a:spcPct val="150000"/>
              </a:lnSpc>
            </a:pPr>
            <a:r>
              <a:rPr lang="en-IN" sz="1600" dirty="0" err="1" smtClean="0">
                <a:latin typeface="Times New Roman" pitchFamily="18" charset="0"/>
                <a:cs typeface="Times New Roman" pitchFamily="18" charset="0"/>
              </a:rPr>
              <a:t>Yusof</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Mustaffa</a:t>
            </a:r>
            <a:r>
              <a:rPr lang="en-IN" sz="1600" dirty="0" smtClean="0">
                <a:latin typeface="Times New Roman" pitchFamily="18" charset="0"/>
                <a:cs typeface="Times New Roman" pitchFamily="18" charset="0"/>
              </a:rPr>
              <a:t>, Z. Time series forecasting of energy commodity using grey wolf optimizer. In Proceedings of the International Multi Conference of Engineers and Computer Scientists (IMECS ’15), Hong Kong, China, 1 March 2015. [Google Scholar]</a:t>
            </a:r>
          </a:p>
          <a:p>
            <a:pPr algn="just">
              <a:lnSpc>
                <a:spcPct val="150000"/>
              </a:lnSpc>
            </a:pPr>
            <a:r>
              <a:rPr lang="en-IN" sz="1600" dirty="0" smtClean="0">
                <a:latin typeface="Times New Roman" pitchFamily="18" charset="0"/>
                <a:cs typeface="Times New Roman" pitchFamily="18" charset="0"/>
              </a:rPr>
              <a:t>El-</a:t>
            </a:r>
            <a:r>
              <a:rPr lang="en-IN" sz="1600" dirty="0" err="1" smtClean="0">
                <a:latin typeface="Times New Roman" pitchFamily="18" charset="0"/>
                <a:cs typeface="Times New Roman" pitchFamily="18" charset="0"/>
              </a:rPr>
              <a:t>Fergany</a:t>
            </a:r>
            <a:r>
              <a:rPr lang="en-IN" sz="1600" dirty="0" smtClean="0">
                <a:latin typeface="Times New Roman" pitchFamily="18" charset="0"/>
                <a:cs typeface="Times New Roman" pitchFamily="18" charset="0"/>
              </a:rPr>
              <a:t>, A.A.; </a:t>
            </a:r>
            <a:r>
              <a:rPr lang="en-IN" sz="1600" dirty="0" err="1" smtClean="0">
                <a:latin typeface="Times New Roman" pitchFamily="18" charset="0"/>
                <a:cs typeface="Times New Roman" pitchFamily="18" charset="0"/>
              </a:rPr>
              <a:t>Hasanien</a:t>
            </a:r>
            <a:r>
              <a:rPr lang="en-IN" sz="1600" dirty="0" smtClean="0">
                <a:latin typeface="Times New Roman" pitchFamily="18" charset="0"/>
                <a:cs typeface="Times New Roman" pitchFamily="18" charset="0"/>
              </a:rPr>
              <a:t>, H.M. Single and multi-objective optimal power flow using grey wolf optimizer and differential evolution algorithms. </a:t>
            </a:r>
            <a:r>
              <a:rPr lang="en-IN" sz="1600" i="1" dirty="0" err="1" smtClean="0">
                <a:latin typeface="Times New Roman" pitchFamily="18" charset="0"/>
                <a:cs typeface="Times New Roman" pitchFamily="18" charset="0"/>
              </a:rPr>
              <a:t>Electr</a:t>
            </a:r>
            <a:r>
              <a:rPr lang="en-IN" sz="1600" i="1" dirty="0" smtClean="0">
                <a:latin typeface="Times New Roman" pitchFamily="18" charset="0"/>
                <a:cs typeface="Times New Roman" pitchFamily="18" charset="0"/>
              </a:rPr>
              <a:t>. Power </a:t>
            </a:r>
            <a:r>
              <a:rPr lang="en-IN" sz="1600" i="1" dirty="0" err="1" smtClean="0">
                <a:latin typeface="Times New Roman" pitchFamily="18" charset="0"/>
                <a:cs typeface="Times New Roman" pitchFamily="18" charset="0"/>
              </a:rPr>
              <a:t>Compon</a:t>
            </a:r>
            <a:r>
              <a:rPr lang="en-IN" sz="1600" i="1" dirty="0" smtClean="0">
                <a:latin typeface="Times New Roman" pitchFamily="18" charset="0"/>
                <a:cs typeface="Times New Roman" pitchFamily="18" charset="0"/>
              </a:rPr>
              <a:t>. Syst.</a:t>
            </a:r>
            <a:r>
              <a:rPr lang="en-IN" sz="1600" dirty="0" smtClean="0">
                <a:latin typeface="Times New Roman" pitchFamily="18" charset="0"/>
                <a:cs typeface="Times New Roman" pitchFamily="18" charset="0"/>
              </a:rPr>
              <a:t> </a:t>
            </a:r>
            <a:r>
              <a:rPr lang="en-IN" sz="1600" b="1" dirty="0" smtClean="0">
                <a:latin typeface="Times New Roman" pitchFamily="18" charset="0"/>
                <a:cs typeface="Times New Roman" pitchFamily="18" charset="0"/>
              </a:rPr>
              <a:t>2015</a:t>
            </a:r>
            <a:r>
              <a:rPr lang="en-IN" sz="1600" dirty="0" smtClean="0">
                <a:latin typeface="Times New Roman" pitchFamily="18" charset="0"/>
                <a:cs typeface="Times New Roman" pitchFamily="18" charset="0"/>
              </a:rPr>
              <a:t>, </a:t>
            </a:r>
            <a:r>
              <a:rPr lang="en-IN" sz="1600" i="1" dirty="0" smtClean="0">
                <a:latin typeface="Times New Roman" pitchFamily="18" charset="0"/>
                <a:cs typeface="Times New Roman" pitchFamily="18" charset="0"/>
              </a:rPr>
              <a:t>43</a:t>
            </a:r>
            <a:r>
              <a:rPr lang="en-IN" sz="1600" dirty="0" smtClean="0">
                <a:latin typeface="Times New Roman" pitchFamily="18" charset="0"/>
                <a:cs typeface="Times New Roman" pitchFamily="18" charset="0"/>
              </a:rPr>
              <a:t>, 1548–1559. [Google Scholar]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p>
          <a:p>
            <a:pPr algn="just">
              <a:lnSpc>
                <a:spcPct val="150000"/>
              </a:lnSpc>
            </a:pPr>
            <a:r>
              <a:rPr lang="en-IN" sz="1600" dirty="0" err="1" smtClean="0">
                <a:latin typeface="Times New Roman" pitchFamily="18" charset="0"/>
                <a:cs typeface="Times New Roman" pitchFamily="18" charset="0"/>
              </a:rPr>
              <a:t>Kamboj</a:t>
            </a:r>
            <a:r>
              <a:rPr lang="en-IN" sz="1600" dirty="0" smtClean="0">
                <a:latin typeface="Times New Roman" pitchFamily="18" charset="0"/>
                <a:cs typeface="Times New Roman" pitchFamily="18" charset="0"/>
              </a:rPr>
              <a:t>, V.K.; Bath, S.K.; </a:t>
            </a:r>
            <a:r>
              <a:rPr lang="en-IN" sz="1600" dirty="0" err="1" smtClean="0">
                <a:latin typeface="Times New Roman" pitchFamily="18" charset="0"/>
                <a:cs typeface="Times New Roman" pitchFamily="18" charset="0"/>
              </a:rPr>
              <a:t>Dhillon</a:t>
            </a:r>
            <a:r>
              <a:rPr lang="en-IN" sz="1600" dirty="0" smtClean="0">
                <a:latin typeface="Times New Roman" pitchFamily="18" charset="0"/>
                <a:cs typeface="Times New Roman" pitchFamily="18" charset="0"/>
              </a:rPr>
              <a:t>, J.S. Solution of non-convex economic load dispatch problem using Grey Wolf Optimizer. </a:t>
            </a:r>
            <a:r>
              <a:rPr lang="en-IN" sz="1600" i="1" dirty="0" smtClean="0">
                <a:latin typeface="Times New Roman" pitchFamily="18" charset="0"/>
                <a:cs typeface="Times New Roman" pitchFamily="18" charset="0"/>
              </a:rPr>
              <a:t>Neural </a:t>
            </a:r>
            <a:r>
              <a:rPr lang="en-IN" sz="1600" i="1" dirty="0" err="1" smtClean="0">
                <a:latin typeface="Times New Roman" pitchFamily="18" charset="0"/>
                <a:cs typeface="Times New Roman" pitchFamily="18" charset="0"/>
              </a:rPr>
              <a:t>Comput</a:t>
            </a:r>
            <a:r>
              <a:rPr lang="en-IN" sz="1600" i="1" dirty="0" smtClean="0">
                <a:latin typeface="Times New Roman" pitchFamily="18" charset="0"/>
                <a:cs typeface="Times New Roman" pitchFamily="18" charset="0"/>
              </a:rPr>
              <a:t>. Appl.</a:t>
            </a:r>
            <a:r>
              <a:rPr lang="en-IN" sz="1600" dirty="0" smtClean="0">
                <a:latin typeface="Times New Roman" pitchFamily="18" charset="0"/>
                <a:cs typeface="Times New Roman" pitchFamily="18" charset="0"/>
              </a:rPr>
              <a:t> </a:t>
            </a:r>
            <a:r>
              <a:rPr lang="en-IN" sz="1600" b="1" dirty="0" smtClean="0">
                <a:latin typeface="Times New Roman" pitchFamily="18" charset="0"/>
                <a:cs typeface="Times New Roman" pitchFamily="18" charset="0"/>
              </a:rPr>
              <a:t>2016</a:t>
            </a:r>
            <a:r>
              <a:rPr lang="en-IN" sz="1600" dirty="0" smtClean="0">
                <a:latin typeface="Times New Roman" pitchFamily="18" charset="0"/>
                <a:cs typeface="Times New Roman" pitchFamily="18" charset="0"/>
              </a:rPr>
              <a:t>, </a:t>
            </a:r>
            <a:r>
              <a:rPr lang="en-IN" sz="1600" i="1" dirty="0" smtClean="0">
                <a:latin typeface="Times New Roman" pitchFamily="18" charset="0"/>
                <a:cs typeface="Times New Roman" pitchFamily="18" charset="0"/>
              </a:rPr>
              <a:t>27</a:t>
            </a:r>
            <a:r>
              <a:rPr lang="en-IN" sz="1600" dirty="0" smtClean="0">
                <a:latin typeface="Times New Roman" pitchFamily="18" charset="0"/>
                <a:cs typeface="Times New Roman" pitchFamily="18" charset="0"/>
              </a:rPr>
              <a:t>, 1301–1316. [Google Scholar]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700" dirty="0" smtClean="0">
                <a:latin typeface="Times New Roman" pitchFamily="18" charset="0"/>
                <a:cs typeface="Times New Roman" pitchFamily="18" charset="0"/>
              </a:rPr>
              <a:t>Komaki, G.M.; </a:t>
            </a:r>
            <a:r>
              <a:rPr lang="en-IN" sz="1700" dirty="0" err="1" smtClean="0">
                <a:latin typeface="Times New Roman" pitchFamily="18" charset="0"/>
                <a:cs typeface="Times New Roman" pitchFamily="18" charset="0"/>
              </a:rPr>
              <a:t>Kayvanfar</a:t>
            </a:r>
            <a:r>
              <a:rPr lang="en-IN" sz="1700" dirty="0" smtClean="0">
                <a:latin typeface="Times New Roman" pitchFamily="18" charset="0"/>
                <a:cs typeface="Times New Roman" pitchFamily="18" charset="0"/>
              </a:rPr>
              <a:t>, V. Grey wolf optimizer algorithm for the two-stage assembly flow shop scheduling problem with release time. </a:t>
            </a:r>
            <a:r>
              <a:rPr lang="en-IN" sz="1700" i="1" dirty="0" smtClean="0">
                <a:latin typeface="Times New Roman" pitchFamily="18" charset="0"/>
                <a:cs typeface="Times New Roman" pitchFamily="18" charset="0"/>
              </a:rPr>
              <a:t>J. </a:t>
            </a:r>
            <a:r>
              <a:rPr lang="en-IN" sz="1700" i="1" dirty="0" err="1" smtClean="0">
                <a:latin typeface="Times New Roman" pitchFamily="18" charset="0"/>
                <a:cs typeface="Times New Roman" pitchFamily="18" charset="0"/>
              </a:rPr>
              <a:t>Comput</a:t>
            </a:r>
            <a:r>
              <a:rPr lang="en-IN" sz="1700" i="1" dirty="0" smtClean="0">
                <a:latin typeface="Times New Roman" pitchFamily="18" charset="0"/>
                <a:cs typeface="Times New Roman" pitchFamily="18" charset="0"/>
              </a:rPr>
              <a:t>. Sci.</a:t>
            </a:r>
            <a:r>
              <a:rPr lang="en-IN" sz="1700" dirty="0" smtClean="0">
                <a:latin typeface="Times New Roman" pitchFamily="18" charset="0"/>
                <a:cs typeface="Times New Roman" pitchFamily="18" charset="0"/>
              </a:rPr>
              <a:t> </a:t>
            </a:r>
            <a:r>
              <a:rPr lang="en-IN" sz="1700" b="1" dirty="0" smtClean="0">
                <a:latin typeface="Times New Roman" pitchFamily="18" charset="0"/>
                <a:cs typeface="Times New Roman" pitchFamily="18" charset="0"/>
              </a:rPr>
              <a:t>2015</a:t>
            </a:r>
            <a:r>
              <a:rPr lang="en-IN" sz="1700" dirty="0" smtClean="0">
                <a:latin typeface="Times New Roman" pitchFamily="18" charset="0"/>
                <a:cs typeface="Times New Roman" pitchFamily="18" charset="0"/>
              </a:rPr>
              <a:t>, </a:t>
            </a:r>
            <a:r>
              <a:rPr lang="en-IN" sz="1700" i="1"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109–120. [Google Scholar]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a:t>
            </a:r>
          </a:p>
          <a:p>
            <a:pPr algn="just">
              <a:lnSpc>
                <a:spcPct val="150000"/>
              </a:lnSpc>
            </a:pPr>
            <a:r>
              <a:rPr lang="en-IN" sz="1700" dirty="0" err="1" smtClean="0">
                <a:latin typeface="Times New Roman" pitchFamily="18" charset="0"/>
                <a:cs typeface="Times New Roman" pitchFamily="18" charset="0"/>
              </a:rPr>
              <a:t>Gholizadeh</a:t>
            </a:r>
            <a:r>
              <a:rPr lang="en-IN" sz="1700" dirty="0" smtClean="0">
                <a:latin typeface="Times New Roman" pitchFamily="18" charset="0"/>
                <a:cs typeface="Times New Roman" pitchFamily="18" charset="0"/>
              </a:rPr>
              <a:t>, S. Optimal design of double layer grids considering nonlinear behaviour by sequential grey wolf algorithm. </a:t>
            </a:r>
            <a:r>
              <a:rPr lang="en-IN" sz="1700" i="1" dirty="0" smtClean="0">
                <a:latin typeface="Times New Roman" pitchFamily="18" charset="0"/>
                <a:cs typeface="Times New Roman" pitchFamily="18" charset="0"/>
              </a:rPr>
              <a:t>J. </a:t>
            </a:r>
            <a:r>
              <a:rPr lang="en-IN" sz="1700" i="1" dirty="0" err="1" smtClean="0">
                <a:latin typeface="Times New Roman" pitchFamily="18" charset="0"/>
                <a:cs typeface="Times New Roman" pitchFamily="18" charset="0"/>
              </a:rPr>
              <a:t>Optim</a:t>
            </a:r>
            <a:r>
              <a:rPr lang="en-IN" sz="1700" i="1" dirty="0" smtClean="0">
                <a:latin typeface="Times New Roman" pitchFamily="18" charset="0"/>
                <a:cs typeface="Times New Roman" pitchFamily="18" charset="0"/>
              </a:rPr>
              <a:t>. Civ. Eng.</a:t>
            </a:r>
            <a:r>
              <a:rPr lang="en-IN" sz="1700" dirty="0" smtClean="0">
                <a:latin typeface="Times New Roman" pitchFamily="18" charset="0"/>
                <a:cs typeface="Times New Roman" pitchFamily="18" charset="0"/>
              </a:rPr>
              <a:t> </a:t>
            </a:r>
            <a:r>
              <a:rPr lang="en-IN" sz="1700" b="1" dirty="0" smtClean="0">
                <a:latin typeface="Times New Roman" pitchFamily="18" charset="0"/>
                <a:cs typeface="Times New Roman" pitchFamily="18" charset="0"/>
              </a:rPr>
              <a:t>2015</a:t>
            </a:r>
            <a:r>
              <a:rPr lang="en-IN" sz="1700" dirty="0" smtClean="0">
                <a:latin typeface="Times New Roman" pitchFamily="18" charset="0"/>
                <a:cs typeface="Times New Roman" pitchFamily="18" charset="0"/>
              </a:rPr>
              <a:t>, </a:t>
            </a:r>
            <a:r>
              <a:rPr lang="en-IN" sz="1700" i="1"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511–523. [Google Scholar]</a:t>
            </a:r>
          </a:p>
          <a:p>
            <a:pPr algn="just">
              <a:lnSpc>
                <a:spcPct val="150000"/>
              </a:lnSpc>
            </a:pPr>
            <a:r>
              <a:rPr lang="en-IN" sz="1700" dirty="0" smtClean="0">
                <a:latin typeface="Times New Roman" pitchFamily="18" charset="0"/>
                <a:cs typeface="Times New Roman" pitchFamily="18" charset="0"/>
              </a:rPr>
              <a:t>Pan, T.S.; Dao, T.K.; Nguyen, T.T.; Chu, S.C. A communication strategy for paralleling grey wolf optimizer. </a:t>
            </a:r>
            <a:r>
              <a:rPr lang="en-IN" sz="1700" i="1" dirty="0" smtClean="0">
                <a:latin typeface="Times New Roman" pitchFamily="18" charset="0"/>
                <a:cs typeface="Times New Roman" pitchFamily="18" charset="0"/>
              </a:rPr>
              <a:t>Adv. </a:t>
            </a:r>
            <a:r>
              <a:rPr lang="en-IN" sz="1700" i="1" dirty="0" err="1" smtClean="0">
                <a:latin typeface="Times New Roman" pitchFamily="18" charset="0"/>
                <a:cs typeface="Times New Roman" pitchFamily="18" charset="0"/>
              </a:rPr>
              <a:t>Intell</a:t>
            </a:r>
            <a:r>
              <a:rPr lang="en-IN" sz="1700" i="1" dirty="0" smtClean="0">
                <a:latin typeface="Times New Roman" pitchFamily="18" charset="0"/>
                <a:cs typeface="Times New Roman" pitchFamily="18" charset="0"/>
              </a:rPr>
              <a:t>. Syst. </a:t>
            </a:r>
            <a:r>
              <a:rPr lang="en-IN" sz="1700" i="1" dirty="0" err="1" smtClean="0">
                <a:latin typeface="Times New Roman" pitchFamily="18" charset="0"/>
                <a:cs typeface="Times New Roman" pitchFamily="18" charset="0"/>
              </a:rPr>
              <a:t>Comput</a:t>
            </a:r>
            <a:r>
              <a:rPr lang="en-IN" sz="1700" i="1"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 </a:t>
            </a:r>
            <a:r>
              <a:rPr lang="en-IN" sz="1700" b="1" dirty="0" smtClean="0">
                <a:latin typeface="Times New Roman" pitchFamily="18" charset="0"/>
                <a:cs typeface="Times New Roman" pitchFamily="18" charset="0"/>
              </a:rPr>
              <a:t>2015</a:t>
            </a:r>
            <a:r>
              <a:rPr lang="en-IN" sz="1700" dirty="0" smtClean="0">
                <a:latin typeface="Times New Roman" pitchFamily="18" charset="0"/>
                <a:cs typeface="Times New Roman" pitchFamily="18" charset="0"/>
              </a:rPr>
              <a:t>, </a:t>
            </a:r>
            <a:r>
              <a:rPr lang="en-IN" sz="1700" i="1" dirty="0" smtClean="0">
                <a:latin typeface="Times New Roman" pitchFamily="18" charset="0"/>
                <a:cs typeface="Times New Roman" pitchFamily="18" charset="0"/>
              </a:rPr>
              <a:t>388</a:t>
            </a:r>
            <a:r>
              <a:rPr lang="en-IN" sz="1700" dirty="0" smtClean="0">
                <a:latin typeface="Times New Roman" pitchFamily="18" charset="0"/>
                <a:cs typeface="Times New Roman" pitchFamily="18" charset="0"/>
              </a:rPr>
              <a:t>, 253–262. [Google Scholar]</a:t>
            </a:r>
          </a:p>
          <a:p>
            <a:pPr algn="just">
              <a:lnSpc>
                <a:spcPct val="150000"/>
              </a:lnSpc>
            </a:pPr>
            <a:r>
              <a:rPr lang="en-IN" sz="1700" dirty="0" err="1" smtClean="0">
                <a:latin typeface="Times New Roman" pitchFamily="18" charset="0"/>
                <a:cs typeface="Times New Roman" pitchFamily="18" charset="0"/>
              </a:rPr>
              <a:t>Jayapriya</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Arock</a:t>
            </a:r>
            <a:r>
              <a:rPr lang="en-IN" sz="1700" dirty="0" smtClean="0">
                <a:latin typeface="Times New Roman" pitchFamily="18" charset="0"/>
                <a:cs typeface="Times New Roman" pitchFamily="18" charset="0"/>
              </a:rPr>
              <a:t>, M. A parallel GWO technique for aligning multiple molecular sequences. In Proceedings of the International Conference on Advances in Computing, Communications and Informatics, Kochi, India, 10–13 August 2015; pp. 210–215. [Google Scholar]</a:t>
            </a:r>
          </a:p>
          <a:p>
            <a:pPr algn="just">
              <a:lnSpc>
                <a:spcPct val="150000"/>
              </a:lnSpc>
            </a:pPr>
            <a:r>
              <a:rPr lang="en-IN" sz="1700" dirty="0" err="1" smtClean="0">
                <a:latin typeface="Times New Roman" pitchFamily="18" charset="0"/>
                <a:cs typeface="Times New Roman" pitchFamily="18" charset="0"/>
              </a:rPr>
              <a:t>Kamboj</a:t>
            </a:r>
            <a:r>
              <a:rPr lang="en-IN" sz="1700" dirty="0" smtClean="0">
                <a:latin typeface="Times New Roman" pitchFamily="18" charset="0"/>
                <a:cs typeface="Times New Roman" pitchFamily="18" charset="0"/>
              </a:rPr>
              <a:t>, V.K. A novel hybrid PSOGWO approach for unit commitment problem. </a:t>
            </a:r>
            <a:r>
              <a:rPr lang="en-IN" sz="1700" i="1" dirty="0" smtClean="0">
                <a:latin typeface="Times New Roman" pitchFamily="18" charset="0"/>
                <a:cs typeface="Times New Roman" pitchFamily="18" charset="0"/>
              </a:rPr>
              <a:t>Neural </a:t>
            </a:r>
            <a:r>
              <a:rPr lang="en-IN" sz="1700" i="1" dirty="0" err="1" smtClean="0">
                <a:latin typeface="Times New Roman" pitchFamily="18" charset="0"/>
                <a:cs typeface="Times New Roman" pitchFamily="18" charset="0"/>
              </a:rPr>
              <a:t>Comput</a:t>
            </a:r>
            <a:r>
              <a:rPr lang="en-IN" sz="1700" i="1" dirty="0" smtClean="0">
                <a:latin typeface="Times New Roman" pitchFamily="18" charset="0"/>
                <a:cs typeface="Times New Roman" pitchFamily="18" charset="0"/>
              </a:rPr>
              <a:t>. Appl.</a:t>
            </a:r>
            <a:r>
              <a:rPr lang="en-IN" sz="1700" dirty="0" smtClean="0">
                <a:latin typeface="Times New Roman" pitchFamily="18" charset="0"/>
                <a:cs typeface="Times New Roman" pitchFamily="18" charset="0"/>
              </a:rPr>
              <a:t> </a:t>
            </a:r>
            <a:r>
              <a:rPr lang="en-IN" sz="1700" b="1" dirty="0" smtClean="0">
                <a:latin typeface="Times New Roman" pitchFamily="18" charset="0"/>
                <a:cs typeface="Times New Roman" pitchFamily="18" charset="0"/>
              </a:rPr>
              <a:t>2016</a:t>
            </a:r>
            <a:r>
              <a:rPr lang="en-IN" sz="1700" dirty="0" smtClean="0">
                <a:latin typeface="Times New Roman" pitchFamily="18" charset="0"/>
                <a:cs typeface="Times New Roman" pitchFamily="18" charset="0"/>
              </a:rPr>
              <a:t>, </a:t>
            </a:r>
            <a:r>
              <a:rPr lang="en-IN" sz="1700" i="1" dirty="0" smtClean="0">
                <a:latin typeface="Times New Roman" pitchFamily="18" charset="0"/>
                <a:cs typeface="Times New Roman" pitchFamily="18" charset="0"/>
              </a:rPr>
              <a:t>27</a:t>
            </a:r>
            <a:r>
              <a:rPr lang="en-IN" sz="1700" dirty="0" smtClean="0">
                <a:latin typeface="Times New Roman" pitchFamily="18" charset="0"/>
                <a:cs typeface="Times New Roman" pitchFamily="18" charset="0"/>
              </a:rPr>
              <a:t>, 1643–1655. [Google Scholar]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a:t>
            </a:r>
          </a:p>
          <a:p>
            <a:pPr algn="just">
              <a:lnSpc>
                <a:spcPct val="150000"/>
              </a:lnSpc>
              <a:buNone/>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1137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Optimal Radius for Enhanced Lifetime in IoT using Hybridization of Rider and Grey Wolf Optimization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2021-07-09T07:34:36Z</dcterms:modified>
</cp:coreProperties>
</file>