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Contract-Theoretic Pricing for Security Deposits in </a:t>
            </a:r>
            <a:r>
              <a:rPr lang="en-IN" b="1" dirty="0" err="1" smtClean="0">
                <a:latin typeface="Times New Roman" pitchFamily="18" charset="0"/>
                <a:cs typeface="Times New Roman" pitchFamily="18" charset="0"/>
              </a:rPr>
              <a:t>Sharded</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with Internet of Things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sharded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the Proof-of-Stake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consensus protocol has advantages in increasing throughput and reducing energy consumption, enabling the resource-limited participants to manage transactions and in a decentralized way and obtain rewards at a lower cost, e.g.,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However, the latest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(e.g., Casper) requires a steep security deposit, which is the key to provide more robust security guarantees than Proof of Work, but not practical for the owners of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This article considers any individual and institute who owns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as the potential participant and focuses on designing the proper security deposits in a practical scenario with hidden information and hidden action.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bridge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we study the problem of balancing the security incentive and the economic incentive under two cases: 1) stake oriented and 2) effort oriented. We propose two joint models under the contract theory framework to efficiently address the problems: 1) joint adverse selection and moral hazard and 2) joint adverse selection and tournament. Both optimal contracts can provide a maximized profit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The optimal rewards and security deposits for different types of participants can be determined accordingly. Simulations indicate that the proposed models can overcome asymmetric information and offer feasible contracts. Moreover, it demonstrates that both joint models can provide an economic incentive for the participants without reducing security incentives for the </a:t>
            </a:r>
            <a:r>
              <a:rPr lang="en-IN" sz="2000" dirty="0" err="1" smtClean="0">
                <a:latin typeface="Times New Roman" pitchFamily="18" charset="0"/>
                <a:cs typeface="Times New Roman" pitchFamily="18" charset="0"/>
              </a:rPr>
              <a:t>sharded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Sensors collects data and transmits it to cloud services for storage and processing and existing enterprises will not have enough capacity to handle such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Big Data creates challenges for existing database management system because they are made to apply to only structured data and cannot handle semi-structured or unstructured data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way to cope with this would be to implement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technology but many barriers for this currently </a:t>
            </a:r>
            <a:r>
              <a:rPr lang="en-IN" sz="2000" dirty="0" smtClean="0">
                <a:latin typeface="Times New Roman" pitchFamily="18" charset="0"/>
                <a:cs typeface="Times New Roman" pitchFamily="18" charset="0"/>
              </a:rPr>
              <a:t>exist.</a:t>
            </a:r>
          </a:p>
          <a:p>
            <a:pPr algn="just">
              <a:lnSpc>
                <a:spcPct val="150000"/>
              </a:lnSpc>
            </a:pPr>
            <a:r>
              <a:rPr lang="en-IN" sz="2000" dirty="0" smtClean="0">
                <a:latin typeface="Times New Roman" pitchFamily="18" charset="0"/>
                <a:cs typeface="Times New Roman" pitchFamily="18" charset="0"/>
              </a:rPr>
              <a:t>Both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relatively new research areas with little existing research, which supports the use of a qualitative inductive method.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dual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approach counters the counterfeit and clone problems, enhances the reliability and usability of the supply chain, and ensures authenticity of edge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out-of-place humidity value sensor may raise suspicion but when most of the recent values are abnormal, it may indicate problems with the environment, the sensor, or data submission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security issues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have not been fully addressed in the rapid development of the concept/technology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listed the limited capabilities, high transaction costs, and in certain cases privacy requirements for the data as main issues in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BFT-style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validators</a:t>
            </a:r>
            <a:r>
              <a:rPr lang="en-IN" sz="2000" dirty="0" smtClean="0">
                <a:latin typeface="Times New Roman" pitchFamily="18" charset="0"/>
                <a:cs typeface="Times New Roman" pitchFamily="18" charset="0"/>
              </a:rPr>
              <a:t> are also randomly assigned the power to propose blocks but the selection is a voting process among the other </a:t>
            </a:r>
            <a:r>
              <a:rPr lang="en-IN" sz="2000" dirty="0" err="1" smtClean="0">
                <a:latin typeface="Times New Roman" pitchFamily="18" charset="0"/>
                <a:cs typeface="Times New Roman" pitchFamily="18" charset="0"/>
              </a:rPr>
              <a:t>validators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Eventual consistency is a consistency model proposed for distributed computing systems by seeking 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availability and </a:t>
            </a:r>
            <a:r>
              <a:rPr lang="en-IN" sz="2000" dirty="0" smtClean="0">
                <a:latin typeface="Times New Roman" pitchFamily="18" charset="0"/>
                <a:cs typeface="Times New Roman" pitchFamily="18" charset="0"/>
              </a:rPr>
              <a:t>consistency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protocol proposed a corruption delay mechanism for ensuring security, i.e., robustness under sporadic participation and security in the presence of posterior corruption of past committee members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 anonymous signature schemes, group signature and ring signature were proposed earlier and are the two most important and typical anonymous signature schemes.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They investigated the factors that affect the adoption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supply chain including scalability, performance, consensus mechanism, privacy considerations, location proof and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a method to store encoded data from several sensors for more efficient storage and examine the cost when storing data from several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sensors on the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using three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agents manipulate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through smart contracts creating a transparent and efficient market of electricity in which the peers trade electricity directly between themselves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their work, they made use of queuing theory and non-linear closed control loop to determine when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should send data to be stored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so the mining process is more efficient.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a:t>
                      </a:r>
                      <a:r>
                        <a:rPr lang="en-US" sz="2000" dirty="0" err="1">
                          <a:latin typeface="Times New Roman"/>
                          <a:ea typeface="Calibri"/>
                          <a:cs typeface="Latha"/>
                        </a:rPr>
                        <a:t>blockchain</a:t>
                      </a:r>
                      <a:r>
                        <a:rPr lang="en-US" sz="2000" dirty="0">
                          <a:latin typeface="Times New Roman"/>
                          <a:ea typeface="Calibri"/>
                          <a:cs typeface="Latha"/>
                        </a:rPr>
                        <a:t> and its integration with </a:t>
                      </a:r>
                      <a:r>
                        <a:rPr lang="en-US" sz="2000" dirty="0" err="1">
                          <a:latin typeface="Times New Roman"/>
                          <a:ea typeface="Calibri"/>
                          <a:cs typeface="Latha"/>
                        </a:rPr>
                        <a:t>IoT</a:t>
                      </a:r>
                      <a:r>
                        <a:rPr lang="en-US" sz="2000" dirty="0">
                          <a:latin typeface="Times New Roman"/>
                          <a:ea typeface="Calibri"/>
                          <a:cs typeface="Latha"/>
                        </a:rPr>
                        <a:t>.</a:t>
                      </a:r>
                      <a:r>
                        <a:rPr lang="en-US" sz="2000" kern="1200" dirty="0">
                          <a:solidFill>
                            <a:srgbClr val="000000"/>
                          </a:solidFill>
                          <a:latin typeface="Times New Roman"/>
                          <a:ea typeface="+mn-ea"/>
                          <a:cs typeface="Latha"/>
                        </a:rPr>
                        <a:t> </a:t>
                      </a:r>
                      <a:r>
                        <a:rPr lang="en-US" sz="2000" dirty="0">
                          <a:latin typeface="Times New Roman"/>
                          <a:ea typeface="Calibri"/>
                          <a:cs typeface="Latha"/>
                        </a:rPr>
                        <a:t>Challenges and opportunities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Reyna, A.; Martín, C.; Chen, J.; Soler, E.; Díaz, 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Blockchain has emerged as a key technology that will transform the way in which we share information.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blockchain-based data usage auditing architecture with enhanced privacy and availability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Kaaniche, N.; Laurent,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increased the number of reported incidents of security breaches compromising users' privacy, where third parties massively collect, process and manage users' personal data.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contract-based review system for an </a:t>
                      </a:r>
                      <a:r>
                        <a:rPr lang="en-US" sz="2000" dirty="0" err="1">
                          <a:latin typeface="Times New Roman"/>
                          <a:ea typeface="Calibri"/>
                          <a:cs typeface="Latha"/>
                        </a:rPr>
                        <a:t>IoT</a:t>
                      </a:r>
                      <a:r>
                        <a:rPr lang="en-US" sz="2000" dirty="0">
                          <a:latin typeface="Times New Roman"/>
                          <a:ea typeface="Calibri"/>
                          <a:cs typeface="Latha"/>
                        </a:rPr>
                        <a:t> data marketplace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Park, J.S.; Youn, T.Y.; Kim, H.B.; Rhee, K.H.; Shin, S.U.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traditional server-client review systems have many drawbacks, such as security vulnerability or server administrator’s malicious behavior.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and an empirical analysis of privacy policy and notices for consumer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Perez, A.J.; Zeadally, S.; Cochran,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1C1D1E"/>
                          </a:solidFill>
                          <a:latin typeface="Times New Roman"/>
                          <a:ea typeface="Calibri"/>
                          <a:cs typeface="Latha"/>
                        </a:rPr>
                        <a:t>IoT</a:t>
                      </a:r>
                      <a:r>
                        <a:rPr lang="en-US" sz="2000" dirty="0">
                          <a:solidFill>
                            <a:srgbClr val="1C1D1E"/>
                          </a:solidFill>
                          <a:latin typeface="Times New Roman"/>
                          <a:ea typeface="Calibri"/>
                          <a:cs typeface="Latha"/>
                        </a:rPr>
                        <a:t> is a term that encompasses the development of cyber-physical systems (CPS) that collect, share data and perform actions on some type of physical process while connected to the Internet.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447800"/>
            <a:ext cx="6553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is a developing technology that provides much desired security mechanisms such as integrity, authenticity, availability, and fault tolerance although at some cost.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is not suited for all scenarios but there are many cases where benefits may outweigh the cost.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is an area where developments are rapid but many challenges remain, especially with respect to security. Utilizing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for challenges in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is an active area of research. More research that addresses the cost, in particular ways to minimize the cost of using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need to be conducted. Considering the amount of data generated by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efficient representations of data that enable more manipulations via smart contracts at smaller costs should be studied. More functional smart contracts that can do some analysis on the data and provide alerts (for example light a led) when data is out of range, efficient ways to carry out these operations, and the cost analysis of such smart contracts could enable more practical applications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in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Bello</a:t>
            </a:r>
            <a:r>
              <a:rPr lang="en-IN" sz="1600" dirty="0" smtClean="0">
                <a:latin typeface="Times New Roman" pitchFamily="18" charset="0"/>
                <a:cs typeface="Times New Roman" pitchFamily="18" charset="0"/>
              </a:rPr>
              <a:t>, G.; Perez, A.J. Adapting financial technology standards to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platforms. In Proceedings of the 2019 ACM Southeast Conference, At </a:t>
            </a:r>
            <a:r>
              <a:rPr lang="en-IN" sz="1600" dirty="0" err="1" smtClean="0">
                <a:latin typeface="Times New Roman" pitchFamily="18" charset="0"/>
                <a:cs typeface="Times New Roman" pitchFamily="18" charset="0"/>
              </a:rPr>
              <a:t>Kenneasaw</a:t>
            </a:r>
            <a:r>
              <a:rPr lang="en-IN" sz="1600" dirty="0" smtClean="0">
                <a:latin typeface="Times New Roman" pitchFamily="18" charset="0"/>
                <a:cs typeface="Times New Roman" pitchFamily="18" charset="0"/>
              </a:rPr>
              <a:t>, GA, USA, 18–20 April 2019</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Reyna, A.; </a:t>
            </a:r>
            <a:r>
              <a:rPr lang="en-IN" sz="1600" dirty="0" err="1" smtClean="0">
                <a:latin typeface="Times New Roman" pitchFamily="18" charset="0"/>
                <a:cs typeface="Times New Roman" pitchFamily="18" charset="0"/>
              </a:rPr>
              <a:t>Martín</a:t>
            </a:r>
            <a:r>
              <a:rPr lang="en-IN" sz="1600" dirty="0" smtClean="0">
                <a:latin typeface="Times New Roman" pitchFamily="18" charset="0"/>
                <a:cs typeface="Times New Roman" pitchFamily="18" charset="0"/>
              </a:rPr>
              <a:t>, C.; Chen, J.; </a:t>
            </a:r>
            <a:r>
              <a:rPr lang="en-IN" sz="1600" dirty="0" err="1" smtClean="0">
                <a:latin typeface="Times New Roman" pitchFamily="18" charset="0"/>
                <a:cs typeface="Times New Roman" pitchFamily="18" charset="0"/>
              </a:rPr>
              <a:t>Soler</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Díaz</a:t>
            </a:r>
            <a:r>
              <a:rPr lang="en-IN" sz="1600" dirty="0" smtClean="0">
                <a:latin typeface="Times New Roman" pitchFamily="18" charset="0"/>
                <a:cs typeface="Times New Roman" pitchFamily="18" charset="0"/>
              </a:rPr>
              <a:t>, M.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its integration with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Challenges and opportunities. </a:t>
            </a:r>
            <a:r>
              <a:rPr lang="en-IN" sz="1600" dirty="0" err="1" smtClean="0">
                <a:latin typeface="Times New Roman" pitchFamily="18" charset="0"/>
                <a:cs typeface="Times New Roman" pitchFamily="18" charset="0"/>
              </a:rPr>
              <a:t>Futur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2018, 88, 173–190.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Kaaniche</a:t>
            </a:r>
            <a:r>
              <a:rPr lang="en-IN" sz="1600" dirty="0" smtClean="0">
                <a:latin typeface="Times New Roman" pitchFamily="18" charset="0"/>
                <a:cs typeface="Times New Roman" pitchFamily="18" charset="0"/>
              </a:rPr>
              <a:t>, N.; Laurent, M.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data usage auditing architecture with enhanced privacy and availability. In Proceedings of the 2017 IEEE 16th International Symposium on Network Computing and Applications (NCA), Cambridge, MA, USA, 30 October–1 </a:t>
            </a:r>
            <a:r>
              <a:rPr lang="en-IN" sz="1600" dirty="0" err="1" smtClean="0">
                <a:latin typeface="Times New Roman" pitchFamily="18" charset="0"/>
                <a:cs typeface="Times New Roman" pitchFamily="18" charset="0"/>
              </a:rPr>
              <a:t>Novermber</a:t>
            </a:r>
            <a:r>
              <a:rPr lang="en-IN" sz="1600" dirty="0" smtClean="0">
                <a:latin typeface="Times New Roman" pitchFamily="18" charset="0"/>
                <a:cs typeface="Times New Roman" pitchFamily="18" charset="0"/>
              </a:rPr>
              <a: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Park, J.S.; </a:t>
            </a:r>
            <a:r>
              <a:rPr lang="en-IN" sz="1600" dirty="0" err="1" smtClean="0">
                <a:latin typeface="Times New Roman" pitchFamily="18" charset="0"/>
                <a:cs typeface="Times New Roman" pitchFamily="18" charset="0"/>
              </a:rPr>
              <a:t>Youn</a:t>
            </a:r>
            <a:r>
              <a:rPr lang="en-IN" sz="1600" dirty="0" smtClean="0">
                <a:latin typeface="Times New Roman" pitchFamily="18" charset="0"/>
                <a:cs typeface="Times New Roman" pitchFamily="18" charset="0"/>
              </a:rPr>
              <a:t>, T.Y.; Kim, H.B.; Rhee, K.H.; Shin, S.U. Smart contract-based review system for an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data marketplace. Sensors 2018, 18, 3577.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Javaid</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Javaid</a:t>
            </a:r>
            <a:r>
              <a:rPr lang="en-IN" sz="1600" dirty="0" smtClean="0">
                <a:latin typeface="Times New Roman" pitchFamily="18" charset="0"/>
                <a:cs typeface="Times New Roman" pitchFamily="18" charset="0"/>
              </a:rPr>
              <a:t>, N. Ensuring Analyzing and Monetization of Data Using Data Science and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loT</a:t>
            </a:r>
            <a:r>
              <a:rPr lang="en-IN" sz="1600" dirty="0" smtClean="0">
                <a:latin typeface="Times New Roman" pitchFamily="18" charset="0"/>
                <a:cs typeface="Times New Roman" pitchFamily="18" charset="0"/>
              </a:rPr>
              <a:t> Devices. Master’s Thesis, COMSATS University Islamabad, Islamabad-Pakistan, </a:t>
            </a:r>
            <a:r>
              <a:rPr lang="en-IN" sz="1600" dirty="0" err="1" smtClean="0">
                <a:latin typeface="Times New Roman" pitchFamily="18" charset="0"/>
                <a:cs typeface="Times New Roman" pitchFamily="18" charset="0"/>
              </a:rPr>
              <a:t>Comsats</a:t>
            </a:r>
            <a:r>
              <a:rPr lang="en-IN" sz="1600" dirty="0" smtClean="0">
                <a:latin typeface="Times New Roman" pitchFamily="18" charset="0"/>
                <a:cs typeface="Times New Roman" pitchFamily="18" charset="0"/>
              </a:rPr>
              <a:t> University, Islamabad, Pakistan,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González-Briones</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Castellanos-Garzón</a:t>
            </a:r>
            <a:r>
              <a:rPr lang="en-IN" sz="1800" dirty="0" smtClean="0">
                <a:latin typeface="Times New Roman" pitchFamily="18" charset="0"/>
                <a:cs typeface="Times New Roman" pitchFamily="18" charset="0"/>
              </a:rPr>
              <a:t>, J.A.; </a:t>
            </a:r>
            <a:r>
              <a:rPr lang="en-IN" sz="1800" dirty="0" err="1" smtClean="0">
                <a:latin typeface="Times New Roman" pitchFamily="18" charset="0"/>
                <a:cs typeface="Times New Roman" pitchFamily="18" charset="0"/>
              </a:rPr>
              <a:t>Martín</a:t>
            </a:r>
            <a:r>
              <a:rPr lang="en-IN" sz="1800" dirty="0" smtClean="0">
                <a:latin typeface="Times New Roman" pitchFamily="18" charset="0"/>
                <a:cs typeface="Times New Roman" pitchFamily="18" charset="0"/>
              </a:rPr>
              <a:t>, Y.M.; </a:t>
            </a:r>
            <a:r>
              <a:rPr lang="en-IN" sz="1800" dirty="0" err="1" smtClean="0">
                <a:latin typeface="Times New Roman" pitchFamily="18" charset="0"/>
                <a:cs typeface="Times New Roman" pitchFamily="18" charset="0"/>
              </a:rPr>
              <a:t>Prieto</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Corchado</a:t>
            </a:r>
            <a:r>
              <a:rPr lang="en-IN" sz="1800" dirty="0" smtClean="0">
                <a:latin typeface="Times New Roman" pitchFamily="18" charset="0"/>
                <a:cs typeface="Times New Roman" pitchFamily="18" charset="0"/>
              </a:rPr>
              <a:t>, J.M. A framework for knowledge discovery from wireless sensor networks in rural environments: A crop irrigation systems case study.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Mob.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2018, 2018, 1–14.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Perez, A.J.;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S.; Cochran, J. A review and an empirical analysis of privacy policy and notices for consumer Internet of things.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Priv. 2018.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Azimi</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Rahmani</a:t>
            </a:r>
            <a:r>
              <a:rPr lang="en-IN" sz="1800" dirty="0" smtClean="0">
                <a:latin typeface="Times New Roman" pitchFamily="18" charset="0"/>
                <a:cs typeface="Times New Roman" pitchFamily="18" charset="0"/>
              </a:rPr>
              <a:t>, A.M.; </a:t>
            </a:r>
            <a:r>
              <a:rPr lang="en-IN" sz="1800" dirty="0" err="1" smtClean="0">
                <a:latin typeface="Times New Roman" pitchFamily="18" charset="0"/>
                <a:cs typeface="Times New Roman" pitchFamily="18" charset="0"/>
              </a:rPr>
              <a:t>Liljeberg</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Tenhunen</a:t>
            </a:r>
            <a:r>
              <a:rPr lang="en-IN" sz="1800" dirty="0" smtClean="0">
                <a:latin typeface="Times New Roman" pitchFamily="18" charset="0"/>
                <a:cs typeface="Times New Roman" pitchFamily="18" charset="0"/>
              </a:rPr>
              <a:t>, H. Internet of things for remote elderly monitoring: A study from user-</a:t>
            </a:r>
            <a:r>
              <a:rPr lang="en-IN" sz="1800" dirty="0" err="1" smtClean="0">
                <a:latin typeface="Times New Roman" pitchFamily="18" charset="0"/>
                <a:cs typeface="Times New Roman" pitchFamily="18" charset="0"/>
              </a:rPr>
              <a:t>centered</a:t>
            </a:r>
            <a:r>
              <a:rPr lang="en-IN" sz="1800" dirty="0" smtClean="0">
                <a:latin typeface="Times New Roman" pitchFamily="18" charset="0"/>
                <a:cs typeface="Times New Roman" pitchFamily="18" charset="0"/>
              </a:rPr>
              <a:t> perspective. J. Ambient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Humaniz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2017, 8, 273–289.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Number of Connected Devices Worldwide 2015–2025|Statista. Available online: Statista.com (accessed on 14 November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Perez, A.J.;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S. Privacy Issues and Solutions for Consumer </a:t>
            </a:r>
            <a:r>
              <a:rPr lang="en-IN" sz="1800" dirty="0" err="1" smtClean="0">
                <a:latin typeface="Times New Roman" pitchFamily="18" charset="0"/>
                <a:cs typeface="Times New Roman" pitchFamily="18" charset="0"/>
              </a:rPr>
              <a:t>Wearables</a:t>
            </a:r>
            <a:r>
              <a:rPr lang="en-IN" sz="1800" dirty="0" smtClean="0">
                <a:latin typeface="Times New Roman" pitchFamily="18" charset="0"/>
                <a:cs typeface="Times New Roman" pitchFamily="18" charset="0"/>
              </a:rPr>
              <a:t>. IT Prof. 2018, 20, 46–56.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1582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Contract-Theoretic Pricing for Security Deposits in Sharded Blockchain with Internet of Things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2021-07-13T09:21:08Z</dcterms:modified>
</cp:coreProperties>
</file>