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 Integral Data Gathering Framework for Supervisory Control and Data Acquisition Systems in Green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Green Internet of Things, energy consumption research is a hot topic. Our research focuses on Supervisory Control And Data Acquisition (SCADA) system, and it is a system consisting of a plurality of self-organized sensing networks. Live data gathering from numerous Sub-connected SCADA (S-SCADA) networks to make unified decisions based on collected data is one of pivot problem, which has not been well studied. In this article, an integral data-gathering framework is proposed to prolong network lifetime by using sink rotating and Unmanned Aerial Vehicles (UAV) path planning. In the proposed Sink Rotating joint UAV Data Gathering (SR-UAV-DG) framework, the data gathering process is divided into two organic components: (a) S-SCADA in-network data collection. The energy consumption of the network is balanced by selecting the node with the least energy consumption as the sink node. (b) Use UAV for data collection between S-SCADA networks. The theoretical analysis results show that the SR-UAV-DG framework proposed in this article reduces the maximum energy consumption of nodes in the network by 99.21% after 1000 rounds of data. The flight time of UAV is reduced by 16.83%. In the case of unreliable communication links, the data reception rate is guaranteed to reach 91.94%.</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systems described in this section are not flexible enough to allow users to set the features of a monitored field, such as the type of crop, the type and number of soil sensors, and irrigation system parameters used.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code reuse is impracticable for the irrigation management of agricultural fields which do not fit to the existing system configuration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water balance and </a:t>
            </a:r>
            <a:r>
              <a:rPr lang="en-IN" sz="2000" dirty="0" err="1" smtClean="0">
                <a:latin typeface="Times New Roman" pitchFamily="18" charset="0"/>
                <a:cs typeface="Times New Roman" pitchFamily="18" charset="0"/>
              </a:rPr>
              <a:t>matric</a:t>
            </a:r>
            <a:r>
              <a:rPr lang="en-IN" sz="2000" dirty="0" smtClean="0">
                <a:latin typeface="Times New Roman" pitchFamily="18" charset="0"/>
                <a:cs typeface="Times New Roman" pitchFamily="18" charset="0"/>
              </a:rPr>
              <a:t> potential approaches often must take data synchronization into account.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some applications have synchronized the data of previously registered crops, as well as soil and weather data, to precisely determine the irrigation water need for the current developmental stage of the </a:t>
            </a:r>
            <a:r>
              <a:rPr lang="en-IN" sz="2000" dirty="0" smtClean="0">
                <a:latin typeface="Times New Roman" pitchFamily="18" charset="0"/>
                <a:cs typeface="Times New Roman" pitchFamily="18" charset="0"/>
              </a:rPr>
              <a:t>crop.</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best approach to solve this problem using the Internet of Things and it provides a new trend to intelligent traffic </a:t>
            </a:r>
            <a:r>
              <a:rPr lang="en-IN" sz="2000" dirty="0" smtClean="0">
                <a:latin typeface="Times New Roman" pitchFamily="18" charset="0"/>
                <a:cs typeface="Times New Roman" pitchFamily="18" charset="0"/>
              </a:rPr>
              <a:t>management.</a:t>
            </a:r>
          </a:p>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 data acquisition and analysis are one of the biggest problems in this present living world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 many researchers have dealt and put their effort on this problem, as a result, several types of approaches have developed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framework may issue a few most recent continuous moving data that helps drivers picking ideal paths.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issue with these systems is that the foundation time, the cost caused for the foundation and support of the system is high.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was in correlation with DCS, SCADA, and fully integrated automation, that means manufacture procedures and optimize </a:t>
            </a:r>
            <a:r>
              <a:rPr lang="en-IN" sz="2000" dirty="0" smtClean="0">
                <a:latin typeface="Times New Roman" pitchFamily="18" charset="0"/>
                <a:cs typeface="Times New Roman" pitchFamily="18" charset="0"/>
              </a:rPr>
              <a:t>processes </a:t>
            </a:r>
            <a:r>
              <a:rPr lang="en-IN" sz="2000" dirty="0" smtClean="0">
                <a:latin typeface="Times New Roman" pitchFamily="18" charset="0"/>
                <a:cs typeface="Times New Roman" pitchFamily="18" charset="0"/>
              </a:rPr>
              <a:t>are done at the same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presented a comprehensive analysis of available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middleware systems and proposed a set of functional, non-functional, and architectural requirements for a potential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middleware solution.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study proposed a middleware for data composition and service discovery by applying a probabilistic approach to meet these challenges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framework enables even in high mobility system and provides novel applications such as safety, emergency traffic plan, and adaptive signal scheduling.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evaluate the performance of the proposed framework, the following metrics are considered for measuring the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in the future, the authors will be considering these issues to evaluate the proposed FSDAA framework's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ThingSpeak</a:t>
            </a:r>
            <a:r>
              <a:rPr lang="en-IN" sz="2000" dirty="0" smtClean="0">
                <a:latin typeface="Times New Roman" pitchFamily="18" charset="0"/>
                <a:cs typeface="Times New Roman" pitchFamily="18" charset="0"/>
              </a:rPr>
              <a:t> based domain knowledge systems have used the context - aware data to predict the real-time traffic data for reducing the traffic jams and unforeseen delay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 model, an external capability of </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 is used to develop the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used eastbound traffic and westbound traffic for measuring a number of vehicles are moving on both ends.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Semantic Interoperable Traffic Management Framework for </a:t>
                      </a:r>
                      <a:r>
                        <a:rPr lang="en-US" sz="2000" dirty="0" err="1">
                          <a:latin typeface="Times New Roman"/>
                          <a:ea typeface="Calibri"/>
                          <a:cs typeface="Latha"/>
                        </a:rPr>
                        <a:t>IoT</a:t>
                      </a:r>
                      <a:r>
                        <a:rPr lang="en-US" sz="2000" dirty="0">
                          <a:latin typeface="Times New Roman"/>
                          <a:ea typeface="Calibri"/>
                          <a:cs typeface="Latha"/>
                        </a:rPr>
                        <a:t> Smart City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Sivadi Balakrishna and M Thirumaran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proposes an Internet of Things (IoT) based Smart Real-Time Traffic Monitoring System to provide better service with low cost for Smart city applications using semantic annotations.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Towards an Optimized Semantic Interoperability Framework for IoT-Based Smart Home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Sivadi Balakrishna and M Thirumaran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retort to this, towards an optimized semantic interoperability framework has been proposed for generating the resources automatically.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Programming Paradigms for </a:t>
                      </a:r>
                      <a:r>
                        <a:rPr lang="en-US" sz="2000" dirty="0" err="1">
                          <a:latin typeface="Times New Roman"/>
                          <a:ea typeface="Calibri"/>
                          <a:cs typeface="Latha"/>
                        </a:rPr>
                        <a:t>IoT</a:t>
                      </a:r>
                      <a:r>
                        <a:rPr lang="en-US" sz="2000" dirty="0">
                          <a:latin typeface="Times New Roman"/>
                          <a:ea typeface="Calibri"/>
                          <a:cs typeface="Latha"/>
                        </a:rPr>
                        <a:t> Applications: An Exploratory Study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Sivadi Balakrishna and M Thirumaran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address this problem, adaptive programming and cloud technologies has been proposed for IoT applications by making use of an exploratory case study approaches.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Agent based Efficient Traffic Framework using Fuzzy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S.Bhadra, A. Kundu and S. K. Guha,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Best possible traffic system would not be produced by the typical traffic systems due to increasing traffic and non-deterministic behavior of modern traffic.</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Industrial-data-lifecycle_Q320 (1).jpg"/>
          <p:cNvPicPr>
            <a:picLocks noGrp="1" noChangeAspect="1" noChangeArrowheads="1"/>
          </p:cNvPicPr>
          <p:nvPr>
            <p:ph idx="1"/>
          </p:nvPr>
        </p:nvPicPr>
        <p:blipFill>
          <a:blip r:embed="rId2"/>
          <a:srcRect/>
          <a:stretch>
            <a:fillRect/>
          </a:stretch>
        </p:blipFill>
        <p:spPr bwMode="auto">
          <a:xfrm>
            <a:off x="1905000" y="1447800"/>
            <a:ext cx="63246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533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data analytics are existing everywhere in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The huge volume and variety of data are generating nowadays. Therefore, how to acquire the sensor data and performing analysis in the sensed data is a challenging task. In this paper, the authors have been proposed FSDAA mechanism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 data acquisition and analysis. The proposed framework has implemented on </a:t>
            </a:r>
            <a:r>
              <a:rPr lang="en-IN" sz="2000" dirty="0" err="1" smtClean="0">
                <a:latin typeface="Times New Roman" pitchFamily="18" charset="0"/>
                <a:cs typeface="Times New Roman" pitchFamily="18" charset="0"/>
              </a:rPr>
              <a:t>ThingSpeak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cloud platform with </a:t>
            </a:r>
            <a:r>
              <a:rPr lang="en-IN" sz="2000" dirty="0" err="1" smtClean="0">
                <a:latin typeface="Times New Roman" pitchFamily="18" charset="0"/>
                <a:cs typeface="Times New Roman" pitchFamily="18" charset="0"/>
              </a:rPr>
              <a:t>Matlab</a:t>
            </a:r>
            <a:r>
              <a:rPr lang="en-IN" sz="2000" dirty="0" smtClean="0">
                <a:latin typeface="Times New Roman" pitchFamily="18" charset="0"/>
                <a:cs typeface="Times New Roman" pitchFamily="18" charset="0"/>
              </a:rPr>
              <a:t> code. Also developed a </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 model for data analysis and visualisations of the sensed information in real-time. The FSDAA has evaluated with accuracy, precision, recall, and f-measure, it yields the encouraging results compared with state of the art </a:t>
            </a:r>
            <a:r>
              <a:rPr lang="en-IN" sz="2000" dirty="0" smtClean="0">
                <a:latin typeface="Times New Roman" pitchFamily="18" charset="0"/>
                <a:cs typeface="Times New Roman" pitchFamily="18" charset="0"/>
              </a:rPr>
              <a:t>schemes.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t>
            </a:r>
            <a:r>
              <a:rPr lang="en-IN" sz="1400" dirty="0" err="1" smtClean="0">
                <a:latin typeface="Times New Roman" pitchFamily="18" charset="0"/>
                <a:cs typeface="Times New Roman" pitchFamily="18" charset="0"/>
              </a:rPr>
              <a:t>Sivadi</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Balakrishna</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Thirumaran</a:t>
            </a:r>
            <a:r>
              <a:rPr lang="en-IN" sz="1400" dirty="0" smtClean="0">
                <a:latin typeface="Times New Roman" pitchFamily="18" charset="0"/>
                <a:cs typeface="Times New Roman" pitchFamily="18" charset="0"/>
              </a:rPr>
              <a:t> “Semantic Interoperable Traffic Management Framework for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Smart City Applications”, EAI Endorsed Transactions on Internet of Things, </a:t>
            </a:r>
            <a:r>
              <a:rPr lang="en-IN" sz="1400" dirty="0" err="1" smtClean="0">
                <a:latin typeface="Times New Roman" pitchFamily="18" charset="0"/>
                <a:cs typeface="Times New Roman" pitchFamily="18" charset="0"/>
              </a:rPr>
              <a:t>Vol</a:t>
            </a:r>
            <a:r>
              <a:rPr lang="en-IN" sz="1400" dirty="0" smtClean="0">
                <a:latin typeface="Times New Roman" pitchFamily="18" charset="0"/>
                <a:cs typeface="Times New Roman" pitchFamily="18" charset="0"/>
              </a:rPr>
              <a:t> 4, Issue 13 pp. 1-17, 2018.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10.4108/eai.11-9-2018.15548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a:t>
            </a:r>
            <a:r>
              <a:rPr lang="en-IN" sz="1400" dirty="0" err="1" smtClean="0">
                <a:latin typeface="Times New Roman" pitchFamily="18" charset="0"/>
                <a:cs typeface="Times New Roman" pitchFamily="18" charset="0"/>
              </a:rPr>
              <a:t>Sivadi</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Balakrishna</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Thirumaran</a:t>
            </a:r>
            <a:r>
              <a:rPr lang="en-IN" sz="1400" dirty="0" smtClean="0">
                <a:latin typeface="Times New Roman" pitchFamily="18" charset="0"/>
                <a:cs typeface="Times New Roman" pitchFamily="18" charset="0"/>
              </a:rPr>
              <a:t> “Towards an Optimized Semantic Interoperability Framework for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-Based Smart Home Applications”, In: </a:t>
            </a:r>
            <a:r>
              <a:rPr lang="en-IN" sz="1400" dirty="0" err="1" smtClean="0">
                <a:latin typeface="Times New Roman" pitchFamily="18" charset="0"/>
                <a:cs typeface="Times New Roman" pitchFamily="18" charset="0"/>
              </a:rPr>
              <a:t>Balas</a:t>
            </a:r>
            <a:r>
              <a:rPr lang="en-IN" sz="1400" dirty="0" smtClean="0">
                <a:latin typeface="Times New Roman" pitchFamily="18" charset="0"/>
                <a:cs typeface="Times New Roman" pitchFamily="18" charset="0"/>
              </a:rPr>
              <a:t> V., </a:t>
            </a:r>
            <a:r>
              <a:rPr lang="en-IN" sz="1400" dirty="0" err="1" smtClean="0">
                <a:latin typeface="Times New Roman" pitchFamily="18" charset="0"/>
                <a:cs typeface="Times New Roman" pitchFamily="18" charset="0"/>
              </a:rPr>
              <a:t>Solanki</a:t>
            </a:r>
            <a:r>
              <a:rPr lang="en-IN" sz="1400" dirty="0" smtClean="0">
                <a:latin typeface="Times New Roman" pitchFamily="18" charset="0"/>
                <a:cs typeface="Times New Roman" pitchFamily="18" charset="0"/>
              </a:rPr>
              <a:t> V., Kumar R., </a:t>
            </a:r>
            <a:r>
              <a:rPr lang="en-IN" sz="1400" dirty="0" err="1" smtClean="0">
                <a:latin typeface="Times New Roman" pitchFamily="18" charset="0"/>
                <a:cs typeface="Times New Roman" pitchFamily="18" charset="0"/>
              </a:rPr>
              <a:t>Khari</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eds</a:t>
            </a:r>
            <a:r>
              <a:rPr lang="en-IN" sz="1400" dirty="0" smtClean="0">
                <a:latin typeface="Times New Roman" pitchFamily="18" charset="0"/>
                <a:cs typeface="Times New Roman" pitchFamily="18" charset="0"/>
              </a:rPr>
              <a:t>) Internet of Things and Big Data Analytics for Smart Generation. Intelligent Systems Reference Library, </a:t>
            </a:r>
            <a:r>
              <a:rPr lang="en-IN" sz="1400" dirty="0" err="1" smtClean="0">
                <a:latin typeface="Times New Roman" pitchFamily="18" charset="0"/>
                <a:cs typeface="Times New Roman" pitchFamily="18" charset="0"/>
              </a:rPr>
              <a:t>vol</a:t>
            </a:r>
            <a:r>
              <a:rPr lang="en-IN" sz="1400" dirty="0" smtClean="0">
                <a:latin typeface="Times New Roman" pitchFamily="18" charset="0"/>
                <a:cs typeface="Times New Roman" pitchFamily="18" charset="0"/>
              </a:rPr>
              <a:t> 154. Springer, Cham, pp 185-211, 2019.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a:t>
            </a:r>
            <a:r>
              <a:rPr lang="en-IN" sz="1400" dirty="0" err="1" smtClean="0">
                <a:latin typeface="Times New Roman" pitchFamily="18" charset="0"/>
                <a:cs typeface="Times New Roman" pitchFamily="18" charset="0"/>
              </a:rPr>
              <a:t>Sivadi</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Balakrishna</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Thirumaran</a:t>
            </a:r>
            <a:r>
              <a:rPr lang="en-IN" sz="1400" dirty="0" smtClean="0">
                <a:latin typeface="Times New Roman" pitchFamily="18" charset="0"/>
                <a:cs typeface="Times New Roman" pitchFamily="18" charset="0"/>
              </a:rPr>
              <a:t> “Programming Paradigms for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Applications: An Exploratory Study”, In: </a:t>
            </a:r>
            <a:r>
              <a:rPr lang="en-IN" sz="1400" dirty="0" err="1" smtClean="0">
                <a:latin typeface="Times New Roman" pitchFamily="18" charset="0"/>
                <a:cs typeface="Times New Roman" pitchFamily="18" charset="0"/>
              </a:rPr>
              <a:t>Solanki</a:t>
            </a:r>
            <a:r>
              <a:rPr lang="en-IN" sz="1400" dirty="0" smtClean="0">
                <a:latin typeface="Times New Roman" pitchFamily="18" charset="0"/>
                <a:cs typeface="Times New Roman" pitchFamily="18" charset="0"/>
              </a:rPr>
              <a:t>, V. (Ed.), </a:t>
            </a:r>
            <a:r>
              <a:rPr lang="en-IN" sz="1400" dirty="0" err="1" smtClean="0">
                <a:latin typeface="Times New Roman" pitchFamily="18" charset="0"/>
                <a:cs typeface="Times New Roman" pitchFamily="18" charset="0"/>
              </a:rPr>
              <a:t>Díaz</a:t>
            </a:r>
            <a:r>
              <a:rPr lang="en-IN" sz="1400" dirty="0" smtClean="0">
                <a:latin typeface="Times New Roman" pitchFamily="18" charset="0"/>
                <a:cs typeface="Times New Roman" pitchFamily="18" charset="0"/>
              </a:rPr>
              <a:t>, V. (Ed.), </a:t>
            </a:r>
            <a:r>
              <a:rPr lang="en-IN" sz="1400" dirty="0" err="1" smtClean="0">
                <a:latin typeface="Times New Roman" pitchFamily="18" charset="0"/>
                <a:cs typeface="Times New Roman" pitchFamily="18" charset="0"/>
              </a:rPr>
              <a:t>Davim</a:t>
            </a:r>
            <a:r>
              <a:rPr lang="en-IN" sz="1400" dirty="0" smtClean="0">
                <a:latin typeface="Times New Roman" pitchFamily="18" charset="0"/>
                <a:cs typeface="Times New Roman" pitchFamily="18" charset="0"/>
              </a:rPr>
              <a:t>, J. (Ed.) Handbook of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and Big Data. Boca Raton: CRC press, Taylor &amp; Francis Group, pp 23-57, 2019.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a:t>
            </a:r>
            <a:r>
              <a:rPr lang="en-IN" sz="1400" dirty="0" err="1" smtClean="0">
                <a:latin typeface="Times New Roman" pitchFamily="18" charset="0"/>
                <a:cs typeface="Times New Roman" pitchFamily="18" charset="0"/>
              </a:rPr>
              <a:t>Sivadi</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Balakrishna</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Vijender</a:t>
            </a:r>
            <a:r>
              <a:rPr lang="en-IN" sz="1400" dirty="0" smtClean="0">
                <a:latin typeface="Times New Roman" pitchFamily="18" charset="0"/>
                <a:cs typeface="Times New Roman" pitchFamily="18" charset="0"/>
              </a:rPr>
              <a:t> Kumar </a:t>
            </a:r>
            <a:r>
              <a:rPr lang="en-IN" sz="1400" dirty="0" err="1" smtClean="0">
                <a:latin typeface="Times New Roman" pitchFamily="18" charset="0"/>
                <a:cs typeface="Times New Roman" pitchFamily="18" charset="0"/>
              </a:rPr>
              <a:t>Solanki</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Vinit</a:t>
            </a:r>
            <a:r>
              <a:rPr lang="en-IN" sz="1400" dirty="0" smtClean="0">
                <a:latin typeface="Times New Roman" pitchFamily="18" charset="0"/>
                <a:cs typeface="Times New Roman" pitchFamily="18" charset="0"/>
              </a:rPr>
              <a:t> Kumar </a:t>
            </a:r>
            <a:r>
              <a:rPr lang="en-IN" sz="1400" dirty="0" err="1" smtClean="0">
                <a:latin typeface="Times New Roman" pitchFamily="18" charset="0"/>
                <a:cs typeface="Times New Roman" pitchFamily="18" charset="0"/>
              </a:rPr>
              <a:t>Gunjan</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Thirumaran</a:t>
            </a:r>
            <a:r>
              <a:rPr lang="en-IN" sz="1400" dirty="0" smtClean="0">
                <a:latin typeface="Times New Roman" pitchFamily="18" charset="0"/>
                <a:cs typeface="Times New Roman" pitchFamily="18" charset="0"/>
              </a:rPr>
              <a:t> “Performance Analysis of Linked Stream Big Data Processing Mechanisms for Unifying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Smart Data” In: International Conference on Intelligent Computing and Communication Technologies(ICICCT), Springer, pp. 680-688, 2019.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[5] </a:t>
            </a:r>
            <a:r>
              <a:rPr lang="en-IN" sz="1400" dirty="0" err="1" smtClean="0">
                <a:latin typeface="Times New Roman" pitchFamily="18" charset="0"/>
                <a:cs typeface="Times New Roman" pitchFamily="18" charset="0"/>
              </a:rPr>
              <a:t>S.Bhadra</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Kundu</a:t>
            </a:r>
            <a:r>
              <a:rPr lang="en-IN" sz="1400" dirty="0" smtClean="0">
                <a:latin typeface="Times New Roman" pitchFamily="18" charset="0"/>
                <a:cs typeface="Times New Roman" pitchFamily="18" charset="0"/>
              </a:rPr>
              <a:t> and S. K. </a:t>
            </a:r>
            <a:r>
              <a:rPr lang="en-IN" sz="1400" dirty="0" err="1" smtClean="0">
                <a:latin typeface="Times New Roman" pitchFamily="18" charset="0"/>
                <a:cs typeface="Times New Roman" pitchFamily="18" charset="0"/>
              </a:rPr>
              <a:t>Guha</a:t>
            </a:r>
            <a:r>
              <a:rPr lang="en-IN" sz="1400" dirty="0" smtClean="0">
                <a:latin typeface="Times New Roman" pitchFamily="18" charset="0"/>
                <a:cs typeface="Times New Roman" pitchFamily="18" charset="0"/>
              </a:rPr>
              <a:t>, “An Agent based Efficient Traffic Framework using Fuzzy”, Fourth International Conference on Advanced Computing &amp; Communication Technologies, 2014.</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t>
            </a:r>
            <a:r>
              <a:rPr lang="en-IN" sz="1500" dirty="0" err="1" smtClean="0">
                <a:latin typeface="Times New Roman" pitchFamily="18" charset="0"/>
                <a:cs typeface="Times New Roman" pitchFamily="18" charset="0"/>
              </a:rPr>
              <a:t>Anupama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Mallik</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Hiranmay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Ghosh</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Santanu</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Chaudhury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Gaurav</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Harit</a:t>
            </a:r>
            <a:r>
              <a:rPr lang="en-IN" sz="1500" dirty="0" smtClean="0">
                <a:latin typeface="Times New Roman" pitchFamily="18" charset="0"/>
                <a:cs typeface="Times New Roman" pitchFamily="18" charset="0"/>
              </a:rPr>
              <a:t>, "MOWL: An Ontology Representation Language for </a:t>
            </a:r>
            <a:r>
              <a:rPr lang="en-IN" sz="1500" dirty="0" err="1" smtClean="0">
                <a:latin typeface="Times New Roman" pitchFamily="18" charset="0"/>
                <a:cs typeface="Times New Roman" pitchFamily="18" charset="0"/>
              </a:rPr>
              <a:t>Webbased</a:t>
            </a:r>
            <a:r>
              <a:rPr lang="en-IN" sz="1500" dirty="0" smtClean="0">
                <a:latin typeface="Times New Roman" pitchFamily="18" charset="0"/>
                <a:cs typeface="Times New Roman" pitchFamily="18" charset="0"/>
              </a:rPr>
              <a:t> Multimedia Applications", ACM Trans. Multimedia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Commun</a:t>
            </a:r>
            <a:r>
              <a:rPr lang="en-IN" sz="1500" dirty="0" smtClean="0">
                <a:latin typeface="Times New Roman" pitchFamily="18" charset="0"/>
                <a:cs typeface="Times New Roman" pitchFamily="18" charset="0"/>
              </a:rPr>
              <a:t>. Appl., vol. 10, no. 1, pp. 21, Dec. 2013.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P. </a:t>
            </a:r>
            <a:r>
              <a:rPr lang="en-IN" sz="1500" dirty="0" err="1" smtClean="0">
                <a:latin typeface="Times New Roman" pitchFamily="18" charset="0"/>
                <a:cs typeface="Times New Roman" pitchFamily="18" charset="0"/>
              </a:rPr>
              <a:t>Pyykonen</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Laitinen</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Viitanen</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Eloranta</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Korhonen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for Intelligent Traffic System,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for intelligent traffic system”, International Conference on Intelligent Computer Communication and Processing (ICCP), IEEE, 2013.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Zhang, Q., Huang, T., Zhu, Y., &amp; </a:t>
            </a:r>
            <a:r>
              <a:rPr lang="en-IN" sz="1500" dirty="0" err="1" smtClean="0">
                <a:latin typeface="Times New Roman" pitchFamily="18" charset="0"/>
                <a:cs typeface="Times New Roman" pitchFamily="18" charset="0"/>
              </a:rPr>
              <a:t>Qiu</a:t>
            </a:r>
            <a:r>
              <a:rPr lang="en-IN" sz="1500" dirty="0" smtClean="0">
                <a:latin typeface="Times New Roman" pitchFamily="18" charset="0"/>
                <a:cs typeface="Times New Roman" pitchFamily="18" charset="0"/>
              </a:rPr>
              <a:t>, M. “A case study of sensor data collection and analysis in smart city: provenance in smart food supply chain”, International Journal of Distributed Sensor Networks, vol. 9, no. 11, pp 382132, 2013.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K. </a:t>
            </a:r>
            <a:r>
              <a:rPr lang="en-IN" sz="1500" dirty="0" err="1" smtClean="0">
                <a:latin typeface="Times New Roman" pitchFamily="18" charset="0"/>
                <a:cs typeface="Times New Roman" pitchFamily="18" charset="0"/>
              </a:rPr>
              <a:t>Kotis</a:t>
            </a:r>
            <a:r>
              <a:rPr lang="en-IN" sz="1500" dirty="0" smtClean="0">
                <a:latin typeface="Times New Roman" pitchFamily="18" charset="0"/>
                <a:cs typeface="Times New Roman" pitchFamily="18" charset="0"/>
              </a:rPr>
              <a:t>, &amp; A. </a:t>
            </a:r>
            <a:r>
              <a:rPr lang="en-IN" sz="1500" dirty="0" err="1" smtClean="0">
                <a:latin typeface="Times New Roman" pitchFamily="18" charset="0"/>
                <a:cs typeface="Times New Roman" pitchFamily="18" charset="0"/>
              </a:rPr>
              <a:t>Katasonov</a:t>
            </a:r>
            <a:r>
              <a:rPr lang="en-IN" sz="1500" dirty="0" smtClean="0">
                <a:latin typeface="Times New Roman" pitchFamily="18" charset="0"/>
                <a:cs typeface="Times New Roman" pitchFamily="18" charset="0"/>
              </a:rPr>
              <a:t>, “Semantic Interoperability on the Web of Things: The Smart Gateway Framework”, In Proceedings of the Sixth International Conference on Complex, Intelligent, and Software Intensive Systems (CISIS-2012), Palermo, 2012.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10]D. </a:t>
            </a:r>
            <a:r>
              <a:rPr lang="en-IN" sz="1500" dirty="0" err="1" smtClean="0">
                <a:latin typeface="Times New Roman" pitchFamily="18" charset="0"/>
                <a:cs typeface="Times New Roman" pitchFamily="18" charset="0"/>
              </a:rPr>
              <a:t>Bandyopadhyay</a:t>
            </a:r>
            <a:r>
              <a:rPr lang="en-IN" sz="1500" dirty="0" smtClean="0">
                <a:latin typeface="Times New Roman" pitchFamily="18" charset="0"/>
                <a:cs typeface="Times New Roman" pitchFamily="18" charset="0"/>
              </a:rPr>
              <a:t> and J. </a:t>
            </a:r>
            <a:r>
              <a:rPr lang="en-IN" sz="1500" dirty="0" err="1" smtClean="0">
                <a:latin typeface="Times New Roman" pitchFamily="18" charset="0"/>
                <a:cs typeface="Times New Roman" pitchFamily="18" charset="0"/>
              </a:rPr>
              <a:t>Sen</a:t>
            </a:r>
            <a:r>
              <a:rPr lang="en-IN" sz="1500" dirty="0" smtClean="0">
                <a:latin typeface="Times New Roman" pitchFamily="18" charset="0"/>
                <a:cs typeface="Times New Roman" pitchFamily="18" charset="0"/>
              </a:rPr>
              <a:t>, “The internet of things - applications and challenges in technology and Standardization", Springer International Journal of Wireless Personal Communications, vol. 58, no. 1, pp. 49-69, 2011.</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1349</TotalTime>
  <Words>1531</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 Integral Data Gathering Framework for Supervisory Control and Data Acquisition Systems in Green IoT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2021-07-13T11:29:01Z</dcterms:modified>
</cp:coreProperties>
</file>