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Privacy-Preserving Federated Learning for Multiparty Data Sharing in Social </a:t>
            </a:r>
            <a:r>
              <a:rPr lang="en-IN" b="1" dirty="0" err="1" smtClean="0">
                <a:latin typeface="Times New Roman" pitchFamily="18" charset="0"/>
                <a:cs typeface="Times New Roman" pitchFamily="18" charset="0"/>
              </a:rPr>
              <a:t>IoTs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04800"/>
            <a:ext cx="7498080" cy="5257800"/>
          </a:xfrm>
        </p:spPr>
        <p:txBody>
          <a:bodyPr>
            <a:noAutofit/>
          </a:bodyPr>
          <a:lstStyle/>
          <a:p>
            <a:pPr algn="just">
              <a:buNone/>
            </a:pPr>
            <a:r>
              <a:rPr lang="en-IN" sz="2000" dirty="0" smtClean="0">
                <a:latin typeface="Times New Roman" pitchFamily="18" charset="0"/>
                <a:cs typeface="Times New Roman" pitchFamily="18" charset="0"/>
              </a:rPr>
              <a:t>    As </a:t>
            </a:r>
            <a:r>
              <a:rPr lang="en-IN" sz="2000" dirty="0" smtClean="0">
                <a:latin typeface="Times New Roman" pitchFamily="18" charset="0"/>
                <a:cs typeface="Times New Roman" pitchFamily="18" charset="0"/>
              </a:rPr>
              <a:t>5G and mobile computing are growing rapidly, deep learning services in the Social Computing and Social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have enriched our lives over the past few years. Mobile devices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with computing capabilities can join social computing anytime and anywhere. Federated learning allows for the full use of decentralized training devices without the need for raw data, providing convenience in breaking data silos further and delivering more precise services. However, the various attacks illustrate that the current training process of federal learning is still threatened by disclosures at both the data and content levels. In this paper, we propose a new hybrid privacy-preserving method for federal learning to meet the challenges above. First, we employ an advanced function encryption algorithm that not only protects the characteristics of the data uploaded by each client, but also protects the weight of each participant in the weighted summation procedure. By designing local Bayesian differential privacy, the noise mechanism can effectively improve the adaptability of different distributed data sets. In addition, we also use Sparse Differential Gradient to improve the transmission and storage efficiency in federal learning training. Experiments show the efficacy and efficiency of our proposed scheme</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Mobile </a:t>
            </a:r>
            <a:r>
              <a:rPr lang="en-IN" sz="2000" dirty="0" err="1" smtClean="0">
                <a:latin typeface="Times New Roman" pitchFamily="18" charset="0"/>
                <a:cs typeface="Times New Roman" pitchFamily="18" charset="0"/>
              </a:rPr>
              <a:t>Crowdsensing</a:t>
            </a:r>
            <a:r>
              <a:rPr lang="en-IN" sz="2000" dirty="0" smtClean="0">
                <a:latin typeface="Times New Roman" pitchFamily="18" charset="0"/>
                <a:cs typeface="Times New Roman" pitchFamily="18" charset="0"/>
              </a:rPr>
              <a:t> network uses the user’s existing equipment for sensing, therefore the sensing data is possibly neither accurate nor </a:t>
            </a:r>
            <a:r>
              <a:rPr lang="en-IN" sz="2000" dirty="0" smtClean="0">
                <a:latin typeface="Times New Roman" pitchFamily="18" charset="0"/>
                <a:cs typeface="Times New Roman" pitchFamily="18" charset="0"/>
              </a:rPr>
              <a:t>reliable.</a:t>
            </a:r>
          </a:p>
          <a:p>
            <a:pPr algn="just">
              <a:lnSpc>
                <a:spcPct val="150000"/>
              </a:lnSpc>
            </a:pPr>
            <a:r>
              <a:rPr lang="en-IN" sz="2000" dirty="0" smtClean="0">
                <a:latin typeface="Times New Roman" pitchFamily="18" charset="0"/>
                <a:cs typeface="Times New Roman" pitchFamily="18" charset="0"/>
              </a:rPr>
              <a:t>Dedicated </a:t>
            </a:r>
            <a:r>
              <a:rPr lang="en-IN" sz="2000" dirty="0" smtClean="0">
                <a:latin typeface="Times New Roman" pitchFamily="18" charset="0"/>
                <a:cs typeface="Times New Roman" pitchFamily="18" charset="0"/>
              </a:rPr>
              <a:t>sensing systems often lead to high expenditures for initial deployment and recurring costs for maintenance, whereas when sensors are not dedicated, it becomes possible to eliminate these upfront costs through using the participant’s pre-existing </a:t>
            </a:r>
            <a:r>
              <a:rPr lang="en-IN" sz="2000" dirty="0" smtClean="0">
                <a:latin typeface="Times New Roman" pitchFamily="18" charset="0"/>
                <a:cs typeface="Times New Roman" pitchFamily="18" charset="0"/>
              </a:rPr>
              <a:t>devices.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challenges for Mobile </a:t>
            </a:r>
            <a:r>
              <a:rPr lang="en-IN" sz="2000" dirty="0" err="1" smtClean="0">
                <a:latin typeface="Times New Roman" pitchFamily="18" charset="0"/>
                <a:cs typeface="Times New Roman" pitchFamily="18" charset="0"/>
              </a:rPr>
              <a:t>Crowdsensing</a:t>
            </a:r>
            <a:r>
              <a:rPr lang="en-IN" sz="2000" dirty="0" smtClean="0">
                <a:latin typeface="Times New Roman" pitchFamily="18" charset="0"/>
                <a:cs typeface="Times New Roman" pitchFamily="18" charset="0"/>
              </a:rPr>
              <a:t> is the process of recruiting users and incentivizing </a:t>
            </a:r>
            <a:r>
              <a:rPr lang="en-IN" sz="2000" dirty="0" smtClean="0">
                <a:latin typeface="Times New Roman" pitchFamily="18" charset="0"/>
                <a:cs typeface="Times New Roman" pitchFamily="18" charset="0"/>
              </a:rPr>
              <a:t>users </a:t>
            </a:r>
          </a:p>
          <a:p>
            <a:pPr algn="just">
              <a:lnSpc>
                <a:spcPct val="150000"/>
              </a:lnSpc>
            </a:pPr>
            <a:r>
              <a:rPr lang="en-IN" sz="2000" dirty="0" smtClean="0">
                <a:latin typeface="Times New Roman" pitchFamily="18" charset="0"/>
                <a:cs typeface="Times New Roman" pitchFamily="18" charset="0"/>
              </a:rPr>
              <a:t>The overhead cost of redeploying existing dedicated sensors and manufacturing cost of producing dedicated sensors with higher processing capabilities would be expensive and inefficient</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address aforementioned security and privacy issues, we adopt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differential privacy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FL has attracted substantial attention </a:t>
            </a:r>
            <a:r>
              <a:rPr lang="en-IN" sz="2000" dirty="0" smtClean="0">
                <a:latin typeface="Times New Roman" pitchFamily="18" charset="0"/>
                <a:cs typeface="Times New Roman" pitchFamily="18" charset="0"/>
              </a:rPr>
              <a:t>recently, </a:t>
            </a:r>
            <a:r>
              <a:rPr lang="en-IN" sz="2000" dirty="0" smtClean="0">
                <a:latin typeface="Times New Roman" pitchFamily="18" charset="0"/>
                <a:cs typeface="Times New Roman" pitchFamily="18" charset="0"/>
              </a:rPr>
              <a:t>and one of the most important issues in FL is privacy protection, which is explored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We evaluate the impacts of incentive mechanism on customers’ reward and reputation.</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avoid the data deficiency problem as well as maintain the machine learning model’s accuracy and performance, a decentralized approach of conducting machine learning, federated learning (FL), is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that is, data are distributed and scattered among different users, and no such a single node stores the whole dataset.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Many studies have been proposed based on this incentive mechanism, such as using game theory to explore user habits and preferences, and evaluating and improving the relevance of online search </a:t>
            </a:r>
            <a:r>
              <a:rPr lang="en-IN" sz="2000" dirty="0" smtClean="0">
                <a:latin typeface="Times New Roman" pitchFamily="18" charset="0"/>
                <a:cs typeface="Times New Roman" pitchFamily="18" charset="0"/>
              </a:rPr>
              <a:t>engines.</a:t>
            </a:r>
          </a:p>
          <a:p>
            <a:pPr algn="just">
              <a:lnSpc>
                <a:spcPct val="150000"/>
              </a:lnSpc>
            </a:pPr>
            <a:r>
              <a:rPr lang="en-IN" sz="2000" dirty="0" err="1" smtClean="0">
                <a:latin typeface="Times New Roman" pitchFamily="18" charset="0"/>
                <a:cs typeface="Times New Roman" pitchFamily="18" charset="0"/>
              </a:rPr>
              <a:t>FedGRU</a:t>
            </a:r>
            <a:r>
              <a:rPr lang="en-IN" sz="2000" dirty="0" smtClean="0">
                <a:latin typeface="Times New Roman" pitchFamily="18" charset="0"/>
                <a:cs typeface="Times New Roman" pitchFamily="18" charset="0"/>
              </a:rPr>
              <a:t> was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or small-scale Federated Learning applications, specifically in joint traffic control where private information is often not shared between organizations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Reputation models have been proposed by </a:t>
            </a: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ensure reliability and trustworthiness of mobile devices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these issues are mitigated through various proposed methods, they have not been eliminated completely.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federated learning (FL) techniques have been widely used in training a neural network with distributed </a:t>
            </a:r>
            <a:r>
              <a:rPr lang="en-IN" sz="2000" dirty="0" smtClean="0">
                <a:latin typeface="Times New Roman" pitchFamily="18" charset="0"/>
                <a:cs typeface="Times New Roman" pitchFamily="18" charset="0"/>
              </a:rPr>
              <a:t>data.</a:t>
            </a: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many studies focusing on </a:t>
            </a:r>
            <a:r>
              <a:rPr lang="en-IN" sz="2000" dirty="0" smtClean="0">
                <a:latin typeface="Times New Roman" pitchFamily="18" charset="0"/>
                <a:cs typeface="Times New Roman" pitchFamily="18" charset="0"/>
              </a:rPr>
              <a:t>privacy preserving crowd sourcing, </a:t>
            </a:r>
            <a:r>
              <a:rPr lang="en-IN" sz="2000" dirty="0" smtClean="0">
                <a:latin typeface="Times New Roman" pitchFamily="18" charset="0"/>
                <a:cs typeface="Times New Roman" pitchFamily="18" charset="0"/>
              </a:rPr>
              <a:t>and leveraging fog computing or edge computing to improve the performance as they have gained </a:t>
            </a:r>
            <a:r>
              <a:rPr lang="en-IN" sz="2000" dirty="0" smtClean="0">
                <a:latin typeface="Times New Roman" pitchFamily="18" charset="0"/>
                <a:cs typeface="Times New Roman" pitchFamily="18" charset="0"/>
              </a:rPr>
              <a:t>popularity.</a:t>
            </a:r>
          </a:p>
          <a:p>
            <a:pPr algn="just">
              <a:lnSpc>
                <a:spcPct val="150000"/>
              </a:lnSpc>
            </a:pPr>
            <a:r>
              <a:rPr lang="en-IN" sz="2000" dirty="0" smtClean="0">
                <a:latin typeface="Times New Roman" pitchFamily="18" charset="0"/>
                <a:cs typeface="Times New Roman" pitchFamily="18" charset="0"/>
              </a:rPr>
              <a:t>Therefore, we leverage the MNIST dataset which has been used for testing the performance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 </a:t>
            </a:r>
            <a:r>
              <a:rPr lang="en-IN" sz="2000" dirty="0" smtClean="0">
                <a:latin typeface="Times New Roman" pitchFamily="18" charset="0"/>
                <a:cs typeface="Times New Roman" pitchFamily="18" charset="0"/>
              </a:rPr>
              <a:t>by.</a:t>
            </a:r>
          </a:p>
          <a:p>
            <a:pPr algn="just">
              <a:lnSpc>
                <a:spcPct val="150000"/>
              </a:lnSpc>
            </a:pPr>
            <a:r>
              <a:rPr lang="en-IN" sz="2000" dirty="0" smtClean="0">
                <a:latin typeface="Times New Roman" pitchFamily="18" charset="0"/>
                <a:cs typeface="Times New Roman" pitchFamily="18" charset="0"/>
              </a:rPr>
              <a:t>Our system considers home appliances of the same brand in a family as a unit, and a mobile phone is used to collect data from home appliances periodically and train the machine learning model </a:t>
            </a:r>
            <a:r>
              <a:rPr lang="en-IN" sz="2000" dirty="0" smtClean="0">
                <a:latin typeface="Times New Roman" pitchFamily="18" charset="0"/>
                <a:cs typeface="Times New Roman" pitchFamily="18" charset="0"/>
              </a:rPr>
              <a:t>locally</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Laplace mechanism </a:t>
            </a:r>
            <a:r>
              <a:rPr lang="en-IN" sz="2000" dirty="0" smtClean="0">
                <a:latin typeface="Times New Roman" pitchFamily="18" charset="0"/>
                <a:cs typeface="Times New Roman" pitchFamily="18" charset="0"/>
              </a:rPr>
              <a:t>of </a:t>
            </a:r>
            <a:r>
              <a:rPr lang="en-IN" sz="2000" dirty="0" smtClean="0">
                <a:latin typeface="Times New Roman" pitchFamily="18" charset="0"/>
                <a:cs typeface="Times New Roman" pitchFamily="18" charset="0"/>
              </a:rPr>
              <a:t>can be used to ensure differential privacy by adding independent zero-mean Laplace noise with scale λ to each dimension of the output</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362200"/>
                <a:gridCol w="205740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When edge meets learning: Adaptive control for </a:t>
                      </a:r>
                      <a:r>
                        <a:rPr lang="en-US" sz="2000" dirty="0" err="1">
                          <a:latin typeface="Times New Roman"/>
                          <a:ea typeface="Calibri"/>
                          <a:cs typeface="Latha"/>
                        </a:rPr>
                        <a:t>resourceconstrained</a:t>
                      </a:r>
                      <a:r>
                        <a:rPr lang="en-US" sz="2000" dirty="0">
                          <a:latin typeface="Times New Roman"/>
                          <a:ea typeface="Calibri"/>
                          <a:cs typeface="Latha"/>
                        </a:rPr>
                        <a:t> distributed machine learning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Wang, T. Tuor, T. Salonidis, K. K. Leung, C. Makaya, T. He, and K. Chan,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Emerging technologies and applications including Internet of Things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social networking, and crowd-sourcing generate large amounts of data at the network edge.</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Exploiting unintended feature leakage in collaborative learning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Melis, C. Song, E. De Cristofaro, and V. Shmatikov,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demonstrate that these updates leak unintended information about participants’ training data and develop passive and active inference attacks to exploit this leakage.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Deep models under the GAN: information leakage from collaborative deep learning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Hitaj, G. Ateniese, and F. Perez-Cruz,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Its success is due to a combination of recent algorithmic breakthroughs, increasingly powerful computers, and access to significant amounts of data.</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Mitigating sybils in federated learning poisoning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Fung, C. J. Yoon, and I. Beschastnikh,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provides a basic level of privacy and allows clients to compute their model updates locally and independently.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828800" y="1295400"/>
            <a:ext cx="6705600" cy="5105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810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we present a design of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-based </a:t>
            </a:r>
            <a:r>
              <a:rPr lang="en-IN" sz="1800" dirty="0" err="1" smtClean="0">
                <a:latin typeface="Times New Roman" pitchFamily="18" charset="0"/>
                <a:cs typeface="Times New Roman" pitchFamily="18" charset="0"/>
              </a:rPr>
              <a:t>crowdsourcing</a:t>
            </a:r>
            <a:r>
              <a:rPr lang="en-IN" sz="1800" dirty="0" smtClean="0">
                <a:latin typeface="Times New Roman" pitchFamily="18" charset="0"/>
                <a:cs typeface="Times New Roman" pitchFamily="18" charset="0"/>
              </a:rPr>
              <a:t> FL system for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devices manufacturers to learn customers better. We use multiple state-of-the-art technologies to construct the system, including the mobile edge computing server,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distributed storage, and federated learning. Besides, our system enforces differential privacy to protect the privacy of customers’ data. To improve the accuracy of FL model, we design a new normalization technique which is proved to outperform the batch normalization if features’ privacy is protected by differential privacy. By designing a proper incentive mechanism for the </a:t>
            </a:r>
            <a:r>
              <a:rPr lang="en-IN" sz="1800" dirty="0" err="1" smtClean="0">
                <a:latin typeface="Times New Roman" pitchFamily="18" charset="0"/>
                <a:cs typeface="Times New Roman" pitchFamily="18" charset="0"/>
              </a:rPr>
              <a:t>crowdsourcing</a:t>
            </a:r>
            <a:r>
              <a:rPr lang="en-IN" sz="1800" dirty="0" smtClean="0">
                <a:latin typeface="Times New Roman" pitchFamily="18" charset="0"/>
                <a:cs typeface="Times New Roman" pitchFamily="18" charset="0"/>
              </a:rPr>
              <a:t> task, customers are more likely to participate in the </a:t>
            </a:r>
            <a:r>
              <a:rPr lang="en-IN" sz="1800" dirty="0" err="1" smtClean="0">
                <a:latin typeface="Times New Roman" pitchFamily="18" charset="0"/>
                <a:cs typeface="Times New Roman" pitchFamily="18" charset="0"/>
              </a:rPr>
              <a:t>crowdsourcing</a:t>
            </a:r>
            <a:r>
              <a:rPr lang="en-IN" sz="1800" dirty="0" smtClean="0">
                <a:latin typeface="Times New Roman" pitchFamily="18" charset="0"/>
                <a:cs typeface="Times New Roman" pitchFamily="18" charset="0"/>
              </a:rPr>
              <a:t> tasks. The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will audit all customers’ updates during the federated training, so that the system can hold the model updates accountable to prevent malicious customers or manufacturers. </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S. R. Department, “Smart home - Statistics &amp; Facts,” 2020. [Online]. Available: https://www.statista.com/topics/2430/smart-homes/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 Wang, T. </a:t>
            </a:r>
            <a:r>
              <a:rPr lang="en-IN" sz="1600" dirty="0" err="1" smtClean="0">
                <a:latin typeface="Times New Roman" pitchFamily="18" charset="0"/>
                <a:cs typeface="Times New Roman" pitchFamily="18" charset="0"/>
              </a:rPr>
              <a:t>Tuor</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Salonidis</a:t>
            </a:r>
            <a:r>
              <a:rPr lang="en-IN" sz="1600" dirty="0" smtClean="0">
                <a:latin typeface="Times New Roman" pitchFamily="18" charset="0"/>
                <a:cs typeface="Times New Roman" pitchFamily="18" charset="0"/>
              </a:rPr>
              <a:t>, K. K. Leung, C. </a:t>
            </a:r>
            <a:r>
              <a:rPr lang="en-IN" sz="1600" dirty="0" err="1" smtClean="0">
                <a:latin typeface="Times New Roman" pitchFamily="18" charset="0"/>
                <a:cs typeface="Times New Roman" pitchFamily="18" charset="0"/>
              </a:rPr>
              <a:t>Makaya</a:t>
            </a:r>
            <a:r>
              <a:rPr lang="en-IN" sz="1600" dirty="0" smtClean="0">
                <a:latin typeface="Times New Roman" pitchFamily="18" charset="0"/>
                <a:cs typeface="Times New Roman" pitchFamily="18" charset="0"/>
              </a:rPr>
              <a:t>, T. He, and K. Chan, “When edge meets learning: Adaptive control for </a:t>
            </a:r>
            <a:r>
              <a:rPr lang="en-IN" sz="1600" dirty="0" err="1" smtClean="0">
                <a:latin typeface="Times New Roman" pitchFamily="18" charset="0"/>
                <a:cs typeface="Times New Roman" pitchFamily="18" charset="0"/>
              </a:rPr>
              <a:t>resourceconstrained</a:t>
            </a:r>
            <a:r>
              <a:rPr lang="en-IN" sz="1600" dirty="0" smtClean="0">
                <a:latin typeface="Times New Roman" pitchFamily="18" charset="0"/>
                <a:cs typeface="Times New Roman" pitchFamily="18" charset="0"/>
              </a:rPr>
              <a:t> distributed machine learning,” in IEEE Conference on Computer Communications (INFOCOM), 2018, pp. 63–71.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L. </a:t>
            </a:r>
            <a:r>
              <a:rPr lang="en-IN" sz="1600" dirty="0" err="1" smtClean="0">
                <a:latin typeface="Times New Roman" pitchFamily="18" charset="0"/>
                <a:cs typeface="Times New Roman" pitchFamily="18" charset="0"/>
              </a:rPr>
              <a:t>Melis</a:t>
            </a:r>
            <a:r>
              <a:rPr lang="en-IN" sz="1600" dirty="0" smtClean="0">
                <a:latin typeface="Times New Roman" pitchFamily="18" charset="0"/>
                <a:cs typeface="Times New Roman" pitchFamily="18" charset="0"/>
              </a:rPr>
              <a:t>, C. Song, E. De </a:t>
            </a:r>
            <a:r>
              <a:rPr lang="en-IN" sz="1600" dirty="0" err="1" smtClean="0">
                <a:latin typeface="Times New Roman" pitchFamily="18" charset="0"/>
                <a:cs typeface="Times New Roman" pitchFamily="18" charset="0"/>
              </a:rPr>
              <a:t>Cristofaro</a:t>
            </a:r>
            <a:r>
              <a:rPr lang="en-IN" sz="1600" dirty="0" smtClean="0">
                <a:latin typeface="Times New Roman" pitchFamily="18" charset="0"/>
                <a:cs typeface="Times New Roman" pitchFamily="18" charset="0"/>
              </a:rPr>
              <a:t>, and V. </a:t>
            </a:r>
            <a:r>
              <a:rPr lang="en-IN" sz="1600" dirty="0" err="1" smtClean="0">
                <a:latin typeface="Times New Roman" pitchFamily="18" charset="0"/>
                <a:cs typeface="Times New Roman" pitchFamily="18" charset="0"/>
              </a:rPr>
              <a:t>Shmatikov</a:t>
            </a:r>
            <a:r>
              <a:rPr lang="en-IN" sz="1600" dirty="0" smtClean="0">
                <a:latin typeface="Times New Roman" pitchFamily="18" charset="0"/>
                <a:cs typeface="Times New Roman" pitchFamily="18" charset="0"/>
              </a:rPr>
              <a:t>, “Exploiting unintended feature leakage in collaborative learning,” in IEEE Symposium on Security and Privacy (S&amp;P),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B. </a:t>
            </a:r>
            <a:r>
              <a:rPr lang="en-IN" sz="1600" dirty="0" err="1" smtClean="0">
                <a:latin typeface="Times New Roman" pitchFamily="18" charset="0"/>
                <a:cs typeface="Times New Roman" pitchFamily="18" charset="0"/>
              </a:rPr>
              <a:t>Hitaj</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Ateniese</a:t>
            </a:r>
            <a:r>
              <a:rPr lang="en-IN" sz="1600" dirty="0" smtClean="0">
                <a:latin typeface="Times New Roman" pitchFamily="18" charset="0"/>
                <a:cs typeface="Times New Roman" pitchFamily="18" charset="0"/>
              </a:rPr>
              <a:t>, and F. Perez-Cruz, “Deep models under the GAN: information leakage from collaborative deep learning,” in Proceedings of the 2017 ACM SIGSAC Conference on Computer and Communications Security, 2017, pp. 603–618.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C. Fung, C. J. Yoon, and I. </a:t>
            </a:r>
            <a:r>
              <a:rPr lang="en-IN" sz="1600" dirty="0" err="1" smtClean="0">
                <a:latin typeface="Times New Roman" pitchFamily="18" charset="0"/>
                <a:cs typeface="Times New Roman" pitchFamily="18" charset="0"/>
              </a:rPr>
              <a:t>Beschastnikh</a:t>
            </a:r>
            <a:r>
              <a:rPr lang="en-IN" sz="1600" dirty="0" smtClean="0">
                <a:latin typeface="Times New Roman" pitchFamily="18" charset="0"/>
                <a:cs typeface="Times New Roman" pitchFamily="18" charset="0"/>
              </a:rPr>
              <a:t>, “Mitigating </a:t>
            </a:r>
            <a:r>
              <a:rPr lang="en-IN" sz="1600" dirty="0" err="1" smtClean="0">
                <a:latin typeface="Times New Roman" pitchFamily="18" charset="0"/>
                <a:cs typeface="Times New Roman" pitchFamily="18" charset="0"/>
              </a:rPr>
              <a:t>sybils</a:t>
            </a:r>
            <a:r>
              <a:rPr lang="en-IN" sz="1600" dirty="0" smtClean="0">
                <a:latin typeface="Times New Roman" pitchFamily="18" charset="0"/>
                <a:cs typeface="Times New Roman" pitchFamily="18" charset="0"/>
              </a:rPr>
              <a:t> in federated learning poisoning,”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arXiv:1808.04866, 2018.</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Y. Zhang, T. </a:t>
            </a:r>
            <a:r>
              <a:rPr lang="en-IN" sz="1600" dirty="0" err="1" smtClean="0">
                <a:latin typeface="Times New Roman" pitchFamily="18" charset="0"/>
                <a:cs typeface="Times New Roman" pitchFamily="18" charset="0"/>
              </a:rPr>
              <a:t>Gu</a:t>
            </a:r>
            <a:r>
              <a:rPr lang="en-IN" sz="1600" dirty="0" smtClean="0">
                <a:latin typeface="Times New Roman" pitchFamily="18" charset="0"/>
                <a:cs typeface="Times New Roman" pitchFamily="18" charset="0"/>
              </a:rPr>
              <a:t>, and X. Zhang, “</a:t>
            </a:r>
            <a:r>
              <a:rPr lang="en-IN" sz="1600" dirty="0" err="1" smtClean="0">
                <a:latin typeface="Times New Roman" pitchFamily="18" charset="0"/>
                <a:cs typeface="Times New Roman" pitchFamily="18" charset="0"/>
              </a:rPr>
              <a:t>Mdldroid</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chainsgd</a:t>
            </a:r>
            <a:r>
              <a:rPr lang="en-IN" sz="1600" dirty="0" smtClean="0">
                <a:latin typeface="Times New Roman" pitchFamily="18" charset="0"/>
                <a:cs typeface="Times New Roman" pitchFamily="18" charset="0"/>
              </a:rPr>
              <a:t>-reduce approach to mobile deep learning for personal mobile sensing,” in 2020 19th ACM/IEEE International Conference on Information Processing in Sensor Networks (IPSN). IEEE, 2020, pp. 73–84.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K. </a:t>
            </a:r>
            <a:r>
              <a:rPr lang="en-IN" sz="1600" dirty="0" err="1" smtClean="0">
                <a:latin typeface="Times New Roman" pitchFamily="18" charset="0"/>
                <a:cs typeface="Times New Roman" pitchFamily="18" charset="0"/>
              </a:rPr>
              <a:t>Hao</a:t>
            </a:r>
            <a:r>
              <a:rPr lang="en-IN" sz="1600" dirty="0" smtClean="0">
                <a:latin typeface="Times New Roman" pitchFamily="18" charset="0"/>
                <a:cs typeface="Times New Roman" pitchFamily="18" charset="0"/>
              </a:rPr>
              <a:t>, “How Apple personalizes </a:t>
            </a:r>
            <a:r>
              <a:rPr lang="en-IN" sz="1600" dirty="0" err="1" smtClean="0">
                <a:latin typeface="Times New Roman" pitchFamily="18" charset="0"/>
                <a:cs typeface="Times New Roman" pitchFamily="18" charset="0"/>
              </a:rPr>
              <a:t>Siri</a:t>
            </a:r>
            <a:r>
              <a:rPr lang="en-IN" sz="1600" dirty="0" smtClean="0">
                <a:latin typeface="Times New Roman" pitchFamily="18" charset="0"/>
                <a:cs typeface="Times New Roman" pitchFamily="18" charset="0"/>
              </a:rPr>
              <a:t> without </a:t>
            </a:r>
            <a:r>
              <a:rPr lang="en-IN" sz="1600" dirty="0" err="1" smtClean="0">
                <a:latin typeface="Times New Roman" pitchFamily="18" charset="0"/>
                <a:cs typeface="Times New Roman" pitchFamily="18" charset="0"/>
              </a:rPr>
              <a:t>hoovering</a:t>
            </a:r>
            <a:r>
              <a:rPr lang="en-IN" sz="1600" dirty="0" smtClean="0">
                <a:latin typeface="Times New Roman" pitchFamily="18" charset="0"/>
                <a:cs typeface="Times New Roman" pitchFamily="18" charset="0"/>
              </a:rPr>
              <a:t> up your data,” 2019. [Online]. Available: https://www.technologyreview.com/2019/12/ 11/131629/apple-</a:t>
            </a:r>
            <a:r>
              <a:rPr lang="en-IN" sz="1600" dirty="0" err="1" smtClean="0">
                <a:latin typeface="Times New Roman" pitchFamily="18" charset="0"/>
                <a:cs typeface="Times New Roman" pitchFamily="18" charset="0"/>
              </a:rPr>
              <a:t>ai</a:t>
            </a:r>
            <a:r>
              <a:rPr lang="en-IN" sz="1600" dirty="0" smtClean="0">
                <a:latin typeface="Times New Roman" pitchFamily="18" charset="0"/>
                <a:cs typeface="Times New Roman" pitchFamily="18" charset="0"/>
              </a:rPr>
              <a:t>-personalizes-</a:t>
            </a:r>
            <a:r>
              <a:rPr lang="en-IN" sz="1600" dirty="0" err="1" smtClean="0">
                <a:latin typeface="Times New Roman" pitchFamily="18" charset="0"/>
                <a:cs typeface="Times New Roman" pitchFamily="18" charset="0"/>
              </a:rPr>
              <a:t>siri</a:t>
            </a:r>
            <a:r>
              <a:rPr lang="en-IN" sz="1600" dirty="0" smtClean="0">
                <a:latin typeface="Times New Roman" pitchFamily="18" charset="0"/>
                <a:cs typeface="Times New Roman" pitchFamily="18" charset="0"/>
              </a:rPr>
              <a:t>-federated-learning/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J. Benet, “IPFS-content addressed, versioned, P2P file system,”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arXiv:1407.3561,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C. </a:t>
            </a:r>
            <a:r>
              <a:rPr lang="en-IN" sz="1600" dirty="0" err="1" smtClean="0">
                <a:latin typeface="Times New Roman" pitchFamily="18" charset="0"/>
                <a:cs typeface="Times New Roman" pitchFamily="18" charset="0"/>
              </a:rPr>
              <a:t>Dwork</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McSherry</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Nissim</a:t>
            </a:r>
            <a:r>
              <a:rPr lang="en-IN" sz="1600" dirty="0" smtClean="0">
                <a:latin typeface="Times New Roman" pitchFamily="18" charset="0"/>
                <a:cs typeface="Times New Roman" pitchFamily="18" charset="0"/>
              </a:rPr>
              <a:t>, and A. Smith, “Calibrating noise to sensitivity in private data analysis,” in Theory of Cryptography Conference (TCC), 2006, pp. 265–284.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C. </a:t>
            </a:r>
            <a:r>
              <a:rPr lang="en-IN" sz="1600" dirty="0" err="1" smtClean="0">
                <a:latin typeface="Times New Roman" pitchFamily="18" charset="0"/>
                <a:cs typeface="Times New Roman" pitchFamily="18" charset="0"/>
              </a:rPr>
              <a:t>Dwork</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Kenthapadi</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McSherry</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Mironov</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Naor</a:t>
            </a:r>
            <a:r>
              <a:rPr lang="en-IN" sz="1600" dirty="0" smtClean="0">
                <a:latin typeface="Times New Roman" pitchFamily="18" charset="0"/>
                <a:cs typeface="Times New Roman" pitchFamily="18" charset="0"/>
              </a:rPr>
              <a:t>, “Our data, ourselves: Privacy via distributed noise generation,” in International Conference on the Theory and Applications of Cryptographic Techniques (EUROCRYPT), 2006, pp. 486–503.</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1281</TotalTime>
  <Words>1488</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Privacy-Preserving Federated Learning for Multiparty Data Sharing in Social IoTs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2021-07-09T06:06:55Z</dcterms:modified>
</cp:coreProperties>
</file>