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Low-complexity Data Collection Scheme for UAV sink nodes in Cellular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Owing </a:t>
            </a:r>
            <a:r>
              <a:rPr lang="en-IN" sz="2000" dirty="0" smtClean="0">
                <a:latin typeface="Times New Roman" pitchFamily="18" charset="0"/>
                <a:cs typeface="Times New Roman" pitchFamily="18" charset="0"/>
              </a:rPr>
              <a:t>to the nature of battery-operated sensors, the residual energy of their battery should be considered when a sink node collects sensory data from them. If a sink attempts to collect data from a sensor that does not have sufficient residual energy to transmit data, the utilization of wireless communication resources may be degraded. However, requiring a periodic residual energy report of the sensors considerably reduces the energy efficiency of them. Consequently, the sink node must be able to estimate the residual energy of the sensors without additional information exchange before attempting to collect data. To tackle this problem, we propose a data collection scheme for mobile sinks in cellular Internet-of-things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scheme consists of two phases. In the first phase, the mobile sink estimates the residual energy of the surrounding sensors. To reduce the complexity, we design a state diagram composed of three states based on the Markov chain of the sensor. The sink node calculates the communicable likelihood of each sensor based on the state diagram and collects data from the sensor with the highest likelihood. In the second phase, a cellular base station (BS) selects the appropriate mobile sink to improve the signal-to-interference-plus-noise ratio (SINR) of the signal from a cellular user. Each sink node delivers the bidding price to the BS based on the likelihoods of the sensors. The BS determines an appropriate sink node to allocate resources based on the received bidding prices. Moreover, we show the performance of the proposed method in terms of SINR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utilization through simulation</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survey focuses on the routing mechanism of WSN-aided target tracking application by presenting the strengths and drawbacks of the existing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Instead of providing a comprehensive review of all the existing data-gathering frameworks for each category, this study selects four protocols for static sinks and three protocols for the other two categories to provide the fundamental understanding of each </a:t>
            </a:r>
            <a:r>
              <a:rPr lang="en-IN" sz="2000" dirty="0" err="1" smtClean="0">
                <a:latin typeface="Times New Roman" pitchFamily="18" charset="0"/>
                <a:cs typeface="Times New Roman" pitchFamily="18" charset="0"/>
              </a:rPr>
              <a:t>datagathering</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paradigm.</a:t>
            </a:r>
          </a:p>
          <a:p>
            <a:pPr algn="just">
              <a:lnSpc>
                <a:spcPct val="150000"/>
              </a:lnSpc>
            </a:pPr>
            <a:r>
              <a:rPr lang="en-IN" sz="2000" dirty="0" smtClean="0">
                <a:latin typeface="Times New Roman" pitchFamily="18" charset="0"/>
                <a:cs typeface="Times New Roman" pitchFamily="18" charset="0"/>
              </a:rPr>
              <a:t>Apart from CTP and UEWDC, all the investigated protocols consider network lifetime, and the validation is done by comparing with other existing protocols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network environment is considered to be a rural area with a line-of-sight link, which means that no obstacles exist in the network.</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way, the directional antenna limits the UAV coverage and overcomes the directional deafness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Incorporating </a:t>
            </a:r>
            <a:r>
              <a:rPr lang="en-IN" sz="2000" dirty="0" smtClean="0">
                <a:latin typeface="Times New Roman" pitchFamily="18" charset="0"/>
                <a:cs typeface="Times New Roman" pitchFamily="18" charset="0"/>
              </a:rPr>
              <a:t>UAV helps prolong the network lifetime and avoid the energy-hole problem faced by sensor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can use intelligent computing methods to lessen the computation time, as discussed in the problem formulation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achieve better network performances in such environments, several issues pertaining to UWSNs must be </a:t>
            </a:r>
            <a:r>
              <a:rPr lang="en-IN" sz="2000" dirty="0" smtClean="0">
                <a:latin typeface="Times New Roman" pitchFamily="18" charset="0"/>
                <a:cs typeface="Times New Roman" pitchFamily="18" charset="0"/>
              </a:rPr>
              <a:t>addressed</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Considering the advantage of the PRM algorithm in obtaining the shortest collision-free map and that of the ABC in operating and converging quickly, we have addressed the issues of slow convergence and easy entrapment in the locally optimal solutions observed in other algorithms.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work presents an in-depth discussion on the distributed database management systems proposed for WSNs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research work consolidates data gathering techniques proposed from a different perspective such as networking, compressive sensing, signal processing, and information theory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collect WSN data, both </a:t>
            </a:r>
            <a:r>
              <a:rPr lang="en-IN" sz="2000" dirty="0" err="1" smtClean="0">
                <a:latin typeface="Times New Roman" pitchFamily="18" charset="0"/>
                <a:cs typeface="Times New Roman" pitchFamily="18" charset="0"/>
              </a:rPr>
              <a:t>multirotor</a:t>
            </a:r>
            <a:r>
              <a:rPr lang="en-IN" sz="2000" dirty="0" smtClean="0">
                <a:latin typeface="Times New Roman" pitchFamily="18" charset="0"/>
                <a:cs typeface="Times New Roman" pitchFamily="18" charset="0"/>
              </a:rPr>
              <a:t> and fixed-wing UAVs have been proposed in the literature.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performance evaluation for small, medium, and large network scenarios demonstrates the efficiency of the proposed method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analyze the delay, we only consider the sink mobility delay of the proposed algorithm.</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Our performance study based on MATLAB simulations shows that the proposed hybrid path planning algorithm outperforms the conventional algorithms in terms of flight time, energy usage, accuracy, and safety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Among the different probabilistic sampling-based algorithms, the </a:t>
            </a:r>
            <a:r>
              <a:rPr lang="en-IN" sz="2000" dirty="0" smtClean="0">
                <a:latin typeface="Times New Roman" pitchFamily="18" charset="0"/>
                <a:cs typeface="Times New Roman" pitchFamily="18" charset="0"/>
              </a:rPr>
              <a:t>PRM </a:t>
            </a:r>
            <a:r>
              <a:rPr lang="en-IN" sz="2000" dirty="0" smtClean="0">
                <a:latin typeface="Times New Roman" pitchFamily="18" charset="0"/>
                <a:cs typeface="Times New Roman" pitchFamily="18" charset="0"/>
              </a:rPr>
              <a:t>is an extremely effective path planning approach due to its probabilistic completeness and remarkable practical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have considered some key metrics to evaluate the proposed MAC’s performance and compared it with existing protocols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in our study, we optimized the UAV velocity during data and non-data collection periods to minimize the total flight time without degrading the network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HPP algorithm’s performance depends on the time complexity of the ABC algorithm to generate trajectory points in the dynamic environment.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Location-aided delay tolerant routing protocol in UAV networks for post-disaster operation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Arafat, M.Y.; Moh, 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post-disaster scenarios, unmanned aerial vehicles (UAVs) can be used to capture image and video data from the disaster area and transfer the data to a ground station, owing to their rapid mobility.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Localization and clustering based on swarm intelligence in UAV networks for emergency communications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Arafat, M.Y.; Moh, 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UAV networks, however, localization and routing are challenging tasks owing to the high mobility, unstable links, dynamic topology, and limited energy of UAVs.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400800"/>
        </p:xfrm>
        <a:graphic>
          <a:graphicData uri="http://schemas.openxmlformats.org/drawingml/2006/table">
            <a:tbl>
              <a:tblPr firstRow="1" bandRow="1">
                <a:tableStyleId>{5C22544A-7EE6-4342-B048-85BDC9FD1C3A}</a:tableStyleId>
              </a:tblPr>
              <a:tblGrid>
                <a:gridCol w="2971800"/>
                <a:gridCol w="160020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286760">
                <a:tc>
                  <a:txBody>
                    <a:bodyPr/>
                    <a:lstStyle/>
                    <a:p>
                      <a:pPr algn="just">
                        <a:lnSpc>
                          <a:spcPct val="150000"/>
                        </a:lnSpc>
                        <a:spcAft>
                          <a:spcPts val="500"/>
                        </a:spcAft>
                        <a:tabLst>
                          <a:tab pos="457200" algn="l"/>
                        </a:tabLst>
                      </a:pPr>
                      <a:r>
                        <a:rPr lang="en-US" sz="2000" dirty="0">
                          <a:latin typeface="Times New Roman"/>
                          <a:ea typeface="Calibri"/>
                          <a:cs typeface="Latha"/>
                        </a:rPr>
                        <a:t>Bio-Inspired Approaches for Energy-Efficient Localization and Clustering in UAV Networks for Monitoring Wildfires in Remote Areas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Arafat, M.Y.; Moh, 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propose bio-inspired localization (BIL) and clustering (BIC) schemes in UAV networks for wildfire detection and monitoring.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Medium Access Control Protocols for Flying Ad Hoc Networks: A Review</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Arafat, M.Y.; Poudel, S.; Moh, 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Medium access control (MAC) protocols have attracted significant attention because of their impact on overall network performance.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00200" y="1143000"/>
            <a:ext cx="6934199" cy="5334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1524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A </a:t>
            </a:r>
            <a:r>
              <a:rPr lang="en-IN" sz="1600" dirty="0" smtClean="0">
                <a:latin typeface="Times New Roman" pitchFamily="18" charset="0"/>
                <a:cs typeface="Times New Roman" pitchFamily="18" charset="0"/>
              </a:rPr>
              <a:t>novel path planning algorithm that applies UAVs as an efficient data collector from WSNs in emergency environments is proposed herein. Considering the advantage of the PRM algorithm in obtaining the shortest collision-free map and that of the ABC in operating and converging quickly, we have addressed the issues of slow convergence and easy entrapment in the locally optimal solutions observed in other algorithms. The proposed HPP algorithm has an optimization process for different flying parameters such as altitude, path length, flying time, and hovering time. It can effectively obtain the shortest and safest path, as well as managing different dynamic environment constraints. The proposed algorithm performs better than the conventional ABC and PRM algorithms and requires a shorter convergence time. The path coordinates that are obtained through the HPP algorithm can be effectively used for real-world applications. The simulation results demonstrate that the proposed HPP reduces flight time and energy consumption in UWSNs. The HPP algorithm manages fixed and dynamic obstacles, avoids restricted areas effectively, and shortens its planning time. Therefore, it can also be used for real-time path </a:t>
            </a:r>
            <a:r>
              <a:rPr lang="en-IN" sz="1600" dirty="0" smtClean="0">
                <a:latin typeface="Times New Roman" pitchFamily="18" charset="0"/>
                <a:cs typeface="Times New Roman" pitchFamily="18" charset="0"/>
              </a:rPr>
              <a:t>planning.</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Arafat, M.Y.; </a:t>
            </a:r>
            <a:r>
              <a:rPr lang="en-IN" sz="1600" dirty="0" err="1" smtClean="0">
                <a:latin typeface="Times New Roman" pitchFamily="18" charset="0"/>
                <a:cs typeface="Times New Roman" pitchFamily="18" charset="0"/>
              </a:rPr>
              <a:t>Moh</a:t>
            </a:r>
            <a:r>
              <a:rPr lang="en-IN" sz="1600" dirty="0" smtClean="0">
                <a:latin typeface="Times New Roman" pitchFamily="18" charset="0"/>
                <a:cs typeface="Times New Roman" pitchFamily="18" charset="0"/>
              </a:rPr>
              <a:t>, S. Location-aided delay tolerant routing protocol in UAV networks for post-disaster operation. IEEE Access 2018, 6, 59891–59906.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Arafat, M.Y.; </a:t>
            </a:r>
            <a:r>
              <a:rPr lang="en-IN" sz="1600" dirty="0" err="1" smtClean="0">
                <a:latin typeface="Times New Roman" pitchFamily="18" charset="0"/>
                <a:cs typeface="Times New Roman" pitchFamily="18" charset="0"/>
              </a:rPr>
              <a:t>Moh</a:t>
            </a:r>
            <a:r>
              <a:rPr lang="en-IN" sz="1600" dirty="0" smtClean="0">
                <a:latin typeface="Times New Roman" pitchFamily="18" charset="0"/>
                <a:cs typeface="Times New Roman" pitchFamily="18" charset="0"/>
              </a:rPr>
              <a:t>, S. Localization and clustering based on swarm intelligence in UAV networks for emergency communications. IEEE Int. Things J. 2019, 6, 8958–8976.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Arafat, M.Y.; </a:t>
            </a:r>
            <a:r>
              <a:rPr lang="en-IN" sz="1600" dirty="0" err="1" smtClean="0">
                <a:latin typeface="Times New Roman" pitchFamily="18" charset="0"/>
                <a:cs typeface="Times New Roman" pitchFamily="18" charset="0"/>
              </a:rPr>
              <a:t>Moh</a:t>
            </a:r>
            <a:r>
              <a:rPr lang="en-IN" sz="1600" dirty="0" smtClean="0">
                <a:latin typeface="Times New Roman" pitchFamily="18" charset="0"/>
                <a:cs typeface="Times New Roman" pitchFamily="18" charset="0"/>
              </a:rPr>
              <a:t>, S. Bio-Inspired Approaches for Energy-Efficient Localization and Clustering in UAV Networks for Monitoring Wildfires in Remote Areas. IEEE Access 2021, 9, 18649–18669.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Norasma</a:t>
            </a:r>
            <a:r>
              <a:rPr lang="en-IN" sz="1600" dirty="0" smtClean="0">
                <a:latin typeface="Times New Roman" pitchFamily="18" charset="0"/>
                <a:cs typeface="Times New Roman" pitchFamily="18" charset="0"/>
              </a:rPr>
              <a:t>, C.Y.N.; </a:t>
            </a:r>
            <a:r>
              <a:rPr lang="en-IN" sz="1600" dirty="0" err="1" smtClean="0">
                <a:latin typeface="Times New Roman" pitchFamily="18" charset="0"/>
                <a:cs typeface="Times New Roman" pitchFamily="18" charset="0"/>
              </a:rPr>
              <a:t>Fadzilah</a:t>
            </a:r>
            <a:r>
              <a:rPr lang="en-IN" sz="1600" dirty="0" smtClean="0">
                <a:latin typeface="Times New Roman" pitchFamily="18" charset="0"/>
                <a:cs typeface="Times New Roman" pitchFamily="18" charset="0"/>
              </a:rPr>
              <a:t>, M.A.; </a:t>
            </a:r>
            <a:r>
              <a:rPr lang="en-IN" sz="1600" dirty="0" err="1" smtClean="0">
                <a:latin typeface="Times New Roman" pitchFamily="18" charset="0"/>
                <a:cs typeface="Times New Roman" pitchFamily="18" charset="0"/>
              </a:rPr>
              <a:t>Roslin</a:t>
            </a:r>
            <a:r>
              <a:rPr lang="en-IN" sz="1600" dirty="0" smtClean="0">
                <a:latin typeface="Times New Roman" pitchFamily="18" charset="0"/>
                <a:cs typeface="Times New Roman" pitchFamily="18" charset="0"/>
              </a:rPr>
              <a:t>, N.A.; </a:t>
            </a:r>
            <a:r>
              <a:rPr lang="en-IN" sz="1600" dirty="0" err="1" smtClean="0">
                <a:latin typeface="Times New Roman" pitchFamily="18" charset="0"/>
                <a:cs typeface="Times New Roman" pitchFamily="18" charset="0"/>
              </a:rPr>
              <a:t>Zanariah</a:t>
            </a:r>
            <a:r>
              <a:rPr lang="en-IN" sz="1600" dirty="0" smtClean="0">
                <a:latin typeface="Times New Roman" pitchFamily="18" charset="0"/>
                <a:cs typeface="Times New Roman" pitchFamily="18" charset="0"/>
              </a:rPr>
              <a:t>, Z.W.N.; </a:t>
            </a:r>
            <a:r>
              <a:rPr lang="en-IN" sz="1600" dirty="0" err="1" smtClean="0">
                <a:latin typeface="Times New Roman" pitchFamily="18" charset="0"/>
                <a:cs typeface="Times New Roman" pitchFamily="18" charset="0"/>
              </a:rPr>
              <a:t>Tarmidi</a:t>
            </a:r>
            <a:r>
              <a:rPr lang="en-IN" sz="1600" dirty="0" smtClean="0">
                <a:latin typeface="Times New Roman" pitchFamily="18" charset="0"/>
                <a:cs typeface="Times New Roman" pitchFamily="18" charset="0"/>
              </a:rPr>
              <a:t>, Z.; </a:t>
            </a:r>
            <a:r>
              <a:rPr lang="en-IN" sz="1600" dirty="0" err="1" smtClean="0">
                <a:latin typeface="Times New Roman" pitchFamily="18" charset="0"/>
                <a:cs typeface="Times New Roman" pitchFamily="18" charset="0"/>
              </a:rPr>
              <a:t>Candra</a:t>
            </a:r>
            <a:r>
              <a:rPr lang="en-IN" sz="1600" dirty="0" smtClean="0">
                <a:latin typeface="Times New Roman" pitchFamily="18" charset="0"/>
                <a:cs typeface="Times New Roman" pitchFamily="18" charset="0"/>
              </a:rPr>
              <a:t>, F.S. Unmanned aerial vehicle applications in agriculture. In IOP Conference Series: Materials Science and Engineering; IOP Publishing: Bristol, UK, 2019; Volume 506, p. 012063.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Arafat, M.Y.; </a:t>
            </a:r>
            <a:r>
              <a:rPr lang="en-IN" sz="1600" dirty="0" err="1" smtClean="0">
                <a:latin typeface="Times New Roman" pitchFamily="18" charset="0"/>
                <a:cs typeface="Times New Roman" pitchFamily="18" charset="0"/>
              </a:rPr>
              <a:t>Poudel</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Moh</a:t>
            </a:r>
            <a:r>
              <a:rPr lang="en-IN" sz="1600" dirty="0" smtClean="0">
                <a:latin typeface="Times New Roman" pitchFamily="18" charset="0"/>
                <a:cs typeface="Times New Roman" pitchFamily="18" charset="0"/>
              </a:rPr>
              <a:t>, S. Medium Access Control Protocols for Flying Ad Hoc Networks: A Review. IEEE Sens. J. 2021, 21, 4097–4121.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Alshbatat</a:t>
            </a:r>
            <a:r>
              <a:rPr lang="en-IN" sz="1600" dirty="0" smtClean="0">
                <a:latin typeface="Times New Roman" pitchFamily="18" charset="0"/>
                <a:cs typeface="Times New Roman" pitchFamily="18" charset="0"/>
              </a:rPr>
              <a:t>, A.; Dong, L. Adaptive MAC protocol for UAV communication networks using directional antennas. In Proceedings of the 2010 International Conference on Networking, Sensing and Control (ICNSC), Chicago, IL, USA, 10–12 April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Amponis</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Lagkas</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Sarigiannidis</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Vitsas</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Fouliras</a:t>
            </a:r>
            <a:r>
              <a:rPr lang="en-IN" sz="1600" dirty="0" smtClean="0">
                <a:latin typeface="Times New Roman" pitchFamily="18" charset="0"/>
                <a:cs typeface="Times New Roman" pitchFamily="18" charset="0"/>
              </a:rPr>
              <a:t>, P. Inter-UAV Routing Scheme </a:t>
            </a:r>
            <a:r>
              <a:rPr lang="en-IN" sz="1600" dirty="0" err="1" smtClean="0">
                <a:latin typeface="Times New Roman" pitchFamily="18" charset="0"/>
                <a:cs typeface="Times New Roman" pitchFamily="18" charset="0"/>
              </a:rPr>
              <a:t>Testbeds</a:t>
            </a:r>
            <a:r>
              <a:rPr lang="en-IN" sz="1600" dirty="0" smtClean="0">
                <a:latin typeface="Times New Roman" pitchFamily="18" charset="0"/>
                <a:cs typeface="Times New Roman" pitchFamily="18" charset="0"/>
              </a:rPr>
              <a:t>. Drones 2020, 5, 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Rizwan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Biswas</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Ramachandra</a:t>
            </a:r>
            <a:r>
              <a:rPr lang="en-IN" sz="1600" dirty="0" smtClean="0">
                <a:latin typeface="Times New Roman" pitchFamily="18" charset="0"/>
                <a:cs typeface="Times New Roman" pitchFamily="18" charset="0"/>
              </a:rPr>
              <a:t>, V. Impact of UAV structure on antenna radiation patterns at different frequencies. In Proceedings of the 2017 IEEE International Conference on Antenna Innovations &amp; Modern Technologies for Ground, Aircraft and Satellite Applications (</a:t>
            </a:r>
            <a:r>
              <a:rPr lang="en-IN" sz="1600" dirty="0" err="1" smtClean="0">
                <a:latin typeface="Times New Roman" pitchFamily="18" charset="0"/>
                <a:cs typeface="Times New Roman" pitchFamily="18" charset="0"/>
              </a:rPr>
              <a:t>iAIM</a:t>
            </a:r>
            <a:r>
              <a:rPr lang="en-IN" sz="1600" dirty="0" smtClean="0">
                <a:latin typeface="Times New Roman" pitchFamily="18" charset="0"/>
                <a:cs typeface="Times New Roman" pitchFamily="18" charset="0"/>
              </a:rPr>
              <a:t>), Bangalore, India, 24–26 November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Popescu</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Dragana</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Stoican</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Ichim</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Stamatescu</a:t>
            </a:r>
            <a:r>
              <a:rPr lang="en-IN" sz="1600" dirty="0" smtClean="0">
                <a:latin typeface="Times New Roman" pitchFamily="18" charset="0"/>
                <a:cs typeface="Times New Roman" pitchFamily="18" charset="0"/>
              </a:rPr>
              <a:t>, G. A collaborative UAV-WSN network for monitoring large areas. Sensors 2018, 18, 4202.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Poudel</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Moh</a:t>
            </a:r>
            <a:r>
              <a:rPr lang="en-IN" sz="1600" dirty="0" smtClean="0">
                <a:latin typeface="Times New Roman" pitchFamily="18" charset="0"/>
                <a:cs typeface="Times New Roman" pitchFamily="18" charset="0"/>
              </a:rPr>
              <a:t>, S. Medium access control protocols for unmanned aerial vehicle-aided wireless sensor networks: A survey. IEEE Access 2019, 7, 65728–65744.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1628</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Low-complexity Data Collection Scheme for UAV sink nodes in Cellular IoT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2021-07-08T10:20:16Z</dcterms:modified>
</cp:coreProperties>
</file>