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and Reliable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Access without Radio Resource Reservation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One </a:t>
            </a:r>
            <a:r>
              <a:rPr lang="en-IN" sz="2000" dirty="0" smtClean="0">
                <a:latin typeface="Times New Roman" pitchFamily="18" charset="0"/>
                <a:cs typeface="Times New Roman" pitchFamily="18" charset="0"/>
              </a:rPr>
              <a:t>of the major challenges for Internet-of-Things applications is that the existing cellular technologies do not support the uplink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traffic in an energy-efficient manner. There are two principal ways for serving the uplink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traffic: grant-based (i.e., scheduled) and grant-free (i.e., random access). Grant-based access provides fine-grained control of reliability and latency at the cost of energy consumption required for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Grant-free access removes the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overhead at the cost of looser control of performance in terms of reliability and latency. However, a precise analysis of reliability, latency and energy performance of grant-free access (GFA) is largely missing.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focuses on a GFA-type protocol, in which a device transmits several packet replicas, asynchronously with respect to the other devices. Using stochastic geometry, we derive closed-form expressions for reliability, delay, and energy consumption, which can be used to identify the tradeoffs among these performance parameters. In order to improve the performance of the protocol, we develop a receiver that leverages the random timing and frequency offsets among the devices in order to facilitate resolution of collisions. This is complemented by a per-device adaptive scheme that controls the number of transmitted replicas. The evaluation confirms the validity of the analysis and the potential of the proposed solution, identifying operating regions in which GFA outperforms the grant-based access.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ultimate goal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to enhance existing services and applications or deliver new ones to users, with little to no human </a:t>
            </a:r>
            <a:r>
              <a:rPr lang="en-IN" sz="2000" dirty="0" smtClean="0">
                <a:latin typeface="Times New Roman" pitchFamily="18" charset="0"/>
                <a:cs typeface="Times New Roman" pitchFamily="18" charset="0"/>
              </a:rPr>
              <a:t>intervention.</a:t>
            </a:r>
          </a:p>
          <a:p>
            <a:pPr algn="just">
              <a:lnSpc>
                <a:spcPct val="150000"/>
              </a:lnSpc>
            </a:pPr>
            <a:r>
              <a:rPr lang="en-IN" sz="2000" dirty="0" smtClean="0">
                <a:latin typeface="Times New Roman" pitchFamily="18" charset="0"/>
                <a:cs typeface="Times New Roman" pitchFamily="18" charset="0"/>
              </a:rPr>
              <a:t>Cellular LPWANs extend the existing cellular systems, allowing the reuse of the same architecture for long-range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scenarios and applications, and in particular </a:t>
            </a:r>
            <a:r>
              <a:rPr lang="en-IN" sz="2000" dirty="0" err="1" smtClean="0">
                <a:latin typeface="Times New Roman" pitchFamily="18" charset="0"/>
                <a:cs typeface="Times New Roman" pitchFamily="18" charset="0"/>
              </a:rPr>
              <a:t>mMTC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built upon GSM networks and existing cellular base stations with a simple software </a:t>
            </a:r>
            <a:r>
              <a:rPr lang="en-IN" sz="2000" dirty="0" smtClean="0">
                <a:latin typeface="Times New Roman" pitchFamily="18" charset="0"/>
                <a:cs typeface="Times New Roman" pitchFamily="18" charset="0"/>
              </a:rPr>
              <a:t>update.</a:t>
            </a:r>
          </a:p>
          <a:p>
            <a:pPr algn="just">
              <a:lnSpc>
                <a:spcPct val="150000"/>
              </a:lnSpc>
            </a:pPr>
            <a:r>
              <a:rPr lang="en-IN" sz="2000" dirty="0" smtClean="0">
                <a:latin typeface="Times New Roman" pitchFamily="18" charset="0"/>
                <a:cs typeface="Times New Roman" pitchFamily="18" charset="0"/>
              </a:rPr>
              <a:t>Any new device that has performed an INQUIRY procedure to enter the existing </a:t>
            </a:r>
            <a:r>
              <a:rPr lang="en-IN" sz="2000" dirty="0" err="1" smtClean="0">
                <a:latin typeface="Times New Roman" pitchFamily="18" charset="0"/>
                <a:cs typeface="Times New Roman" pitchFamily="18" charset="0"/>
              </a:rPr>
              <a:t>scatternet</a:t>
            </a:r>
            <a:r>
              <a:rPr lang="en-IN" sz="2000" dirty="0" smtClean="0">
                <a:latin typeface="Times New Roman" pitchFamily="18" charset="0"/>
                <a:cs typeface="Times New Roman" pitchFamily="18" charset="0"/>
              </a:rPr>
              <a:t> is absorbed in the </a:t>
            </a:r>
            <a:r>
              <a:rPr lang="en-IN" sz="2000" dirty="0" err="1" smtClean="0">
                <a:latin typeface="Times New Roman" pitchFamily="18" charset="0"/>
                <a:cs typeface="Times New Roman" pitchFamily="18" charset="0"/>
              </a:rPr>
              <a:t>scatternet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Capacity of wireless channels shared by many users with finite block-lengths and without scheduling, was partially investigated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however, it is still an open problem, especially when it comes to time-frequency overlapping packet transmissions.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context of the 3GPP standardization, the set of radio resources that should be allocated to GFA communications, the choice of modulation and coding scheme, and the impact on </a:t>
            </a:r>
            <a:r>
              <a:rPr lang="en-IN" sz="2000" dirty="0" err="1" smtClean="0">
                <a:latin typeface="Times New Roman" pitchFamily="18" charset="0"/>
                <a:cs typeface="Times New Roman" pitchFamily="18" charset="0"/>
              </a:rPr>
              <a:t>grantbased</a:t>
            </a:r>
            <a:r>
              <a:rPr lang="en-IN" sz="2000" dirty="0" smtClean="0">
                <a:latin typeface="Times New Roman" pitchFamily="18" charset="0"/>
                <a:cs typeface="Times New Roman" pitchFamily="18" charset="0"/>
              </a:rPr>
              <a:t> communications were investigated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 reliability and scalability analysis of GFA are also active study items in the 3GPP </a:t>
            </a:r>
            <a:r>
              <a:rPr lang="en-IN" sz="2000" dirty="0" smtClean="0">
                <a:latin typeface="Times New Roman" pitchFamily="18" charset="0"/>
                <a:cs typeface="Times New Roman" pitchFamily="18" charset="0"/>
              </a:rPr>
              <a:t>standardization; </a:t>
            </a:r>
            <a:r>
              <a:rPr lang="en-IN" sz="2000" dirty="0" smtClean="0">
                <a:latin typeface="Times New Roman" pitchFamily="18" charset="0"/>
                <a:cs typeface="Times New Roman" pitchFamily="18" charset="0"/>
              </a:rPr>
              <a:t>the main focus is on assessing the impact of the number of devices that share radio resources dedicated to grant-free communications on reliability.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an extensive literature survey on the methodologies and approaches used and proposed to increase the energy efficiency and thus lower the power consumption of the most widespread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paper also provides a deep analysis of proposed energy and power consumption models for the same technologies, and attempts to create a classification of said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model was tested by introducing the PSM in the NS3-based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simulator provided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is an adaptation of the LTE physical layer to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power consumption model was also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aiming at estimating device battery lifetime.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develop an analytical approach to assess the reliability, delay and energy efficiency performance of GFA in such scenarios, assuming that devices are able to send multiple replicas of their data packets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performance of a massive grant-free network was investigated and approximate expressions for outage probability and throughput were derived.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advanced compressed sensing technique for massive GFA connectivity was proposed, and its performance in reliable detection of simultaneously active devices investigated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optimize the performance of such hybrid access solutions in future networks, the load regions where one access mode outperforms the other should be known.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Narrowband internet of things: Evolutions, technologies, and open issues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Xu, J. Yao, L. Wang, Z. Ming, K. Wu, and L.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backdrop, it has been extensively regarded as one of the most promising technologies towards the IoT landscape.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Deliverable d2. 1: Scenarios, KPIs, use cases and baseline system evaluation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Lorca, B. Solana, R. Barco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significant number of use cases involve very stringent requirements, particularly in terms of high reliability and low latency.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QoS</a:t>
                      </a:r>
                      <a:r>
                        <a:rPr lang="en-US" sz="2000" dirty="0">
                          <a:latin typeface="Times New Roman"/>
                          <a:ea typeface="Calibri"/>
                          <a:cs typeface="Latha"/>
                        </a:rPr>
                        <a:t>-guarantee resource allocation for </a:t>
                      </a:r>
                      <a:r>
                        <a:rPr lang="en-US" sz="2000" dirty="0" err="1">
                          <a:latin typeface="Times New Roman"/>
                          <a:ea typeface="Calibri"/>
                          <a:cs typeface="Latha"/>
                        </a:rPr>
                        <a:t>multibeam</a:t>
                      </a:r>
                      <a:r>
                        <a:rPr lang="en-US" sz="2000" dirty="0">
                          <a:latin typeface="Times New Roman"/>
                          <a:ea typeface="Calibri"/>
                          <a:cs typeface="Latha"/>
                        </a:rPr>
                        <a:t> satellite industrial internet of things with NOMA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Liu, X. Zhai, W. Lu, and C.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traditional ground industrial internet of things (IIoT) cannot supply wireless interconnections anywhere due to the small-scale communication coverage.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Lifetime-aware scheduling and power control for M2M communications in LTE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Azari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the scheduling and transmit power control are investigated to minimize the energy consumption for battery-driven devices deployed in LTE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295400"/>
            <a:ext cx="6400800" cy="4876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work, we investigated grant-based and grant-free radio access schemes for </a:t>
            </a:r>
            <a:r>
              <a:rPr lang="en-IN" sz="1700" dirty="0" err="1" smtClean="0">
                <a:latin typeface="Times New Roman" pitchFamily="18" charset="0"/>
                <a:cs typeface="Times New Roman" pitchFamily="18" charset="0"/>
              </a:rPr>
              <a:t>uplinkoriented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communications. Closed-form expressions of the key performance indicators have been derived for GFA, which help to identify the regions of the traffic load in which grant based/free access performs </a:t>
            </a:r>
            <a:r>
              <a:rPr lang="en-IN" sz="1700" dirty="0" err="1" smtClean="0">
                <a:latin typeface="Times New Roman" pitchFamily="18" charset="0"/>
                <a:cs typeface="Times New Roman" pitchFamily="18" charset="0"/>
              </a:rPr>
              <a:t>favorably</a:t>
            </a:r>
            <a:r>
              <a:rPr lang="en-IN" sz="1700" dirty="0" smtClean="0">
                <a:latin typeface="Times New Roman" pitchFamily="18" charset="0"/>
                <a:cs typeface="Times New Roman" pitchFamily="18" charset="0"/>
              </a:rPr>
              <a:t>. The derived results have been subsequently employed in identifying the switchover traffic load values up to which, GFA outperforms the other solutions. A case study has been also introduced to investigate the potential of the proposed solutions. The performance evaluation results show significant advantages of the approach based on GFA both in terms of battery lifetime and latency in low to medium traffic load regimes. The results further indicate that the GFA augmented by replica control can outperform the benchmark schemes in a wide range of traffic loads. These promising results promote integration of the GFA in future cellular networks, along with the legacy grant-based schemes used in the existing LTE and NB-</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systems.</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J. Yao, L. Wang, Z. Ming, K. Wu, and L. Chen, “Narrowband internet of things: Evolutions, technologies, and open issues,” IEEE Internet of Things Journal, vol. 5, no. 3, pp. 1449–1462, 2018</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[2] J. Lorca, B. Solana, R. </a:t>
            </a:r>
            <a:r>
              <a:rPr lang="en-IN" sz="1600" dirty="0" err="1" smtClean="0">
                <a:latin typeface="Times New Roman" pitchFamily="18" charset="0"/>
                <a:cs typeface="Times New Roman" pitchFamily="18" charset="0"/>
              </a:rPr>
              <a:t>Barco</a:t>
            </a:r>
            <a:r>
              <a:rPr lang="en-IN" sz="1600" dirty="0" smtClean="0">
                <a:latin typeface="Times New Roman" pitchFamily="18" charset="0"/>
                <a:cs typeface="Times New Roman" pitchFamily="18" charset="0"/>
              </a:rPr>
              <a:t> et al., “Deliverable d2. 1: Scenarios, KPIs, use cases and baseline system evaluation,” E2E-aware </a:t>
            </a:r>
            <a:r>
              <a:rPr lang="en-IN" sz="1600" dirty="0" err="1" smtClean="0">
                <a:latin typeface="Times New Roman" pitchFamily="18" charset="0"/>
                <a:cs typeface="Times New Roman" pitchFamily="18" charset="0"/>
              </a:rPr>
              <a:t>Optim</a:t>
            </a:r>
            <a:r>
              <a:rPr lang="en-IN" sz="1600" dirty="0" smtClean="0">
                <a:latin typeface="Times New Roman" pitchFamily="18" charset="0"/>
                <a:cs typeface="Times New Roman" pitchFamily="18" charset="0"/>
              </a:rPr>
              <a:t>. Advancements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Edge 5G New Radio (ONE5G), Tech. Rep. D, vol. 2,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Laya</a:t>
            </a:r>
            <a:r>
              <a:rPr lang="en-IN" sz="1600" dirty="0" smtClean="0">
                <a:latin typeface="Times New Roman" pitchFamily="18" charset="0"/>
                <a:cs typeface="Times New Roman" pitchFamily="18" charset="0"/>
              </a:rPr>
              <a:t>, L. Alonso, and J. Alonso-</a:t>
            </a:r>
            <a:r>
              <a:rPr lang="en-IN" sz="1600" dirty="0" err="1" smtClean="0">
                <a:latin typeface="Times New Roman" pitchFamily="18" charset="0"/>
                <a:cs typeface="Times New Roman" pitchFamily="18" charset="0"/>
              </a:rPr>
              <a:t>Zarate</a:t>
            </a:r>
            <a:r>
              <a:rPr lang="en-IN" sz="1600" dirty="0" smtClean="0">
                <a:latin typeface="Times New Roman" pitchFamily="18" charset="0"/>
                <a:cs typeface="Times New Roman" pitchFamily="18" charset="0"/>
              </a:rPr>
              <a:t>, “Is the random access channel of LTE and LTE-A suitable for M2M communications? a survey of alternatives,” IEEE Communications Surveys Tutorials, vol. 16, no. 1, pp. 4–16,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X. Liu, X. </a:t>
            </a:r>
            <a:r>
              <a:rPr lang="en-IN" sz="1600" dirty="0" err="1" smtClean="0">
                <a:latin typeface="Times New Roman" pitchFamily="18" charset="0"/>
                <a:cs typeface="Times New Roman" pitchFamily="18" charset="0"/>
              </a:rPr>
              <a:t>Zhai</a:t>
            </a:r>
            <a:r>
              <a:rPr lang="en-IN" sz="1600" dirty="0" smtClean="0">
                <a:latin typeface="Times New Roman" pitchFamily="18" charset="0"/>
                <a:cs typeface="Times New Roman" pitchFamily="18" charset="0"/>
              </a:rPr>
              <a:t>, W. Lu, and C. Wu,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-guarantee resource allocation for </a:t>
            </a:r>
            <a:r>
              <a:rPr lang="en-IN" sz="1600" dirty="0" err="1" smtClean="0">
                <a:latin typeface="Times New Roman" pitchFamily="18" charset="0"/>
                <a:cs typeface="Times New Roman" pitchFamily="18" charset="0"/>
              </a:rPr>
              <a:t>multibeam</a:t>
            </a:r>
            <a:r>
              <a:rPr lang="en-IN" sz="1600" dirty="0" smtClean="0">
                <a:latin typeface="Times New Roman" pitchFamily="18" charset="0"/>
                <a:cs typeface="Times New Roman" pitchFamily="18" charset="0"/>
              </a:rPr>
              <a:t> satellite industrial internet of things with NOMA,” IEEE Transactions on Industrial Informatics,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Ericsson et al., “A choice of future M2M access technologies for mobile network operators,” Tech. Rep., 2014.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 </a:t>
            </a:r>
            <a:r>
              <a:rPr lang="en-IN" sz="1700" dirty="0" err="1" smtClean="0">
                <a:latin typeface="Times New Roman" pitchFamily="18" charset="0"/>
                <a:cs typeface="Times New Roman" pitchFamily="18" charset="0"/>
              </a:rPr>
              <a:t>Azari</a:t>
            </a:r>
            <a:r>
              <a:rPr lang="en-IN" sz="1700" dirty="0" smtClean="0">
                <a:latin typeface="Times New Roman" pitchFamily="18" charset="0"/>
                <a:cs typeface="Times New Roman" pitchFamily="18" charset="0"/>
              </a:rPr>
              <a:t> et al., “Lifetime-aware scheduling and power control for M2M communications in LTE,” in IEEE VTC,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3GPP TS 45.820, “Cellular system support for ultra-low complexity and low throughput internet of things (</a:t>
            </a:r>
            <a:r>
              <a:rPr lang="en-IN" sz="1700" dirty="0" err="1" smtClean="0">
                <a:latin typeface="Times New Roman" pitchFamily="18" charset="0"/>
                <a:cs typeface="Times New Roman" pitchFamily="18" charset="0"/>
              </a:rPr>
              <a:t>CIoT</a:t>
            </a:r>
            <a:r>
              <a:rPr lang="en-IN" sz="1700" dirty="0" smtClean="0">
                <a:latin typeface="Times New Roman" pitchFamily="18" charset="0"/>
                <a:cs typeface="Times New Roman" pitchFamily="18" charset="0"/>
              </a:rPr>
              <a:t>),” Tech. Rep., 2015, (Rel. 13).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P. Andres-Maldonado, M. </a:t>
            </a:r>
            <a:r>
              <a:rPr lang="en-IN" sz="1700" dirty="0" err="1" smtClean="0">
                <a:latin typeface="Times New Roman" pitchFamily="18" charset="0"/>
                <a:cs typeface="Times New Roman" pitchFamily="18" charset="0"/>
              </a:rPr>
              <a:t>Lauridsen</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Ameigeiras</a:t>
            </a:r>
            <a:r>
              <a:rPr lang="en-IN" sz="1700" dirty="0" smtClean="0">
                <a:latin typeface="Times New Roman" pitchFamily="18" charset="0"/>
                <a:cs typeface="Times New Roman" pitchFamily="18" charset="0"/>
              </a:rPr>
              <a:t>, and J. M. Lopez-</a:t>
            </a:r>
            <a:r>
              <a:rPr lang="en-IN" sz="1700" dirty="0" err="1" smtClean="0">
                <a:latin typeface="Times New Roman" pitchFamily="18" charset="0"/>
                <a:cs typeface="Times New Roman" pitchFamily="18" charset="0"/>
              </a:rPr>
              <a:t>Soler</a:t>
            </a:r>
            <a:r>
              <a:rPr lang="en-IN" sz="1700" dirty="0" smtClean="0">
                <a:latin typeface="Times New Roman" pitchFamily="18" charset="0"/>
                <a:cs typeface="Times New Roman" pitchFamily="18" charset="0"/>
              </a:rPr>
              <a:t>, “Analytical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experimental validation of NB-</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 energy consumption,” IEEE Internet of Things Journal,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P. A. Maldonado et al., “Narrowband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data transmission procedures for massive machine-type communications,” IEEE Network, vol. 31, no. 6, pp. 8–15, Nov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 </a:t>
            </a:r>
            <a:r>
              <a:rPr lang="en-IN" sz="1700" dirty="0" err="1" smtClean="0">
                <a:latin typeface="Times New Roman" pitchFamily="18" charset="0"/>
                <a:cs typeface="Times New Roman" pitchFamily="18" charset="0"/>
              </a:rPr>
              <a:t>Azari</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Stefanovic</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Popovski</a:t>
            </a:r>
            <a:r>
              <a:rPr lang="en-IN" sz="1700" dirty="0" smtClean="0">
                <a:latin typeface="Times New Roman" pitchFamily="18" charset="0"/>
                <a:cs typeface="Times New Roman" pitchFamily="18" charset="0"/>
              </a:rPr>
              <a:t>, and C. </a:t>
            </a:r>
            <a:r>
              <a:rPr lang="en-IN" sz="1700" dirty="0" err="1" smtClean="0">
                <a:latin typeface="Times New Roman" pitchFamily="18" charset="0"/>
                <a:cs typeface="Times New Roman" pitchFamily="18" charset="0"/>
              </a:rPr>
              <a:t>Cavdar</a:t>
            </a:r>
            <a:r>
              <a:rPr lang="en-IN" sz="1700" dirty="0" smtClean="0">
                <a:latin typeface="Times New Roman" pitchFamily="18" charset="0"/>
                <a:cs typeface="Times New Roman" pitchFamily="18" charset="0"/>
              </a:rPr>
              <a:t>, “On the latency-energy performance of NB-</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systems in providing wide-area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connectivity,” IEEE Transactions on Green Communications and Networking, vol. 4, no. 1, pp. 57–68, 2020.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1537</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Energy-Efficient and Reliable IoT Access without Radio Resource Reservation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2021-07-08T07:03:34Z</dcterms:modified>
</cp:coreProperties>
</file>