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Analysis of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-Based Load Altering Attacks Against Power Grids Using the Theory of Second-Order Dynamical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 </a:t>
            </a:r>
            <a:r>
              <a:rPr lang="en-IN" sz="2000" dirty="0" smtClean="0">
                <a:latin typeface="Times New Roman" pitchFamily="18" charset="0"/>
                <a:cs typeface="Times New Roman" pitchFamily="18" charset="0"/>
              </a:rPr>
              <a:t>research has shown that large-scale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load altering attacks can have a serious impact on power grid operations such as causing unsafe frequency excursions and destabilizing the grid’s control loops. In this work, we present an analytical framework to investigate the impact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static/dynamic load altering attacks (S/DLAAs) on the power grid’s dynamic response. Existing work on this topic has mainly relied on numerical simulations and, to date, there is no analytical framework to identify the victim nodes from which that attacker can launch the most impactful attacks.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address these shortcomings, we use results from </a:t>
            </a:r>
            <a:r>
              <a:rPr lang="en-IN" sz="2000" dirty="0" err="1" smtClean="0">
                <a:latin typeface="Times New Roman" pitchFamily="18" charset="0"/>
                <a:cs typeface="Times New Roman" pitchFamily="18" charset="0"/>
              </a:rPr>
              <a:t>secondorder</a:t>
            </a:r>
            <a:r>
              <a:rPr lang="en-IN" sz="2000" dirty="0" smtClean="0">
                <a:latin typeface="Times New Roman" pitchFamily="18" charset="0"/>
                <a:cs typeface="Times New Roman" pitchFamily="18" charset="0"/>
              </a:rPr>
              <a:t> dynamical systems to analyze the power grid frequency control loop under S/DLAAs. We use parametric sensitivity of the system’s </a:t>
            </a:r>
            <a:r>
              <a:rPr lang="en-IN" sz="2000" dirty="0" err="1" smtClean="0">
                <a:latin typeface="Times New Roman" pitchFamily="18" charset="0"/>
                <a:cs typeface="Times New Roman" pitchFamily="18" charset="0"/>
              </a:rPr>
              <a:t>eigensolutions</a:t>
            </a:r>
            <a:r>
              <a:rPr lang="en-IN" sz="2000" dirty="0" smtClean="0">
                <a:latin typeface="Times New Roman" pitchFamily="18" charset="0"/>
                <a:cs typeface="Times New Roman" pitchFamily="18" charset="0"/>
              </a:rPr>
              <a:t> to identify victim nodes that correspond to the least-effort destabilizing DLAAs. Further, to analyze the SLAAs, we present closed-form expression for the system’s frequency response in terms of the attacker’s inputs, helping us characterize the minimum load change required to cause unsafe frequency excursions. Using these results, we formulate the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against S/DLAAs as a linear programming problem in which we determine the minimum amount of load that needs to be secured at the victim nodes to ensure system safety/stability. Extensive simulations conducted using benchmark IEEE-bus systems validate the accuracy and efficacy of our approach.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highlights of the paper include the identification of attack points of different configurations of the LFC system, discussion of the attack strategies, formulation of various attack models, and a brief review of the existing detection and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mechanisms against cyber-attacks on LFC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Apart </a:t>
            </a:r>
            <a:r>
              <a:rPr lang="en-IN" sz="2000" dirty="0" smtClean="0">
                <a:latin typeface="Times New Roman" pitchFamily="18" charset="0"/>
                <a:cs typeface="Times New Roman" pitchFamily="18" charset="0"/>
              </a:rPr>
              <a:t>from these, some reviews also focus on the attack impact analysis,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networked control systems or cyber physical systems (CPS) under cyber-attacks, and existing attack mitigation techniques in </a:t>
            </a:r>
            <a:r>
              <a:rPr lang="en-IN" sz="2000" dirty="0" smtClean="0">
                <a:latin typeface="Times New Roman" pitchFamily="18" charset="0"/>
                <a:cs typeface="Times New Roman" pitchFamily="18" charset="0"/>
              </a:rPr>
              <a:t>general.</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unknown vulnerability of existing bad data detection algorithms for two class of attacks (FDI attacks and generalized FDI attacks) with the attack goals of finding a random attack vector and targeted attack vector is investigated.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Cyber attacks targeting bulk power grid operations and state estimation problems have received significant </a:t>
            </a:r>
            <a:r>
              <a:rPr lang="en-IN" sz="2000" dirty="0" smtClean="0">
                <a:latin typeface="Times New Roman" pitchFamily="18" charset="0"/>
                <a:cs typeface="Times New Roman" pitchFamily="18" charset="0"/>
              </a:rPr>
              <a:t>attention.</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problem requires solving a simple linear programming problem, which is also computationally cheap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implement the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against DLAAs by solving the optimization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Moreover, this approach has been extended in the past to advanced systems involving general higher-order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While DLAAs require enhanced capabilities on the part of the attacker, they can have a much more severe impact on grid operations than SLAAs, such as destabilizing the power grid control </a:t>
            </a:r>
            <a:r>
              <a:rPr lang="en-IN" sz="2000" dirty="0" smtClean="0">
                <a:latin typeface="Times New Roman" pitchFamily="18" charset="0"/>
                <a:cs typeface="Times New Roman" pitchFamily="18" charset="0"/>
              </a:rPr>
              <a:t>loops, </a:t>
            </a:r>
            <a:r>
              <a:rPr lang="en-IN" sz="2000" dirty="0" smtClean="0">
                <a:latin typeface="Times New Roman" pitchFamily="18" charset="0"/>
                <a:cs typeface="Times New Roman" pitchFamily="18" charset="0"/>
              </a:rPr>
              <a:t>leading to generator trips and cascading failures.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resilient control strategy against </a:t>
            </a:r>
            <a:r>
              <a:rPr lang="en-IN" sz="2000" dirty="0" err="1" smtClean="0">
                <a:latin typeface="Times New Roman" pitchFamily="18" charset="0"/>
                <a:cs typeface="Times New Roman" pitchFamily="18" charset="0"/>
              </a:rPr>
              <a:t>aperiodic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in interconnected-area power systems with communication delay is proposed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method using ‘’Deep auto-encoder Extreme Learning Machine” (DAELM)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methods of low rank matrix factorization and nuclear norm minimization are proposed to separate the anomalies and nominal states of the power </a:t>
            </a:r>
            <a:r>
              <a:rPr lang="en-IN" sz="2000" dirty="0" smtClean="0">
                <a:latin typeface="Times New Roman" pitchFamily="18" charset="0"/>
                <a:cs typeface="Times New Roman" pitchFamily="18" charset="0"/>
              </a:rPr>
              <a:t>grid.</a:t>
            </a:r>
          </a:p>
          <a:p>
            <a:pPr algn="just">
              <a:lnSpc>
                <a:spcPct val="150000"/>
              </a:lnSpc>
            </a:pPr>
            <a:r>
              <a:rPr lang="en-IN" sz="2000" dirty="0" smtClean="0">
                <a:latin typeface="Times New Roman" pitchFamily="18" charset="0"/>
                <a:cs typeface="Times New Roman" pitchFamily="18" charset="0"/>
              </a:rPr>
              <a:t>A recurring neural network (RNN)-based method is proposed for the detection of FDI attack in the AGC system with non-</a:t>
            </a:r>
            <a:r>
              <a:rPr lang="en-IN" sz="2000" dirty="0" err="1" smtClean="0">
                <a:latin typeface="Times New Roman" pitchFamily="18" charset="0"/>
                <a:cs typeface="Times New Roman" pitchFamily="18" charset="0"/>
              </a:rPr>
              <a:t>linearities</a:t>
            </a:r>
            <a:r>
              <a:rPr lang="en-IN" sz="2000" dirty="0" smtClean="0">
                <a:latin typeface="Times New Roman" pitchFamily="18" charset="0"/>
                <a:cs typeface="Times New Roman" pitchFamily="18" charset="0"/>
              </a:rPr>
              <a:t> like transportation time delay and governor dead band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As a countermeasure for an optimal coordinated attack (FDI attack and load manipulation), a threshold-based detection method is proposed </a:t>
            </a:r>
            <a:r>
              <a:rPr lang="en-IN" sz="2000" dirty="0" smtClean="0">
                <a:latin typeface="Times New Roman" pitchFamily="18" charset="0"/>
                <a:cs typeface="Times New Roman" pitchFamily="18" charset="0"/>
              </a:rPr>
              <a:t>in.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intelligent devices provide convenience, efficiency and monitoring capabilities, enabling consumers to better manage their usage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eigenvalues</a:t>
            </a:r>
            <a:r>
              <a:rPr lang="en-IN" sz="2000" dirty="0" smtClean="0">
                <a:latin typeface="Times New Roman" pitchFamily="18" charset="0"/>
                <a:cs typeface="Times New Roman" pitchFamily="18" charset="0"/>
              </a:rPr>
              <a:t> along with the right and left eigenvectors of the first-order system can be used to obtain the dynamic response of the system in an efficient manner under general forcing and initial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LPs can be solved exactly and efficiently, demonstrating the effectiveness of the proposed approach of analyzing DLAAs using the parametric sensitivity analysis of the </a:t>
            </a:r>
            <a:r>
              <a:rPr lang="en-IN" sz="2000" dirty="0" err="1" smtClean="0">
                <a:latin typeface="Times New Roman" pitchFamily="18" charset="0"/>
                <a:cs typeface="Times New Roman" pitchFamily="18" charset="0"/>
              </a:rPr>
              <a:t>eigensolutions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this work, we have shown how results from </a:t>
            </a:r>
            <a:r>
              <a:rPr lang="en-IN" sz="2000" dirty="0" err="1" smtClean="0">
                <a:latin typeface="Times New Roman" pitchFamily="18" charset="0"/>
                <a:cs typeface="Times New Roman" pitchFamily="18" charset="0"/>
              </a:rPr>
              <a:t>secondorder</a:t>
            </a:r>
            <a:r>
              <a:rPr lang="en-IN" sz="2000" dirty="0" smtClean="0">
                <a:latin typeface="Times New Roman" pitchFamily="18" charset="0"/>
                <a:cs typeface="Times New Roman" pitchFamily="18" charset="0"/>
              </a:rPr>
              <a:t> dynamical systems can be used to analyze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load altering attacks against power grids.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analysis of emerging smart home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Fernandes, J. Jung, and A. Prakash,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the first in-depth empirical security analysis of one such emerging smart home programming platform.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and privacy in the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Maple,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While the evolution of technology facilitates </a:t>
                      </a:r>
                      <a:r>
                        <a:rPr lang="en-US" sz="2000" dirty="0" err="1">
                          <a:solidFill>
                            <a:srgbClr val="333333"/>
                          </a:solidFill>
                          <a:latin typeface="Times New Roman"/>
                          <a:ea typeface="Calibri"/>
                          <a:cs typeface="Latha"/>
                        </a:rPr>
                        <a:t>indi-vidual's</a:t>
                      </a:r>
                      <a:r>
                        <a:rPr lang="en-US" sz="2000" dirty="0">
                          <a:solidFill>
                            <a:srgbClr val="333333"/>
                          </a:solidFill>
                          <a:latin typeface="Times New Roman"/>
                          <a:ea typeface="Calibri"/>
                          <a:cs typeface="Latha"/>
                        </a:rPr>
                        <a:t> life in several ways, on the other hand, it brings some threats and incursions as well.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False data injection attacks against state estimation in electric power grids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Liu, P. Ning, and M. K. Reiter,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existing research on false data injection (FDI) attacks against state estimation in transmission systems cannot be trivially extended to distribution feeders.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Modeling load redistribution attacks in power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Yuan, Z. Li, and K. Ren,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State estimation collects information from a large number of meter measurements and analyzes it in a centralized manner at the control center.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685800"/>
            <a:ext cx="6781800" cy="5334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we have shown how results from </a:t>
            </a:r>
            <a:r>
              <a:rPr lang="en-IN" sz="2000" dirty="0" err="1" smtClean="0">
                <a:latin typeface="Times New Roman" pitchFamily="18" charset="0"/>
                <a:cs typeface="Times New Roman" pitchFamily="18" charset="0"/>
              </a:rPr>
              <a:t>secondorder</a:t>
            </a:r>
            <a:r>
              <a:rPr lang="en-IN" sz="2000" dirty="0" smtClean="0">
                <a:latin typeface="Times New Roman" pitchFamily="18" charset="0"/>
                <a:cs typeface="Times New Roman" pitchFamily="18" charset="0"/>
              </a:rPr>
              <a:t> dynamical systems can be used to analyze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load altering attacks against power grids. Our results offer a low-complexity analytical approach to identify nodes corresponding to the least-effort destabilizing DLAAs and </a:t>
            </a:r>
            <a:r>
              <a:rPr lang="en-IN" sz="2000" dirty="0" err="1" smtClean="0">
                <a:latin typeface="Times New Roman" pitchFamily="18" charset="0"/>
                <a:cs typeface="Times New Roman" pitchFamily="18" charset="0"/>
              </a:rPr>
              <a:t>leasteffort</a:t>
            </a:r>
            <a:r>
              <a:rPr lang="en-IN" sz="2000" dirty="0" smtClean="0">
                <a:latin typeface="Times New Roman" pitchFamily="18" charset="0"/>
                <a:cs typeface="Times New Roman" pitchFamily="18" charset="0"/>
              </a:rPr>
              <a:t> SLAAs that cause unsafe frequency excursions. Using these results, we also proposed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against DLAAs and SLAAs. Our results show the analyses of DLAAs and SLAAs depend critically on the </a:t>
            </a:r>
            <a:r>
              <a:rPr lang="en-IN" sz="2000" dirty="0" err="1" smtClean="0">
                <a:latin typeface="Times New Roman" pitchFamily="18" charset="0"/>
                <a:cs typeface="Times New Roman" pitchFamily="18" charset="0"/>
              </a:rPr>
              <a:t>eigensolutions</a:t>
            </a:r>
            <a:r>
              <a:rPr lang="en-IN" sz="2000" dirty="0" smtClean="0">
                <a:latin typeface="Times New Roman" pitchFamily="18" charset="0"/>
                <a:cs typeface="Times New Roman" pitchFamily="18" charset="0"/>
              </a:rPr>
              <a:t> of the system and their sensitivity to changes in the attack parameters. Our analysis provides insights into how a grid operator can enhance the grid’s resilience to such attacks. To the best of our knowledge, this is the first work to apply concepts for second-order dynamical systems to analyze DLAAs and SLAAs.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“Bosch Home Connect,” https://www.bosch-home.co.uk/ </a:t>
            </a:r>
            <a:r>
              <a:rPr lang="en-IN" sz="1800" dirty="0" err="1" smtClean="0">
                <a:latin typeface="Times New Roman" pitchFamily="18" charset="0"/>
                <a:cs typeface="Times New Roman" pitchFamily="18" charset="0"/>
              </a:rPr>
              <a:t>bosch</a:t>
            </a:r>
            <a:r>
              <a:rPr lang="en-IN" sz="1800" dirty="0" smtClean="0">
                <a:latin typeface="Times New Roman" pitchFamily="18" charset="0"/>
                <a:cs typeface="Times New Roman" pitchFamily="18" charset="0"/>
              </a:rPr>
              <a:t>-innovations/</a:t>
            </a:r>
            <a:r>
              <a:rPr lang="en-IN" sz="1800" dirty="0" err="1" smtClean="0">
                <a:latin typeface="Times New Roman" pitchFamily="18" charset="0"/>
                <a:cs typeface="Times New Roman" pitchFamily="18" charset="0"/>
              </a:rPr>
              <a:t>homeconnect</a:t>
            </a:r>
            <a:r>
              <a:rPr lang="en-IN" sz="1800" dirty="0" smtClean="0">
                <a:latin typeface="Times New Roman" pitchFamily="18" charset="0"/>
                <a:cs typeface="Times New Roman" pitchFamily="18" charset="0"/>
              </a:rPr>
              <a:t>/, Accessed: May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E. </a:t>
            </a:r>
            <a:r>
              <a:rPr lang="en-IN" sz="1800" dirty="0" err="1" smtClean="0">
                <a:latin typeface="Times New Roman" pitchFamily="18" charset="0"/>
                <a:cs typeface="Times New Roman" pitchFamily="18" charset="0"/>
              </a:rPr>
              <a:t>Fernandes</a:t>
            </a:r>
            <a:r>
              <a:rPr lang="en-IN" sz="1800" dirty="0" smtClean="0">
                <a:latin typeface="Times New Roman" pitchFamily="18" charset="0"/>
                <a:cs typeface="Times New Roman" pitchFamily="18" charset="0"/>
              </a:rPr>
              <a:t>, J. Jung, and A. </a:t>
            </a:r>
            <a:r>
              <a:rPr lang="en-IN" sz="1800" dirty="0" err="1" smtClean="0">
                <a:latin typeface="Times New Roman" pitchFamily="18" charset="0"/>
                <a:cs typeface="Times New Roman" pitchFamily="18" charset="0"/>
              </a:rPr>
              <a:t>Prakash</a:t>
            </a:r>
            <a:r>
              <a:rPr lang="en-IN" sz="1800" dirty="0" smtClean="0">
                <a:latin typeface="Times New Roman" pitchFamily="18" charset="0"/>
                <a:cs typeface="Times New Roman" pitchFamily="18" charset="0"/>
              </a:rPr>
              <a:t>, “Security analysis of emerging smart home applications,” in Proc. IEEE Symposium on Security and Privacy (S&amp;P), May 2016, pp. 636–654.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C. Maple, “Security and privacy in the internet of things,” Journal of Cyber Policy, vol. 2, no. 2, pp. 155–184,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Y. Liu, P. </a:t>
            </a:r>
            <a:r>
              <a:rPr lang="en-IN" sz="1800" dirty="0" err="1" smtClean="0">
                <a:latin typeface="Times New Roman" pitchFamily="18" charset="0"/>
                <a:cs typeface="Times New Roman" pitchFamily="18" charset="0"/>
              </a:rPr>
              <a:t>Ning</a:t>
            </a:r>
            <a:r>
              <a:rPr lang="en-IN" sz="1800" dirty="0" smtClean="0">
                <a:latin typeface="Times New Roman" pitchFamily="18" charset="0"/>
                <a:cs typeface="Times New Roman" pitchFamily="18" charset="0"/>
              </a:rPr>
              <a:t>, and M. K. Reiter, “False data injection attacks against state estimation in electric power grids,” in Proc. ACM Conference on Computer and Communications Security (CCS), 2009, pp. 21–32.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Y. Yuan, Z. Li, and K. </a:t>
            </a:r>
            <a:r>
              <a:rPr lang="en-IN" sz="1800" dirty="0" err="1" smtClean="0">
                <a:latin typeface="Times New Roman" pitchFamily="18" charset="0"/>
                <a:cs typeface="Times New Roman" pitchFamily="18" charset="0"/>
              </a:rPr>
              <a:t>Ren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load redistribution attacks in power systems,” IEEE Trans. Smart Grid, vol. 2, no. 2, 2011.</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Lakshminarayana</a:t>
            </a:r>
            <a:r>
              <a:rPr lang="en-IN" sz="1600" dirty="0" smtClean="0">
                <a:latin typeface="Times New Roman" pitchFamily="18" charset="0"/>
                <a:cs typeface="Times New Roman" pitchFamily="18" charset="0"/>
              </a:rPr>
              <a:t>, T. Z. </a:t>
            </a:r>
            <a:r>
              <a:rPr lang="en-IN" sz="1600" dirty="0" err="1" smtClean="0">
                <a:latin typeface="Times New Roman" pitchFamily="18" charset="0"/>
                <a:cs typeface="Times New Roman" pitchFamily="18" charset="0"/>
              </a:rPr>
              <a:t>Teng</a:t>
            </a:r>
            <a:r>
              <a:rPr lang="en-IN" sz="1600" dirty="0" smtClean="0">
                <a:latin typeface="Times New Roman" pitchFamily="18" charset="0"/>
                <a:cs typeface="Times New Roman" pitchFamily="18" charset="0"/>
              </a:rPr>
              <a:t>, D. K. Y. </a:t>
            </a:r>
            <a:r>
              <a:rPr lang="en-IN" sz="1600" dirty="0" err="1" smtClean="0">
                <a:latin typeface="Times New Roman" pitchFamily="18" charset="0"/>
                <a:cs typeface="Times New Roman" pitchFamily="18" charset="0"/>
              </a:rPr>
              <a:t>Yau</a:t>
            </a:r>
            <a:r>
              <a:rPr lang="en-IN" sz="1600" dirty="0" smtClean="0">
                <a:latin typeface="Times New Roman" pitchFamily="18" charset="0"/>
                <a:cs typeface="Times New Roman" pitchFamily="18" charset="0"/>
              </a:rPr>
              <a:t>, and R. Tan, “Optimal attack against cyber-physical control systems with reactive attack mitigation,” in Proc. ACM International Conference on Future Energy Systems (e-Energy), 2017, pp. 179–190.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Lakshminarayana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Kammoun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and H. V. Poor, “Data-driven false data injection attacks against power grids: A random matrix approach,” IEEE Trans. Smart Grid, 2020,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10.1109/TSG.2020.3011391.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a:t>
            </a:r>
            <a:r>
              <a:rPr lang="en-IN" sz="1600" dirty="0" err="1" smtClean="0">
                <a:latin typeface="Times New Roman" pitchFamily="18" charset="0"/>
                <a:cs typeface="Times New Roman" pitchFamily="18" charset="0"/>
              </a:rPr>
              <a:t>Lakshminarayana</a:t>
            </a:r>
            <a:r>
              <a:rPr lang="en-IN" sz="1600" dirty="0" smtClean="0">
                <a:latin typeface="Times New Roman" pitchFamily="18" charset="0"/>
                <a:cs typeface="Times New Roman" pitchFamily="18" charset="0"/>
              </a:rPr>
              <a:t>, E. V. </a:t>
            </a:r>
            <a:r>
              <a:rPr lang="en-IN" sz="1600" dirty="0" err="1" smtClean="0">
                <a:latin typeface="Times New Roman" pitchFamily="18" charset="0"/>
                <a:cs typeface="Times New Roman" pitchFamily="18" charset="0"/>
              </a:rPr>
              <a:t>Belmega</a:t>
            </a:r>
            <a:r>
              <a:rPr lang="en-IN" sz="1600" dirty="0" smtClean="0">
                <a:latin typeface="Times New Roman" pitchFamily="18" charset="0"/>
                <a:cs typeface="Times New Roman" pitchFamily="18" charset="0"/>
              </a:rPr>
              <a:t>, and H. V. Poor, “Moving-target </a:t>
            </a:r>
            <a:r>
              <a:rPr lang="en-IN" sz="1600" dirty="0" err="1" smtClean="0">
                <a:latin typeface="Times New Roman" pitchFamily="18" charset="0"/>
                <a:cs typeface="Times New Roman" pitchFamily="18" charset="0"/>
              </a:rPr>
              <a:t>defense</a:t>
            </a:r>
            <a:r>
              <a:rPr lang="en-IN" sz="1600" dirty="0" smtClean="0">
                <a:latin typeface="Times New Roman" pitchFamily="18" charset="0"/>
                <a:cs typeface="Times New Roman" pitchFamily="18" charset="0"/>
              </a:rPr>
              <a:t> for detecting coordinated cyber-physical attacks in power grids,” in Proc. IEEE </a:t>
            </a:r>
            <a:r>
              <a:rPr lang="en-IN" sz="1600" dirty="0" err="1" smtClean="0">
                <a:latin typeface="Times New Roman" pitchFamily="18" charset="0"/>
                <a:cs typeface="Times New Roman" pitchFamily="18" charset="0"/>
              </a:rPr>
              <a:t>SmartGridComm</a:t>
            </a:r>
            <a:r>
              <a:rPr lang="en-IN" sz="1600" dirty="0" smtClean="0">
                <a:latin typeface="Times New Roman" pitchFamily="18" charset="0"/>
                <a:cs typeface="Times New Roman" pitchFamily="18" charset="0"/>
              </a:rPr>
              <a:t>, Oct 2019, pp. 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Mohsenian-Rad</a:t>
            </a:r>
            <a:r>
              <a:rPr lang="en-IN" sz="1600" dirty="0" smtClean="0">
                <a:latin typeface="Times New Roman" pitchFamily="18" charset="0"/>
                <a:cs typeface="Times New Roman" pitchFamily="18" charset="0"/>
              </a:rPr>
              <a:t> and A. Leon-Garcia, “Distributed internet-based load altering attacks against smart power grids,” IEEE Trans. Smart Grid, vol. 2, no. 4, pp. 667–674,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Dabrowski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Ullrich</a:t>
            </a:r>
            <a:r>
              <a:rPr lang="en-IN" sz="1600" dirty="0" smtClean="0">
                <a:latin typeface="Times New Roman" pitchFamily="18" charset="0"/>
                <a:cs typeface="Times New Roman" pitchFamily="18" charset="0"/>
              </a:rPr>
              <a:t>, and E. R. </a:t>
            </a:r>
            <a:r>
              <a:rPr lang="en-IN" sz="1600" dirty="0" err="1" smtClean="0">
                <a:latin typeface="Times New Roman" pitchFamily="18" charset="0"/>
                <a:cs typeface="Times New Roman" pitchFamily="18" charset="0"/>
              </a:rPr>
              <a:t>Weippl</a:t>
            </a:r>
            <a:r>
              <a:rPr lang="en-IN" sz="1600" dirty="0" smtClean="0">
                <a:latin typeface="Times New Roman" pitchFamily="18" charset="0"/>
                <a:cs typeface="Times New Roman" pitchFamily="18" charset="0"/>
              </a:rPr>
              <a:t>, “Grid shock: Coordinated load-changing attacks on power grids: The non-smart power grid is vulnerable to cyber attacks as well,” in Proc. ACSAC, 2017, pp. 303– 314.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1498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Analysis of IoT-Based Load Altering Attacks Against Power Grids Using the Theory of Second-Order Dynamical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2021-07-08T08:35:53Z</dcterms:modified>
</cp:coreProperties>
</file>