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Resource Management for Latency-Sensitive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Applications with </a:t>
            </a:r>
            <a:r>
              <a:rPr lang="en-IN" b="1" dirty="0" err="1" smtClean="0">
                <a:latin typeface="Times New Roman" pitchFamily="18" charset="0"/>
                <a:cs typeface="Times New Roman" pitchFamily="18" charset="0"/>
              </a:rPr>
              <a:t>Satisfiability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04800"/>
            <a:ext cx="7498080" cy="5257800"/>
          </a:xfrm>
        </p:spPr>
        <p:txBody>
          <a:bodyPr>
            <a:noAutofit/>
          </a:bodyPr>
          <a:lstStyle/>
          <a:p>
            <a:pPr algn="just">
              <a:buNone/>
            </a:pPr>
            <a:r>
              <a:rPr lang="en-IN" sz="2000" dirty="0" smtClean="0">
                <a:latin typeface="Times New Roman" pitchFamily="18" charset="0"/>
                <a:cs typeface="Times New Roman" pitchFamily="18" charset="0"/>
              </a:rPr>
              <a:t>    Satisfying </a:t>
            </a:r>
            <a:r>
              <a:rPr lang="en-IN" sz="2000" dirty="0" smtClean="0">
                <a:latin typeface="Times New Roman" pitchFamily="18" charset="0"/>
                <a:cs typeface="Times New Roman" pitchFamily="18" charset="0"/>
              </a:rPr>
              <a:t>the software requirements of emerging service-based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has become challenging for cloud-centric architectures, as applications demand fast response times and availability of computational resources closer to end-users. As such, meeting application demands must occur at runtime, facing uncertainty and in a decentralized manner, something that must be reflected in system deployment. We propose a decentralized resource management technique and accompanying technical framework for the deployment of service-based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on resource-constrained devices. Faithful to services engineering, applications we consider are composed of interdependent tasks, which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setting may be concretized as e.g., containerized </a:t>
            </a:r>
            <a:r>
              <a:rPr lang="en-IN" sz="2000" dirty="0" err="1" smtClean="0">
                <a:latin typeface="Times New Roman" pitchFamily="18" charset="0"/>
                <a:cs typeface="Times New Roman" pitchFamily="18" charset="0"/>
              </a:rPr>
              <a:t>microservices</a:t>
            </a:r>
            <a:r>
              <a:rPr lang="en-IN" sz="2000" dirty="0" smtClean="0">
                <a:latin typeface="Times New Roman" pitchFamily="18" charset="0"/>
                <a:cs typeface="Times New Roman" pitchFamily="18" charset="0"/>
              </a:rPr>
              <a:t> or </a:t>
            </a:r>
            <a:r>
              <a:rPr lang="en-IN" sz="2000" dirty="0" err="1" smtClean="0">
                <a:latin typeface="Times New Roman" pitchFamily="18" charset="0"/>
                <a:cs typeface="Times New Roman" pitchFamily="18" charset="0"/>
              </a:rPr>
              <a:t>serverless</a:t>
            </a:r>
            <a:r>
              <a:rPr lang="en-IN" sz="2000" dirty="0" smtClean="0">
                <a:latin typeface="Times New Roman" pitchFamily="18" charset="0"/>
                <a:cs typeface="Times New Roman" pitchFamily="18" charset="0"/>
              </a:rPr>
              <a:t> functions. A deployment for an arbitrary application is found at runtime through </a:t>
            </a:r>
            <a:r>
              <a:rPr lang="en-IN" sz="2000" dirty="0" err="1" smtClean="0">
                <a:latin typeface="Times New Roman" pitchFamily="18" charset="0"/>
                <a:cs typeface="Times New Roman" pitchFamily="18" charset="0"/>
              </a:rPr>
              <a:t>satisfiability</a:t>
            </a:r>
            <a:r>
              <a:rPr lang="en-IN" sz="2000" dirty="0" smtClean="0">
                <a:latin typeface="Times New Roman" pitchFamily="18" charset="0"/>
                <a:cs typeface="Times New Roman" pitchFamily="18" charset="0"/>
              </a:rPr>
              <a:t>; the mapping produced is compliant with tasks' individual resource requirements and latency constraints by construction. Our approach ensures seamless deployment at runtime, assuming no design-time knowledge of device resources or the current network topology. We evaluate the applicability and </a:t>
            </a:r>
            <a:r>
              <a:rPr lang="en-IN" sz="2000" dirty="0" err="1" smtClean="0">
                <a:latin typeface="Times New Roman" pitchFamily="18" charset="0"/>
                <a:cs typeface="Times New Roman" pitchFamily="18" charset="0"/>
              </a:rPr>
              <a:t>realizability</a:t>
            </a:r>
            <a:r>
              <a:rPr lang="en-IN" sz="2000" dirty="0" smtClean="0">
                <a:latin typeface="Times New Roman" pitchFamily="18" charset="0"/>
                <a:cs typeface="Times New Roman" pitchFamily="18" charset="0"/>
              </a:rPr>
              <a:t> of our technique over resource-constrained edge devices and particularly in the absence of cloud resources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Resource management </a:t>
            </a:r>
            <a:r>
              <a:rPr lang="en-IN" sz="2000" dirty="0" smtClean="0">
                <a:latin typeface="Times New Roman" pitchFamily="18" charset="0"/>
                <a:cs typeface="Times New Roman" pitchFamily="18" charset="0"/>
              </a:rPr>
              <a:t>concerns </a:t>
            </a:r>
            <a:r>
              <a:rPr lang="en-IN" sz="2000" dirty="0" err="1" smtClean="0">
                <a:latin typeface="Times New Roman" pitchFamily="18" charset="0"/>
                <a:cs typeface="Times New Roman" pitchFamily="18" charset="0"/>
              </a:rPr>
              <a:t>controling</a:t>
            </a:r>
            <a:r>
              <a:rPr lang="en-IN" sz="2000" dirty="0" smtClean="0">
                <a:latin typeface="Times New Roman" pitchFamily="18" charset="0"/>
                <a:cs typeface="Times New Roman" pitchFamily="18" charset="0"/>
              </a:rPr>
              <a:t> resources’ utilization in a heterogeneous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where edge devices have limited computational resources and high uncertainty exists due to the dynamic nature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prevalence of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contemporary settings has induced systems composed of heterogeneous devices, computing infrastructures, and cloud services.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SMT, we ensure that if a </a:t>
            </a:r>
            <a:r>
              <a:rPr lang="en-IN" sz="2000" dirty="0" err="1" smtClean="0">
                <a:latin typeface="Times New Roman" pitchFamily="18" charset="0"/>
                <a:cs typeface="Times New Roman" pitchFamily="18" charset="0"/>
              </a:rPr>
              <a:t>satisfiable</a:t>
            </a:r>
            <a:r>
              <a:rPr lang="en-IN" sz="2000" dirty="0" smtClean="0">
                <a:latin typeface="Times New Roman" pitchFamily="18" charset="0"/>
                <a:cs typeface="Times New Roman" pitchFamily="18" charset="0"/>
              </a:rPr>
              <a:t> solution exists, always satisfies the given constraints of latency and privacy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note the high computational demands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our technique, but point out that for relevant problem sizes, it is highly feasible and it exhibits guarantees – if a mapping exists, it is found</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framework encodes the resource allocation problem within </a:t>
            </a:r>
            <a:r>
              <a:rPr lang="en-IN" sz="2000" dirty="0" err="1" smtClean="0">
                <a:latin typeface="Times New Roman" pitchFamily="18" charset="0"/>
                <a:cs typeface="Times New Roman" pitchFamily="18" charset="0"/>
              </a:rPr>
              <a:t>Satisfiability</a:t>
            </a:r>
            <a:r>
              <a:rPr lang="en-IN" sz="2000" dirty="0" smtClean="0">
                <a:latin typeface="Times New Roman" pitchFamily="18" charset="0"/>
                <a:cs typeface="Times New Roman" pitchFamily="18" charset="0"/>
              </a:rPr>
              <a:t> Modulo Theories (</a:t>
            </a:r>
            <a:r>
              <a:rPr lang="en-IN" sz="2000" dirty="0" smtClean="0">
                <a:latin typeface="Times New Roman" pitchFamily="18" charset="0"/>
                <a:cs typeface="Times New Roman" pitchFamily="18" charset="0"/>
              </a:rPr>
              <a:t>SMT), </a:t>
            </a:r>
            <a:r>
              <a:rPr lang="en-IN" sz="2000" dirty="0" smtClean="0">
                <a:latin typeface="Times New Roman" pitchFamily="18" charset="0"/>
                <a:cs typeface="Times New Roman" pitchFamily="18" charset="0"/>
              </a:rPr>
              <a:t>where placement of tasks on edge nodes generates constraints in first-order logic while latency SLAs are encoded with integer linear arithmetic.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obtained results demonstrate its efficiency for relevant problems, particularly on resource-constrained single-board edge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energy cost amounts to the execution of an SMT solver against the formula – later, we demonstrate that it is quite feasible to do so on </a:t>
            </a:r>
            <a:r>
              <a:rPr lang="en-IN" sz="2000" dirty="0" err="1" smtClean="0">
                <a:latin typeface="Times New Roman" pitchFamily="18" charset="0"/>
                <a:cs typeface="Times New Roman" pitchFamily="18" charset="0"/>
              </a:rPr>
              <a:t>singleboard</a:t>
            </a:r>
            <a:r>
              <a:rPr lang="en-IN" sz="2000" dirty="0" smtClean="0">
                <a:latin typeface="Times New Roman" pitchFamily="18" charset="0"/>
                <a:cs typeface="Times New Roman" pitchFamily="18" charset="0"/>
              </a:rPr>
              <a:t> computers for relevant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Resource management techniques have been sought by the community focusing on different aspects of the problem.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proposed technical framework utilizes </a:t>
            </a:r>
            <a:r>
              <a:rPr lang="en-IN" sz="2000" dirty="0" err="1" smtClean="0">
                <a:latin typeface="Times New Roman" pitchFamily="18" charset="0"/>
                <a:cs typeface="Times New Roman" pitchFamily="18" charset="0"/>
              </a:rPr>
              <a:t>satisfiability</a:t>
            </a:r>
            <a:r>
              <a:rPr lang="en-IN" sz="2000" dirty="0" smtClean="0">
                <a:latin typeface="Times New Roman" pitchFamily="18" charset="0"/>
                <a:cs typeface="Times New Roman" pitchFamily="18" charset="0"/>
              </a:rPr>
              <a:t> modulo theories (SMT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 generalization of the </a:t>
            </a:r>
            <a:r>
              <a:rPr lang="en-IN" sz="2000" dirty="0" err="1" smtClean="0">
                <a:latin typeface="Times New Roman" pitchFamily="18" charset="0"/>
                <a:cs typeface="Times New Roman" pitchFamily="18" charset="0"/>
              </a:rPr>
              <a:t>boolean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satisfiability</a:t>
            </a:r>
            <a:r>
              <a:rPr lang="en-IN" sz="2000" dirty="0" smtClean="0">
                <a:latin typeface="Times New Roman" pitchFamily="18" charset="0"/>
                <a:cs typeface="Times New Roman" pitchFamily="18" charset="0"/>
              </a:rPr>
              <a:t> (SAT)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proposed a novel decentralized resource management technique and accompanying technical framework for deployment of latency-sensitive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at the edge of the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propose a novel technique combining resource allocation and resource sharing for task allocation.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propose a novel decentralized resource management framework with the purpose of deploying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at the edge of the network based on a set of objectives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Utilizing distributed computing resources within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is challenging, as applications often have stringent performance and deployment requirements.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evaluate the applicability and performance of our technique, especially compared to the absence of cloud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evaluate our technique and accompanying technical framework, we consider two evaluation goals; applicability and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quantitatively evaluate our task allocation framework, we consider as a performance metric the execution time required to obtain a distribution of tasks to the collaborators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focus is on other objectives that scale linearly with the </a:t>
            </a:r>
            <a:r>
              <a:rPr lang="en-IN" sz="2000" dirty="0" err="1" smtClean="0">
                <a:latin typeface="Times New Roman" pitchFamily="18" charset="0"/>
                <a:cs typeface="Times New Roman" pitchFamily="18" charset="0"/>
              </a:rPr>
              <a:t>fanout</a:t>
            </a:r>
            <a:r>
              <a:rPr lang="en-IN" sz="2000" dirty="0" smtClean="0">
                <a:latin typeface="Times New Roman" pitchFamily="18" charset="0"/>
                <a:cs typeface="Times New Roman" pitchFamily="18" charset="0"/>
              </a:rPr>
              <a:t> degree of a service (such as bottleneck avoidance), the overall performance will improve significantly.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1605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on mobile edge networks: Convergence of computing, caching and communications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Wang, X. Zhang, Y. Zhang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traditional centralized network architecture cannot accommodate such user demands due to heavy burden on the backhaul links and long latency.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emergence of edge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Satyanarayanan,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emerging technology promises to deliver highly responsive cloud services for mobile computing, scalability and privacy-policy enforcement for the Internet of Things, and the ability to mask transient cloud outages.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Robust service compositions with functional and location diversity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Wagner, F. Ishikawa, and S. Honiden,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idea to overcome this problem is to compute a </a:t>
                      </a:r>
                      <a:r>
                        <a:rPr lang="en-US" sz="2000" dirty="0" err="1">
                          <a:solidFill>
                            <a:srgbClr val="333333"/>
                          </a:solidFill>
                          <a:latin typeface="Times New Roman"/>
                          <a:ea typeface="Calibri"/>
                          <a:cs typeface="Latha"/>
                        </a:rPr>
                        <a:t>QoS</a:t>
                      </a:r>
                      <a:r>
                        <a:rPr lang="en-US" sz="2000" dirty="0">
                          <a:solidFill>
                            <a:srgbClr val="333333"/>
                          </a:solidFill>
                          <a:latin typeface="Times New Roman"/>
                          <a:ea typeface="Calibri"/>
                          <a:cs typeface="Latha"/>
                        </a:rPr>
                        <a:t> optimized selection of service clusters that includes a sufficient number of backup services for each service employed.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First hop mobile offloading of dag computations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D. Maio and I. Brandic,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evaluate improvements of MECO in comparison with MCC for objectives such as applications' runtime, mobile device battery lifetime and cost for the user.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447800"/>
            <a:ext cx="66294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Taking </a:t>
            </a:r>
            <a:r>
              <a:rPr lang="en-IN" sz="1800" dirty="0" smtClean="0">
                <a:latin typeface="Times New Roman" pitchFamily="18" charset="0"/>
                <a:cs typeface="Times New Roman" pitchFamily="18" charset="0"/>
              </a:rPr>
              <a:t>advantage of available resources closer to </a:t>
            </a:r>
            <a:r>
              <a:rPr lang="en-IN" sz="1800" dirty="0" err="1" smtClean="0">
                <a:latin typeface="Times New Roman" pitchFamily="18" charset="0"/>
                <a:cs typeface="Times New Roman" pitchFamily="18" charset="0"/>
              </a:rPr>
              <a:t>enddevices</a:t>
            </a:r>
            <a:r>
              <a:rPr lang="en-IN" sz="1800" dirty="0" smtClean="0">
                <a:latin typeface="Times New Roman" pitchFamily="18" charset="0"/>
                <a:cs typeface="Times New Roman" pitchFamily="18" charset="0"/>
              </a:rPr>
              <a:t> in a service-oriented fashion calls for novel resource management techniques that comply with latency, consideration of nodes’ preferences and decentralization demands of contemporary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applications. We proposed a novel decentralized resource management technique and accompanying technical framework for deployment of </a:t>
            </a:r>
            <a:r>
              <a:rPr lang="en-IN" sz="1800" dirty="0" err="1" smtClean="0">
                <a:latin typeface="Times New Roman" pitchFamily="18" charset="0"/>
                <a:cs typeface="Times New Roman" pitchFamily="18" charset="0"/>
              </a:rPr>
              <a:t>latencysensitive</a:t>
            </a:r>
            <a:r>
              <a:rPr lang="en-IN" sz="1800" dirty="0" smtClean="0">
                <a:latin typeface="Times New Roman" pitchFamily="18" charset="0"/>
                <a:cs typeface="Times New Roman" pitchFamily="18" charset="0"/>
              </a:rPr>
              <a:t> applications on the cloud-fog-edge continuum; our application coordinator being able to reside on any of the three layers. We specifically focused on deploying applications in the absence of cloud resources, where the coordinator is deployed on a resource-constrained device. We demonstrated that our technique can efficiently utilize available resources at the edge and provide guarantees – if a solution that satisfies latency and task’s requirements exists at the edge, it will be found and it will be correct.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Wang, X. Zhang, Y. Zhang et al., “A survey on mobile edge networks: Convergence of computing, caching and communications,” IEEE Access, vol. 5, pp. 6757–6779,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“The emergence of edge computing,” Computer, vol. 50, no. June, pp. 30–39, Jan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F. Wagner, F. Ishikawa, and S. </a:t>
            </a:r>
            <a:r>
              <a:rPr lang="en-IN" sz="1600" dirty="0" err="1" smtClean="0">
                <a:latin typeface="Times New Roman" pitchFamily="18" charset="0"/>
                <a:cs typeface="Times New Roman" pitchFamily="18" charset="0"/>
              </a:rPr>
              <a:t>Honiden</a:t>
            </a:r>
            <a:r>
              <a:rPr lang="en-IN" sz="1600" dirty="0" smtClean="0">
                <a:latin typeface="Times New Roman" pitchFamily="18" charset="0"/>
                <a:cs typeface="Times New Roman" pitchFamily="18" charset="0"/>
              </a:rPr>
              <a:t>, “Robust service compositions with functional and location diversity,” IEEE Transactions on Services Computing, vol. 9, no. 2, pp. 277–290,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K. </a:t>
            </a:r>
            <a:r>
              <a:rPr lang="en-IN" sz="1600" dirty="0" err="1" smtClean="0">
                <a:latin typeface="Times New Roman" pitchFamily="18" charset="0"/>
                <a:cs typeface="Times New Roman" pitchFamily="18" charset="0"/>
              </a:rPr>
              <a:t>Tocze</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Nadjm-Tehrani</a:t>
            </a:r>
            <a:r>
              <a:rPr lang="en-IN" sz="1600" dirty="0" smtClean="0">
                <a:latin typeface="Times New Roman" pitchFamily="18" charset="0"/>
                <a:cs typeface="Times New Roman" pitchFamily="18" charset="0"/>
              </a:rPr>
              <a:t>, “A taxonomy for management ´ and optimization of multiple resources in edge computing,” </a:t>
            </a:r>
            <a:r>
              <a:rPr lang="en-IN" sz="1600" dirty="0" err="1" smtClean="0">
                <a:latin typeface="Times New Roman" pitchFamily="18" charset="0"/>
                <a:cs typeface="Times New Roman" pitchFamily="18" charset="0"/>
              </a:rPr>
              <a:t>CoRR</a:t>
            </a:r>
            <a:r>
              <a:rPr lang="en-IN" sz="1600" dirty="0" smtClean="0">
                <a:latin typeface="Times New Roman" pitchFamily="18" charset="0"/>
                <a:cs typeface="Times New Roman" pitchFamily="18" charset="0"/>
              </a:rPr>
              <a:t>, vol. abs/1801.05610,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V. D. </a:t>
            </a:r>
            <a:r>
              <a:rPr lang="en-IN" sz="1600" dirty="0" err="1" smtClean="0">
                <a:latin typeface="Times New Roman" pitchFamily="18" charset="0"/>
                <a:cs typeface="Times New Roman" pitchFamily="18" charset="0"/>
              </a:rPr>
              <a:t>Maio</a:t>
            </a:r>
            <a:r>
              <a:rPr lang="en-IN" sz="1600" dirty="0" smtClean="0">
                <a:latin typeface="Times New Roman" pitchFamily="18" charset="0"/>
                <a:cs typeface="Times New Roman" pitchFamily="18" charset="0"/>
              </a:rPr>
              <a:t> and I. </a:t>
            </a:r>
            <a:r>
              <a:rPr lang="en-IN" sz="1600" dirty="0" err="1" smtClean="0">
                <a:latin typeface="Times New Roman" pitchFamily="18" charset="0"/>
                <a:cs typeface="Times New Roman" pitchFamily="18" charset="0"/>
              </a:rPr>
              <a:t>Brandic</a:t>
            </a:r>
            <a:r>
              <a:rPr lang="en-IN" sz="1600" dirty="0" smtClean="0">
                <a:latin typeface="Times New Roman" pitchFamily="18" charset="0"/>
                <a:cs typeface="Times New Roman" pitchFamily="18" charset="0"/>
              </a:rPr>
              <a:t>, “First hop mobile offloading of dag computations,” in 18th IEEE/ACM Intl. Symposium on Cluster, Cloud and Grid Computing, May 2018, pp. 83–92.</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Y. Zhang, “Serving at the edge: A scalable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architecture based on transparent computing,” IEEE Network, vol. 31, no. 5, pp. 96–105,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 </a:t>
            </a:r>
            <a:r>
              <a:rPr lang="en-IN" sz="1600" dirty="0" err="1" smtClean="0">
                <a:latin typeface="Times New Roman" pitchFamily="18" charset="0"/>
                <a:cs typeface="Times New Roman" pitchFamily="18" charset="0"/>
              </a:rPr>
              <a:t>Tsigkanos</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Murturi</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Dustdar</a:t>
            </a:r>
            <a:r>
              <a:rPr lang="en-IN" sz="1600" dirty="0" smtClean="0">
                <a:latin typeface="Times New Roman" pitchFamily="18" charset="0"/>
                <a:cs typeface="Times New Roman" pitchFamily="18" charset="0"/>
              </a:rPr>
              <a:t>, “Dependable resource coordination on the edge at runtime,” Proceedings of the IEEE, vol. 107, no. 8, pp. 1520–1536,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 </a:t>
            </a:r>
            <a:r>
              <a:rPr lang="en-IN" sz="1600" dirty="0" err="1" smtClean="0">
                <a:latin typeface="Times New Roman" pitchFamily="18" charset="0"/>
                <a:cs typeface="Times New Roman" pitchFamily="18" charset="0"/>
              </a:rPr>
              <a:t>Avasalcai</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Dustdar</a:t>
            </a:r>
            <a:r>
              <a:rPr lang="en-IN" sz="1600" dirty="0" smtClean="0">
                <a:latin typeface="Times New Roman" pitchFamily="18" charset="0"/>
                <a:cs typeface="Times New Roman" pitchFamily="18" charset="0"/>
              </a:rPr>
              <a:t>, “Latency-aware distributed resource provisioning for deploying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applications at the edge of the network,” in Advances in Information and Communication, K. Arai and R. Bhatia, Eds. Cham: Springer International Publishing, 2019, pp. 377–391</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[9] C. </a:t>
            </a:r>
            <a:r>
              <a:rPr lang="en-IN" sz="1600" dirty="0" err="1" smtClean="0">
                <a:latin typeface="Times New Roman" pitchFamily="18" charset="0"/>
                <a:cs typeface="Times New Roman" pitchFamily="18" charset="0"/>
              </a:rPr>
              <a:t>Avasalcai</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Tsigkanos</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Dustdar</a:t>
            </a:r>
            <a:r>
              <a:rPr lang="en-IN" sz="1600" dirty="0" smtClean="0">
                <a:latin typeface="Times New Roman" pitchFamily="18" charset="0"/>
                <a:cs typeface="Times New Roman" pitchFamily="18" charset="0"/>
              </a:rPr>
              <a:t>, “Decentralized resource auctioning for latency-sensitive edge computing,” in IEEE International Conference on Edge Computing (EDGE),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P. Wang and X. Du,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-aware service selection using an incentive mechanism,” IEEE Transactions on Services Computing, vol. 12, no. 2, pp. 262–275,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1432</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Resource Management for Latency-Sensitive IoT Applications with Satisfiability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2021-07-07T07:12:08Z</dcterms:modified>
</cp:coreProperties>
</file>