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18" autoAdjust="0"/>
    <p:restoredTop sz="94660"/>
  </p:normalViewPr>
  <p:slideViewPr>
    <p:cSldViewPr>
      <p:cViewPr varScale="1">
        <p:scale>
          <a:sx n="68" d="100"/>
          <a:sy n="68" d="100"/>
        </p:scale>
        <p:origin x="-145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Probeware</a:t>
            </a:r>
            <a:r>
              <a:rPr lang="en-IN" b="1" dirty="0" smtClean="0">
                <a:latin typeface="Times New Roman" pitchFamily="18" charset="0"/>
                <a:cs typeface="Times New Roman" pitchFamily="18" charset="0"/>
              </a:rPr>
              <a:t> for the Modern Era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Dataflow System Design for Secondary Classrooms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Sensor </a:t>
            </a:r>
            <a:r>
              <a:rPr lang="en-IN" sz="2000" dirty="0" smtClean="0">
                <a:latin typeface="Times New Roman" pitchFamily="18" charset="0"/>
                <a:cs typeface="Times New Roman" pitchFamily="18" charset="0"/>
              </a:rPr>
              <a:t>systems have the potential to make abstract science phenomena concrete for K–12 students.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 systems provide a variety of benefits for modern classrooms, creating the opportunity for global data production, orienting learners to the opportunities and drawbacks of distributed sensor and control systems, and reducing classroom hardware burden by allowing many students to “listen” to the same data stream. To date, few robust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classroom systems have emerged, partially due to lack of appropriate curriculum and student-accessible interfaces, and partially due to lack of classroom-compliant server technology.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we present an architecture and sensor kit system that addresses issues of sensor ubiquity, acquisition clarity, data transparency, reliability, and security. The system has a dataflow programming interface to support both science practices and computational data practices, exposing the movement of data through programs and data files.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Dataflow System supports authentic uses of computational tools for data production through this distributed cloud-based system, overcoming a variety of implementation challenges specific to making programs run for arbitrary duration on a variety of sensors. In practice, this system provides a number of unique yet unexplored educational opportunities. Early results show promise for Dataflow as a valuable learning technology from research conducted in a high school classroom.</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Security technology must often be wrapped around an existing set of legacy systems that are difficult to change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also reviews existing standards and governance principles to develop a successful security governance model for businesses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Threats exist regardless of the security measures employed to mitigate the risks of an attack.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real-world deployments, security measures are all about managing risks while acknowledging the existence of threats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case of </a:t>
            </a:r>
            <a:r>
              <a:rPr lang="en-IN" sz="2000" dirty="0" err="1" smtClean="0">
                <a:latin typeface="Times New Roman" pitchFamily="18" charset="0"/>
                <a:cs typeface="Times New Roman" pitchFamily="18" charset="0"/>
              </a:rPr>
              <a:t>zeroday</a:t>
            </a:r>
            <a:r>
              <a:rPr lang="en-IN" sz="2000" dirty="0" smtClean="0">
                <a:latin typeface="Times New Roman" pitchFamily="18" charset="0"/>
                <a:cs typeface="Times New Roman" pitchFamily="18" charset="0"/>
              </a:rPr>
              <a:t> vulnerabilities, an exploit already exists and can be easily proliferated through the internet or corporate networks to create a snowball effect.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is exacerbated when thousands to millions of small sensors in self-organising wireless networks become the sources of the data stream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have broadly divided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architecture into several layers to define properties, security issues and related works to solve the security concerns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focusing current research trend, we have given the data flow between the layers including research issues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generated big data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compatibility issue among the heterogeneous things must be addressed for the interactions among things.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algorithms for merging a submitted streaming dataflow with deployed </a:t>
            </a:r>
            <a:r>
              <a:rPr lang="en-IN" sz="2000" dirty="0" err="1" smtClean="0">
                <a:latin typeface="Times New Roman" pitchFamily="18" charset="0"/>
                <a:cs typeface="Times New Roman" pitchFamily="18" charset="0"/>
              </a:rPr>
              <a:t>dataflows</a:t>
            </a:r>
            <a:r>
              <a:rPr lang="en-IN" sz="2000" dirty="0" smtClean="0">
                <a:latin typeface="Times New Roman" pitchFamily="18" charset="0"/>
                <a:cs typeface="Times New Roman" pitchFamily="18" charset="0"/>
              </a:rPr>
              <a:t> at specific points of equivalence, and similarly, unmerging a merged dataflow when it is removed, while guaranteeing their output stream consistency, in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Similar </a:t>
            </a:r>
            <a:r>
              <a:rPr lang="en-IN" sz="2000" dirty="0" smtClean="0">
                <a:latin typeface="Times New Roman" pitchFamily="18" charset="0"/>
                <a:cs typeface="Times New Roman" pitchFamily="18" charset="0"/>
              </a:rPr>
              <a:t>algorithms to unmerge </a:t>
            </a:r>
            <a:r>
              <a:rPr lang="en-IN" sz="2000" dirty="0" err="1" smtClean="0">
                <a:latin typeface="Times New Roman" pitchFamily="18" charset="0"/>
                <a:cs typeface="Times New Roman" pitchFamily="18" charset="0"/>
              </a:rPr>
              <a:t>dataflows</a:t>
            </a:r>
            <a:r>
              <a:rPr lang="en-IN" sz="2000" dirty="0" smtClean="0">
                <a:latin typeface="Times New Roman" pitchFamily="18" charset="0"/>
                <a:cs typeface="Times New Roman" pitchFamily="18" charset="0"/>
              </a:rPr>
              <a:t> when they are removed are also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develop a Reusable Dataflow Manager that offers a generic implementation of the merge and unmerge algorithms proposed above, with bindings to an external DSPS to enact the </a:t>
            </a:r>
            <a:r>
              <a:rPr lang="en-IN" sz="2000" dirty="0" err="1" smtClean="0">
                <a:latin typeface="Times New Roman" pitchFamily="18" charset="0"/>
                <a:cs typeface="Times New Roman" pitchFamily="18" charset="0"/>
              </a:rPr>
              <a:t>dataflows</a:t>
            </a:r>
            <a:r>
              <a:rPr lang="en-IN" sz="2000" dirty="0" smtClean="0">
                <a:latin typeface="Times New Roman" pitchFamily="18" charset="0"/>
                <a:cs typeface="Times New Roman" pitchFamily="18" charset="0"/>
              </a:rPr>
              <a:t> and coordinate their reuse.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to examine the impact on DAG latency due to the indirection through the broker.</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 widely-used expression but still a fuzzy one, due to the large number of concepts brought together to a </a:t>
            </a:r>
            <a:r>
              <a:rPr lang="en-IN" sz="2000" dirty="0" smtClean="0">
                <a:latin typeface="Times New Roman" pitchFamily="18" charset="0"/>
                <a:cs typeface="Times New Roman" pitchFamily="18" charset="0"/>
              </a:rPr>
              <a:t>concept.</a:t>
            </a:r>
          </a:p>
          <a:p>
            <a:pPr algn="just">
              <a:lnSpc>
                <a:spcPct val="150000"/>
              </a:lnSpc>
            </a:pPr>
            <a:r>
              <a:rPr lang="en-IN" sz="2000" dirty="0" smtClean="0">
                <a:latin typeface="Times New Roman" pitchFamily="18" charset="0"/>
                <a:cs typeface="Times New Roman" pitchFamily="18" charset="0"/>
              </a:rPr>
              <a:t>Security </a:t>
            </a:r>
            <a:r>
              <a:rPr lang="en-IN" sz="2000" dirty="0" smtClean="0">
                <a:latin typeface="Times New Roman" pitchFamily="18" charset="0"/>
                <a:cs typeface="Times New Roman" pitchFamily="18" charset="0"/>
              </a:rPr>
              <a:t>verification should not degrade the performance of stream processing engine (SPE). i.e. security verification speed should synchronize with SPE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brings the challenge to supply power to sensors; high energy efficiency allows sensors to work for a longer period</a:t>
            </a:r>
            <a:r>
              <a:rPr lang="en-IN" sz="2000" dirty="0" smtClean="0">
                <a:latin typeface="Times New Roman" pitchFamily="18" charset="0"/>
                <a:cs typeface="Times New Roman" pitchFamily="18" charset="0"/>
              </a:rPr>
              <a:t>.</a:t>
            </a:r>
          </a:p>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should have these two important properties: energy efficiency and </a:t>
            </a:r>
            <a:r>
              <a:rPr lang="en-IN" sz="2000" dirty="0" smtClean="0">
                <a:latin typeface="Times New Roman" pitchFamily="18" charset="0"/>
                <a:cs typeface="Times New Roman" pitchFamily="18" charset="0"/>
              </a:rPr>
              <a:t>protocols.</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of these data streams are analysed and used in very critical applications (e.g. surveillance data, military applications, etc.), where data streams need to be secured to detect malicious activities.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dynamic prime number based efficient security mechanism for big sensing data streams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Puthal, D., Nepal, S., Ranjan, R., Chen, J</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Big data streaming has become an important paradigm for real-time processing of massive continuous data flows in large scale sensing networks.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DLSeF: a dynamic key length based efficient realtime security verification model for big data stream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Puthal, D., Nepal, S., Ranjan, R., Chen, J.</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They introduce a significant buffering delay during security verification, resulting in a requirement for a large buffer size for the stream processing server.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Security for the internet of things: a survey of existing protocols and open research issues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Granjal, J., Monteiro, E., Sá Silva, J.</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survey analyzes existing protocols and mechanisms to secure communications in the IoT, as well as open research issues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Internet of things-new security and privacy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Weber, 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Measures ensuring the architecture's resilience to attacks, data authentication, access control and client privacy need to be established.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524000" y="1371600"/>
            <a:ext cx="7086600" cy="5105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glimpse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may be already visible in current deployments where networks of smart sensing devices are being interconnected with a wireless medium, and IP-based standard technologies will be fundamental in providing a common and well accepted ground for the development and deployment of new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According to the 5Vs features of big data, the current data stream heading towards the new term as big data stream where sources are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smart sensing devices. Considering that security may be an enabling factor of many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mechanisms to secure data stream using data in flow for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will be fundamental. With such aspects in mind, this paper an exhaustive analysis on the security protocols and mechanisms available to protect big data streams 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Puthal</a:t>
            </a:r>
            <a:r>
              <a:rPr lang="en-IN" sz="1600" dirty="0" smtClean="0">
                <a:latin typeface="Times New Roman" pitchFamily="18" charset="0"/>
                <a:cs typeface="Times New Roman" pitchFamily="18" charset="0"/>
              </a:rPr>
              <a:t>, D., Nepal, S., </a:t>
            </a:r>
            <a:r>
              <a:rPr lang="en-IN" sz="1600" dirty="0" err="1" smtClean="0">
                <a:latin typeface="Times New Roman" pitchFamily="18" charset="0"/>
                <a:cs typeface="Times New Roman" pitchFamily="18" charset="0"/>
              </a:rPr>
              <a:t>Ranjan</a:t>
            </a:r>
            <a:r>
              <a:rPr lang="en-IN" sz="1600" dirty="0" smtClean="0">
                <a:latin typeface="Times New Roman" pitchFamily="18" charset="0"/>
                <a:cs typeface="Times New Roman" pitchFamily="18" charset="0"/>
              </a:rPr>
              <a:t>, R., Chen, J.: A dynamic prime number based efficient security mechanism for big sensing data streams. J.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Sci. 83(1), 22–42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Puthal</a:t>
            </a:r>
            <a:r>
              <a:rPr lang="en-IN" sz="1600" dirty="0" smtClean="0">
                <a:latin typeface="Times New Roman" pitchFamily="18" charset="0"/>
                <a:cs typeface="Times New Roman" pitchFamily="18" charset="0"/>
              </a:rPr>
              <a:t>, D., Nepal, S., </a:t>
            </a:r>
            <a:r>
              <a:rPr lang="en-IN" sz="1600" dirty="0" err="1" smtClean="0">
                <a:latin typeface="Times New Roman" pitchFamily="18" charset="0"/>
                <a:cs typeface="Times New Roman" pitchFamily="18" charset="0"/>
              </a:rPr>
              <a:t>Ranjan</a:t>
            </a:r>
            <a:r>
              <a:rPr lang="en-IN" sz="1600" dirty="0" smtClean="0">
                <a:latin typeface="Times New Roman" pitchFamily="18" charset="0"/>
                <a:cs typeface="Times New Roman" pitchFamily="18" charset="0"/>
              </a:rPr>
              <a:t>, R., Chen, J.: </a:t>
            </a:r>
            <a:r>
              <a:rPr lang="en-IN" sz="1600" dirty="0" err="1" smtClean="0">
                <a:latin typeface="Times New Roman" pitchFamily="18" charset="0"/>
                <a:cs typeface="Times New Roman" pitchFamily="18" charset="0"/>
              </a:rPr>
              <a:t>DLSeF</a:t>
            </a:r>
            <a:r>
              <a:rPr lang="en-IN" sz="1600" dirty="0" smtClean="0">
                <a:latin typeface="Times New Roman" pitchFamily="18" charset="0"/>
                <a:cs typeface="Times New Roman" pitchFamily="18" charset="0"/>
              </a:rPr>
              <a:t>: a dynamic key length based efficient </a:t>
            </a:r>
            <a:r>
              <a:rPr lang="en-IN" sz="1600" dirty="0" err="1" smtClean="0">
                <a:latin typeface="Times New Roman" pitchFamily="18" charset="0"/>
                <a:cs typeface="Times New Roman" pitchFamily="18" charset="0"/>
              </a:rPr>
              <a:t>realtime</a:t>
            </a:r>
            <a:r>
              <a:rPr lang="en-IN" sz="1600" dirty="0" smtClean="0">
                <a:latin typeface="Times New Roman" pitchFamily="18" charset="0"/>
                <a:cs typeface="Times New Roman" pitchFamily="18" charset="0"/>
              </a:rPr>
              <a:t> security verification model for big data stream. ACM Trans. Embedded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16(2), 51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Granjal</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Monteiro</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Sá</a:t>
            </a:r>
            <a:r>
              <a:rPr lang="en-IN" sz="1600" dirty="0" smtClean="0">
                <a:latin typeface="Times New Roman" pitchFamily="18" charset="0"/>
                <a:cs typeface="Times New Roman" pitchFamily="18" charset="0"/>
              </a:rPr>
              <a:t> Silva, J.: Security for the internet of things: a survey of existing protocols and open research issues.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Tutor. 17(3), 1294–1312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Tien</a:t>
            </a:r>
            <a:r>
              <a:rPr lang="en-IN" sz="1600" dirty="0" smtClean="0">
                <a:latin typeface="Times New Roman" pitchFamily="18" charset="0"/>
                <a:cs typeface="Times New Roman" pitchFamily="18" charset="0"/>
              </a:rPr>
              <a:t>, J.: Big data: unleashing information. J. Syst. Sci. Syst. Eng. 22(2), 127–151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Boldyreva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Fischlin</a:t>
            </a:r>
            <a:r>
              <a:rPr lang="en-IN" sz="1600" dirty="0" smtClean="0">
                <a:latin typeface="Times New Roman" pitchFamily="18" charset="0"/>
                <a:cs typeface="Times New Roman" pitchFamily="18" charset="0"/>
              </a:rPr>
              <a:t>, M., Palacio, A., </a:t>
            </a:r>
            <a:r>
              <a:rPr lang="en-IN" sz="1600" dirty="0" err="1" smtClean="0">
                <a:latin typeface="Times New Roman" pitchFamily="18" charset="0"/>
                <a:cs typeface="Times New Roman" pitchFamily="18" charset="0"/>
              </a:rPr>
              <a:t>Warinschi</a:t>
            </a:r>
            <a:r>
              <a:rPr lang="en-IN" sz="1600" dirty="0" smtClean="0">
                <a:latin typeface="Times New Roman" pitchFamily="18" charset="0"/>
                <a:cs typeface="Times New Roman" pitchFamily="18" charset="0"/>
              </a:rPr>
              <a:t>, B.: A closer look at PKI: security and efficiency. In: Okamoto, T., Wang, X. (eds.) PKC 2007. LNCS, vol. 4450, pp. 458–475. Springer, Heidelberg (2007). doi:10.1007/978-3-540-71677-8_30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Puthal</a:t>
            </a:r>
            <a:r>
              <a:rPr lang="en-IN" sz="1600" dirty="0" smtClean="0">
                <a:latin typeface="Times New Roman" pitchFamily="18" charset="0"/>
                <a:cs typeface="Times New Roman" pitchFamily="18" charset="0"/>
              </a:rPr>
              <a:t>, D., Nepal, S., </a:t>
            </a:r>
            <a:r>
              <a:rPr lang="en-IN" sz="1600" dirty="0" err="1" smtClean="0">
                <a:latin typeface="Times New Roman" pitchFamily="18" charset="0"/>
                <a:cs typeface="Times New Roman" pitchFamily="18" charset="0"/>
              </a:rPr>
              <a:t>Ranjan</a:t>
            </a:r>
            <a:r>
              <a:rPr lang="en-IN" sz="1600" dirty="0" smtClean="0">
                <a:latin typeface="Times New Roman" pitchFamily="18" charset="0"/>
                <a:cs typeface="Times New Roman" pitchFamily="18" charset="0"/>
              </a:rPr>
              <a:t>, R., Chen, J.: A dynamic key length based approach for </a:t>
            </a:r>
            <a:r>
              <a:rPr lang="en-IN" sz="1600" dirty="0" err="1" smtClean="0">
                <a:latin typeface="Times New Roman" pitchFamily="18" charset="0"/>
                <a:cs typeface="Times New Roman" pitchFamily="18" charset="0"/>
              </a:rPr>
              <a:t>realtime</a:t>
            </a:r>
            <a:r>
              <a:rPr lang="en-IN" sz="1600" dirty="0" smtClean="0">
                <a:latin typeface="Times New Roman" pitchFamily="18" charset="0"/>
                <a:cs typeface="Times New Roman" pitchFamily="18" charset="0"/>
              </a:rPr>
              <a:t> security verification of big sensing data stream. In: Wang, J., </a:t>
            </a:r>
            <a:r>
              <a:rPr lang="en-IN" sz="1600" dirty="0" err="1" smtClean="0">
                <a:latin typeface="Times New Roman" pitchFamily="18" charset="0"/>
                <a:cs typeface="Times New Roman" pitchFamily="18" charset="0"/>
              </a:rPr>
              <a:t>Cellary</a:t>
            </a:r>
            <a:r>
              <a:rPr lang="en-IN" sz="1600" dirty="0" smtClean="0">
                <a:latin typeface="Times New Roman" pitchFamily="18" charset="0"/>
                <a:cs typeface="Times New Roman" pitchFamily="18" charset="0"/>
              </a:rPr>
              <a:t>, W., Wang, D., Wang, H., Chen, S.-C., Li, T., Zhang, Y. (eds.) WISE 2015. LNCS, vol. 9419, pp. 93–108. Springer, Cham (2015). doi:10.1007/978-3-319-26187-4_7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Puthal</a:t>
            </a:r>
            <a:r>
              <a:rPr lang="en-IN" sz="1600" dirty="0" smtClean="0">
                <a:latin typeface="Times New Roman" pitchFamily="18" charset="0"/>
                <a:cs typeface="Times New Roman" pitchFamily="18" charset="0"/>
              </a:rPr>
              <a:t>, D., Nepal, S., </a:t>
            </a:r>
            <a:r>
              <a:rPr lang="en-IN" sz="1600" dirty="0" err="1" smtClean="0">
                <a:latin typeface="Times New Roman" pitchFamily="18" charset="0"/>
                <a:cs typeface="Times New Roman" pitchFamily="18" charset="0"/>
              </a:rPr>
              <a:t>Ranjan</a:t>
            </a:r>
            <a:r>
              <a:rPr lang="en-IN" sz="1600" dirty="0" smtClean="0">
                <a:latin typeface="Times New Roman" pitchFamily="18" charset="0"/>
                <a:cs typeface="Times New Roman" pitchFamily="18" charset="0"/>
              </a:rPr>
              <a:t>, R., Chen, J.: DPBSV- an efficient and secure scheme for big sensing data stream. In: 14th IEEE International Conference on Trust, Security and Privacy in Computing and Communications, pp. 246–253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Weber, R.: Internet of things-new security and privacy challenges.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Law </a:t>
            </a:r>
            <a:r>
              <a:rPr lang="en-IN" sz="1600" dirty="0" err="1" smtClean="0">
                <a:latin typeface="Times New Roman" pitchFamily="18" charset="0"/>
                <a:cs typeface="Times New Roman" pitchFamily="18" charset="0"/>
              </a:rPr>
              <a:t>Secur</a:t>
            </a:r>
            <a:r>
              <a:rPr lang="en-IN" sz="1600" dirty="0" smtClean="0">
                <a:latin typeface="Times New Roman" pitchFamily="18" charset="0"/>
                <a:cs typeface="Times New Roman" pitchFamily="18" charset="0"/>
              </a:rPr>
              <a:t>. Rev. 26(1), 23–30 (2010</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Kopetz</a:t>
            </a:r>
            <a:r>
              <a:rPr lang="en-IN" sz="1600" dirty="0" smtClean="0">
                <a:latin typeface="Times New Roman" pitchFamily="18" charset="0"/>
                <a:cs typeface="Times New Roman" pitchFamily="18" charset="0"/>
              </a:rPr>
              <a:t>, H.: Internet of things. In: </a:t>
            </a:r>
            <a:r>
              <a:rPr lang="en-IN" sz="1600" dirty="0" err="1" smtClean="0">
                <a:latin typeface="Times New Roman" pitchFamily="18" charset="0"/>
                <a:cs typeface="Times New Roman" pitchFamily="18" charset="0"/>
              </a:rPr>
              <a:t>Kopetz</a:t>
            </a:r>
            <a:r>
              <a:rPr lang="en-IN" sz="1600" dirty="0" smtClean="0">
                <a:latin typeface="Times New Roman" pitchFamily="18" charset="0"/>
                <a:cs typeface="Times New Roman" pitchFamily="18" charset="0"/>
              </a:rPr>
              <a:t>, H. (ed.) Real-Time Systems. Real-Time Systems Series. Springer, Boston (2011). doi:10.1007/978-1-4419-8237-7_13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Al-</a:t>
            </a:r>
            <a:r>
              <a:rPr lang="en-IN" sz="1600" dirty="0" err="1" smtClean="0">
                <a:latin typeface="Times New Roman" pitchFamily="18" charset="0"/>
                <a:cs typeface="Times New Roman" pitchFamily="18" charset="0"/>
              </a:rPr>
              <a:t>Fuqaha</a:t>
            </a:r>
            <a:r>
              <a:rPr lang="en-IN" sz="1600" dirty="0" smtClean="0">
                <a:latin typeface="Times New Roman" pitchFamily="18" charset="0"/>
                <a:cs typeface="Times New Roman" pitchFamily="18" charset="0"/>
              </a:rPr>
              <a:t>, A., et al.: Internet of things: a survey on enabling technologies, protocols, and applications.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Tutor. 17(4), 2347–2376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1278</TotalTime>
  <Words>1497</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Probeware for the Modern Era IoT Dataflow System Design for Secondary Classrooms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2021-07-07T11:39:50Z</dcterms:modified>
</cp:coreProperties>
</file>