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Innovations and Forensic Engineering in the Digital Age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Internet-of-Things </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innovations produce interesting opportunities, impact ethical and social aspects toward human society, and influence operational and technical solutions toward the structural systems. This article discusses the impact of some relevant characteristics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innovations. Significant debated aspects are the product discontinuity in the global market, their durability, the upcoming “social” virtual systems, new “socialized” equipment, the promotion of electrical </a:t>
            </a:r>
            <a:r>
              <a:rPr lang="en-IN" sz="2000" dirty="0" err="1" smtClean="0">
                <a:latin typeface="Times New Roman" pitchFamily="18" charset="0"/>
                <a:cs typeface="Times New Roman" pitchFamily="18" charset="0"/>
              </a:rPr>
              <a:t>microsystems</a:t>
            </a:r>
            <a:r>
              <a:rPr lang="en-IN" sz="2000" dirty="0" smtClean="0">
                <a:latin typeface="Times New Roman" pitchFamily="18" charset="0"/>
                <a:cs typeface="Times New Roman" pitchFamily="18" charset="0"/>
              </a:rPr>
              <a:t>, the human competence in the digital age, the safety, operability, and security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These innovations require an advancement of the technical culture and open new frontiers for </a:t>
            </a:r>
            <a:r>
              <a:rPr lang="en-IN" sz="2000" dirty="0" err="1" smtClean="0">
                <a:latin typeface="Times New Roman" pitchFamily="18" charset="0"/>
                <a:cs typeface="Times New Roman" pitchFamily="18" charset="0"/>
              </a:rPr>
              <a:t>electroforensic</a:t>
            </a:r>
            <a:r>
              <a:rPr lang="en-IN" sz="2000" dirty="0" smtClean="0">
                <a:latin typeface="Times New Roman" pitchFamily="18" charset="0"/>
                <a:cs typeface="Times New Roman" pitchFamily="18" charset="0"/>
              </a:rPr>
              <a:t> engineering. In the next future, forensic engineering can promote an international reference organization as a mediator between social, technical, and regulatory aspects. Innovations and efficient sustainability need adequate global regulatory changes to </a:t>
            </a:r>
            <a:r>
              <a:rPr lang="en-IN" sz="2000" dirty="0" err="1" smtClean="0">
                <a:latin typeface="Times New Roman" pitchFamily="18" charset="0"/>
                <a:cs typeface="Times New Roman" pitchFamily="18" charset="0"/>
              </a:rPr>
              <a:t>favor</a:t>
            </a:r>
            <a:r>
              <a:rPr lang="en-IN" sz="2000" dirty="0" smtClean="0">
                <a:latin typeface="Times New Roman" pitchFamily="18" charset="0"/>
                <a:cs typeface="Times New Roman" pitchFamily="18" charset="0"/>
              </a:rPr>
              <a:t> the spreading of advantages, with more cert success if old businesses are transferred into new businesses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primary objective of the investigator for public investigation is to get the knowledge about the local area first then gather the evidence of public crimes such as murder, burglary or molestation by following all the cyber laws and legal procedures existing for the investigation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discovering the best possible approach to penetrate a thin or non-existent security shield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the hackers exploit the functionalities of these devices in ways the designers did not intend and launch cyber-crimes and attacks onto different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territories.</a:t>
            </a:r>
          </a:p>
          <a:p>
            <a:pPr algn="just">
              <a:lnSpc>
                <a:spcPct val="150000"/>
              </a:lnSpc>
            </a:pPr>
            <a:r>
              <a:rPr lang="en-IN" sz="2000" dirty="0" smtClean="0">
                <a:latin typeface="Times New Roman" pitchFamily="18" charset="0"/>
                <a:cs typeface="Times New Roman" pitchFamily="18" charset="0"/>
              </a:rPr>
              <a:t>In all stages of information gathering, distribution of information, centralized processing and republishing, the police or other associated wrongdoing records of the safety division still exist.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Typically these tools are created by version sometimes does not support the latest and the oldest version of the technology in the market. Because of this lack, many attacks has been initiated on top of this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malicious code injection method used to attack the information-driven applications, manipulating a security weakness in an application's software, permit the adversary to spoof identity, modify data which may cause the repudiation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store its data in the cloud as the alternative way to address the limitation issue.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issues on the evidence volatility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is much more complicated compared to the conventional computing.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methodology, which employs an advanced digital forensic approach, describes an improved, efficient, and reliable method to identify the source of the crime and collect evidence responsible for security breach during communication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proposed transport agreements not only increase transmission efficiency and decrease the utilization of energy, but also guarantee safety and protection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Various purposes and preconditions could provide more sensitive assurance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Digital forensic is an area of innovation containing various threats and winds.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Forensic is continually making strides to adapt to new types of equipment, data processing, and workflows.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important to have a scoping which it will focus on what are the investigation look for and it will make the investigation faster and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smart devices have been used in the most major domain like in the healthcare, transportation, smart home, smart city and more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module is used to trigger the physical devices and signal the conditions to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entities through the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Apart from that, some developer used to ignore to apply the secure programming codes in the </a:t>
            </a:r>
            <a:r>
              <a:rPr lang="en-IN" sz="2000" dirty="0" smtClean="0">
                <a:latin typeface="Times New Roman" pitchFamily="18" charset="0"/>
                <a:cs typeface="Times New Roman" pitchFamily="18" charset="0"/>
              </a:rPr>
              <a:t>system</a:t>
            </a:r>
            <a:r>
              <a:rPr lang="en-US"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can be performed by misusing the device, manipulating its software and application, or disrupting the communication channel.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Internet of Things: Concept, Building blocks, Applications and Challenges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Abdmeziem, R. &amp; Tandjaoui, D., 2014.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main contribution of this paper is that it summarizes the IoT, IoT building blocks, components and their interactions along with architecture layers systematically</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Threat-Based Security Analysis for the Internet of Things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Atamli, A.W. &amp; Martin, A., 2014.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this paper we provide a threat model based on use-cases of </a:t>
                      </a:r>
                      <a:r>
                        <a:rPr lang="en-US" sz="2000" dirty="0" err="1">
                          <a:solidFill>
                            <a:srgbClr val="333333"/>
                          </a:solidFill>
                          <a:latin typeface="Times New Roman" pitchFamily="18" charset="0"/>
                          <a:ea typeface="Calibri"/>
                          <a:cs typeface="Times New Roman" pitchFamily="18" charset="0"/>
                        </a:rPr>
                        <a:t>IoT</a:t>
                      </a:r>
                      <a:r>
                        <a:rPr lang="en-US" sz="2000" dirty="0">
                          <a:solidFill>
                            <a:srgbClr val="333333"/>
                          </a:solidFill>
                          <a:latin typeface="Times New Roman" pitchFamily="18" charset="0"/>
                          <a:ea typeface="Calibri"/>
                          <a:cs typeface="Times New Roman" pitchFamily="18" charset="0"/>
                        </a:rPr>
                        <a:t>, which can be used to determine where efforts should be invested in order to secure these systems.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SCCIR: Smart cities critical infrastructure response framework</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Attwood, A. et al., 2011.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Protecting critical infrastructures and ensuring their continued operation will be an important part of future Smart City ecosystems.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Basic concepts and taxonomy of dependable and secure computing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Avižienis, A. et al., 2004.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Security brings in concerns for confidentiality, in addition to availability and integrity.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00200" y="1371600"/>
            <a:ext cx="67818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Thorough </a:t>
            </a:r>
            <a:r>
              <a:rPr lang="en-IN" sz="2000" dirty="0" smtClean="0">
                <a:latin typeface="Times New Roman" pitchFamily="18" charset="0"/>
                <a:cs typeface="Times New Roman" pitchFamily="18" charset="0"/>
              </a:rPr>
              <a:t>research backgrounds have been discussed the concept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including the entities and the characteristics. After that, the security challenges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also been elaborated to emphasize on the security requirement which is needed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To merge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technology with the digital forensics, the start-of-arts in forensics has been deliberated. From reviewing and criticizing previous works, finally, the gaps is identified. By using the two approaches; emphasizing the </a:t>
            </a:r>
            <a:r>
              <a:rPr lang="en-IN" sz="2000" dirty="0" err="1" smtClean="0">
                <a:latin typeface="Times New Roman" pitchFamily="18" charset="0"/>
                <a:cs typeface="Times New Roman" pitchFamily="18" charset="0"/>
              </a:rPr>
              <a:t>preinvestigation</a:t>
            </a:r>
            <a:r>
              <a:rPr lang="en-IN" sz="2000" dirty="0" smtClean="0">
                <a:latin typeface="Times New Roman" pitchFamily="18" charset="0"/>
                <a:cs typeface="Times New Roman" pitchFamily="18" charset="0"/>
              </a:rPr>
              <a:t> process and having a real-time elements paper present the conceptual approaches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context, it needs to be further developed and the impacts of these approaches are expected to be useful for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the digital forensic as well.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Abdmeziem</a:t>
            </a:r>
            <a:r>
              <a:rPr lang="en-IN" sz="1600" dirty="0" smtClean="0">
                <a:latin typeface="Times New Roman" pitchFamily="18" charset="0"/>
                <a:cs typeface="Times New Roman" pitchFamily="18" charset="0"/>
              </a:rPr>
              <a:t>, R. &amp; </a:t>
            </a:r>
            <a:r>
              <a:rPr lang="en-IN" sz="1600" dirty="0" err="1" smtClean="0">
                <a:latin typeface="Times New Roman" pitchFamily="18" charset="0"/>
                <a:cs typeface="Times New Roman" pitchFamily="18" charset="0"/>
              </a:rPr>
              <a:t>Tandjaoui</a:t>
            </a:r>
            <a:r>
              <a:rPr lang="en-IN" sz="1600" dirty="0" smtClean="0">
                <a:latin typeface="Times New Roman" pitchFamily="18" charset="0"/>
                <a:cs typeface="Times New Roman" pitchFamily="18" charset="0"/>
              </a:rPr>
              <a:t>, D., 2014. Internet of Things: Concept, Building blocks, Applications and Challenges. Available at: http://arxiv.org/abs/1401.6877.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Alharbi</a:t>
            </a:r>
            <a:r>
              <a:rPr lang="en-IN" sz="1600" dirty="0" smtClean="0">
                <a:latin typeface="Times New Roman" pitchFamily="18" charset="0"/>
                <a:cs typeface="Times New Roman" pitchFamily="18" charset="0"/>
              </a:rPr>
              <a:t>, S., Weber-</a:t>
            </a:r>
            <a:r>
              <a:rPr lang="en-IN" sz="1600" dirty="0" err="1" smtClean="0">
                <a:latin typeface="Times New Roman" pitchFamily="18" charset="0"/>
                <a:cs typeface="Times New Roman" pitchFamily="18" charset="0"/>
              </a:rPr>
              <a:t>Jahnke</a:t>
            </a:r>
            <a:r>
              <a:rPr lang="en-IN" sz="1600" dirty="0" smtClean="0">
                <a:latin typeface="Times New Roman" pitchFamily="18" charset="0"/>
                <a:cs typeface="Times New Roman" pitchFamily="18" charset="0"/>
              </a:rPr>
              <a:t>, J. &amp; </a:t>
            </a:r>
            <a:r>
              <a:rPr lang="en-IN" sz="1600" dirty="0" err="1" smtClean="0">
                <a:latin typeface="Times New Roman" pitchFamily="18" charset="0"/>
                <a:cs typeface="Times New Roman" pitchFamily="18" charset="0"/>
              </a:rPr>
              <a:t>Traore</a:t>
            </a:r>
            <a:r>
              <a:rPr lang="en-IN" sz="1600" dirty="0" smtClean="0">
                <a:latin typeface="Times New Roman" pitchFamily="18" charset="0"/>
                <a:cs typeface="Times New Roman" pitchFamily="18" charset="0"/>
              </a:rPr>
              <a:t>, I., 2011. The proactive and reactive digital forensics investigation process: A systematic literature review. International Journal of Security and its Applications, 5(4), pp.59– 72.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Atamli</a:t>
            </a:r>
            <a:r>
              <a:rPr lang="en-IN" sz="1600" dirty="0" smtClean="0">
                <a:latin typeface="Times New Roman" pitchFamily="18" charset="0"/>
                <a:cs typeface="Times New Roman" pitchFamily="18" charset="0"/>
              </a:rPr>
              <a:t>, A.W. &amp; Martin, A., 2014. Threat-Based Security Analysis for the Internet of Things. 2014 International Workshop on Secure Internet of Things, pp.35–43. Available at: http://ieeexplore.ieee.org/lpdocs/epic03/wrapper.htm? </a:t>
            </a:r>
            <a:r>
              <a:rPr lang="en-IN" sz="1600" dirty="0" err="1" smtClean="0">
                <a:latin typeface="Times New Roman" pitchFamily="18" charset="0"/>
                <a:cs typeface="Times New Roman" pitchFamily="18" charset="0"/>
              </a:rPr>
              <a:t>arnumber</a:t>
            </a:r>
            <a:r>
              <a:rPr lang="en-IN" sz="1600" dirty="0" smtClean="0">
                <a:latin typeface="Times New Roman" pitchFamily="18" charset="0"/>
                <a:cs typeface="Times New Roman" pitchFamily="18" charset="0"/>
              </a:rPr>
              <a:t>=7058906.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Attwood</a:t>
            </a:r>
            <a:r>
              <a:rPr lang="en-IN" sz="1600" dirty="0" smtClean="0">
                <a:latin typeface="Times New Roman" pitchFamily="18" charset="0"/>
                <a:cs typeface="Times New Roman" pitchFamily="18" charset="0"/>
              </a:rPr>
              <a:t>, A. et al., 2011. SCCIR: Smart cities critical infrastructure response framework. In Proceedings - 4th International Conference on Developments in </a:t>
            </a:r>
            <a:r>
              <a:rPr lang="en-IN" sz="1600" dirty="0" err="1" smtClean="0">
                <a:latin typeface="Times New Roman" pitchFamily="18" charset="0"/>
                <a:cs typeface="Times New Roman" pitchFamily="18" charset="0"/>
              </a:rPr>
              <a:t>eSystems</a:t>
            </a:r>
            <a:r>
              <a:rPr lang="en-IN" sz="1600" dirty="0" smtClean="0">
                <a:latin typeface="Times New Roman" pitchFamily="18" charset="0"/>
                <a:cs typeface="Times New Roman" pitchFamily="18" charset="0"/>
              </a:rPr>
              <a:t> Engineering, </a:t>
            </a:r>
            <a:r>
              <a:rPr lang="en-IN" sz="1600" dirty="0" err="1" smtClean="0">
                <a:latin typeface="Times New Roman" pitchFamily="18" charset="0"/>
                <a:cs typeface="Times New Roman" pitchFamily="18" charset="0"/>
              </a:rPr>
              <a:t>DeSE</a:t>
            </a:r>
            <a:r>
              <a:rPr lang="en-IN" sz="1600" dirty="0" smtClean="0">
                <a:latin typeface="Times New Roman" pitchFamily="18" charset="0"/>
                <a:cs typeface="Times New Roman" pitchFamily="18" charset="0"/>
              </a:rPr>
              <a:t> 2011. pp. 460–464.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Avižienis</a:t>
            </a:r>
            <a:r>
              <a:rPr lang="en-IN" sz="1600" dirty="0" smtClean="0">
                <a:latin typeface="Times New Roman" pitchFamily="18" charset="0"/>
                <a:cs typeface="Times New Roman" pitchFamily="18" charset="0"/>
              </a:rPr>
              <a:t>, A. et al., 2004. Basic concepts and taxonomy of dependable and secure computing. IEEE Transactions on Dependable and Secure Computing, 1(1), pp.11–33.</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err="1" smtClean="0">
                <a:latin typeface="Times New Roman" pitchFamily="18" charset="0"/>
                <a:cs typeface="Times New Roman" pitchFamily="18" charset="0"/>
              </a:rPr>
              <a:t>Baig</a:t>
            </a:r>
            <a:r>
              <a:rPr lang="en-IN" sz="1500" dirty="0" smtClean="0">
                <a:latin typeface="Times New Roman" pitchFamily="18" charset="0"/>
                <a:cs typeface="Times New Roman" pitchFamily="18" charset="0"/>
              </a:rPr>
              <a:t>, Z.A., 2014. Securing the internet of things infrastructure – standards and techniques. Proceedings of the 12th Australian Information Security Management Conference. Available at: http://ro.ecu.edu.au/cgi/viewcontent.cgi?article=1170 &amp;context=ism. </a:t>
            </a:r>
            <a:endParaRPr lang="en-IN" sz="1500" dirty="0" smtClean="0">
              <a:latin typeface="Times New Roman" pitchFamily="18" charset="0"/>
              <a:cs typeface="Times New Roman" pitchFamily="18" charset="0"/>
            </a:endParaRPr>
          </a:p>
          <a:p>
            <a:pPr algn="just">
              <a:lnSpc>
                <a:spcPct val="170000"/>
              </a:lnSpc>
            </a:pPr>
            <a:r>
              <a:rPr lang="en-IN" sz="1500" dirty="0" err="1" smtClean="0">
                <a:latin typeface="Times New Roman" pitchFamily="18" charset="0"/>
                <a:cs typeface="Times New Roman" pitchFamily="18" charset="0"/>
              </a:rPr>
              <a:t>Borgohain</a:t>
            </a:r>
            <a:r>
              <a:rPr lang="en-IN" sz="1500" dirty="0" smtClean="0">
                <a:latin typeface="Times New Roman" pitchFamily="18" charset="0"/>
                <a:cs typeface="Times New Roman" pitchFamily="18" charset="0"/>
              </a:rPr>
              <a:t>, T., Kumar, U. &amp; </a:t>
            </a:r>
            <a:r>
              <a:rPr lang="en-IN" sz="1500" dirty="0" err="1" smtClean="0">
                <a:latin typeface="Times New Roman" pitchFamily="18" charset="0"/>
                <a:cs typeface="Times New Roman" pitchFamily="18" charset="0"/>
              </a:rPr>
              <a:t>Sanyal</a:t>
            </a:r>
            <a:r>
              <a:rPr lang="en-IN" sz="1500" dirty="0" smtClean="0">
                <a:latin typeface="Times New Roman" pitchFamily="18" charset="0"/>
                <a:cs typeface="Times New Roman" pitchFamily="18" charset="0"/>
              </a:rPr>
              <a:t>, S., 2015. Survey of Security and Privacy Issues of Internet of Things. </a:t>
            </a:r>
            <a:r>
              <a:rPr lang="en-IN" sz="1500" dirty="0" err="1" smtClean="0">
                <a:latin typeface="Times New Roman" pitchFamily="18" charset="0"/>
                <a:cs typeface="Times New Roman" pitchFamily="18" charset="0"/>
              </a:rPr>
              <a:t>arXiv</a:t>
            </a:r>
            <a:r>
              <a:rPr lang="en-IN" sz="1500" dirty="0" smtClean="0">
                <a:latin typeface="Times New Roman" pitchFamily="18" charset="0"/>
                <a:cs typeface="Times New Roman" pitchFamily="18" charset="0"/>
              </a:rPr>
              <a:t> preprint arXiv:1501.02211, p.7. Available at: http://arxiv.org/abs/1501.02211.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Carrier</a:t>
            </a:r>
            <a:r>
              <a:rPr lang="en-IN" sz="1500" dirty="0" smtClean="0">
                <a:latin typeface="Times New Roman" pitchFamily="18" charset="0"/>
                <a:cs typeface="Times New Roman" pitchFamily="18" charset="0"/>
              </a:rPr>
              <a:t>, B. &amp; </a:t>
            </a:r>
            <a:r>
              <a:rPr lang="en-IN" sz="1500" dirty="0" err="1" smtClean="0">
                <a:latin typeface="Times New Roman" pitchFamily="18" charset="0"/>
                <a:cs typeface="Times New Roman" pitchFamily="18" charset="0"/>
              </a:rPr>
              <a:t>Spafford</a:t>
            </a:r>
            <a:r>
              <a:rPr lang="en-IN" sz="1500" dirty="0" smtClean="0">
                <a:latin typeface="Times New Roman" pitchFamily="18" charset="0"/>
                <a:cs typeface="Times New Roman" pitchFamily="18" charset="0"/>
              </a:rPr>
              <a:t>, E., 2004. An event-based digital forensic investigation framework. Digital forensic research workshop, pp.1–12. Available at: http://www.digitalevidence.org/papers/dfrws_event.pdf.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Carrier</a:t>
            </a:r>
            <a:r>
              <a:rPr lang="en-IN" sz="1500" dirty="0" smtClean="0">
                <a:latin typeface="Times New Roman" pitchFamily="18" charset="0"/>
                <a:cs typeface="Times New Roman" pitchFamily="18" charset="0"/>
              </a:rPr>
              <a:t>, B. &amp; </a:t>
            </a:r>
            <a:r>
              <a:rPr lang="en-IN" sz="1500" dirty="0" err="1" smtClean="0">
                <a:latin typeface="Times New Roman" pitchFamily="18" charset="0"/>
                <a:cs typeface="Times New Roman" pitchFamily="18" charset="0"/>
              </a:rPr>
              <a:t>Spafford</a:t>
            </a:r>
            <a:r>
              <a:rPr lang="en-IN" sz="1500" dirty="0" smtClean="0">
                <a:latin typeface="Times New Roman" pitchFamily="18" charset="0"/>
                <a:cs typeface="Times New Roman" pitchFamily="18" charset="0"/>
              </a:rPr>
              <a:t>, E.H., 2003. COMMONWEALTH OF AUSTRALIA Getting Physical with the Digital Investigation Process. International Journal of Digital Evidence Fall, 2(2), pp.1–20.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Charlie </a:t>
            </a:r>
            <a:r>
              <a:rPr lang="en-IN" sz="1500" dirty="0" smtClean="0">
                <a:latin typeface="Times New Roman" pitchFamily="18" charset="0"/>
                <a:cs typeface="Times New Roman" pitchFamily="18" charset="0"/>
              </a:rPr>
              <a:t>Osborne, 2016. Insulin pump vulnerabilities could lead to overdose | ZDNet. Available at: http://www.zdnet.com/article/insulin-pumpvulnerabilities-could-lead-to-overdose/ [Accessed December 14, 2016].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1302</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IoT Innovations and Forensic Engineering in the Digital Age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2021-07-07T13:28:52Z</dcterms:modified>
</cp:coreProperties>
</file>