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Fog-enabled Joint Computation, Communication and Caching Resource Sharing for Energy-Efficient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Data Stream Processing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81000"/>
            <a:ext cx="7498080" cy="5257800"/>
          </a:xfrm>
        </p:spPr>
        <p:txBody>
          <a:bodyPr>
            <a:noAutofit/>
          </a:bodyPr>
          <a:lstStyle/>
          <a:p>
            <a:pPr algn="just">
              <a:buNone/>
            </a:pPr>
            <a:r>
              <a:rPr lang="en-IN" sz="2000" dirty="0" smtClean="0">
                <a:latin typeface="Times New Roman" pitchFamily="18" charset="0"/>
                <a:cs typeface="Times New Roman" pitchFamily="18" charset="0"/>
              </a:rPr>
              <a:t>    Fog/edge </a:t>
            </a:r>
            <a:r>
              <a:rPr lang="en-IN" sz="2000" dirty="0" smtClean="0">
                <a:latin typeface="Times New Roman" pitchFamily="18" charset="0"/>
                <a:cs typeface="Times New Roman" pitchFamily="18" charset="0"/>
              </a:rPr>
              <a:t>computing has been recently regarded as a promising approach for supporting emerging mission-critical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on capacity and battery constrained devices. By harvesting and collaborating a massive crowd of devices in close proximity for computation, communication and caching resource sharing (i.e., 3C resources), it enables great potentials in low-latency and energy-efficient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task execution. To efficiently exploit 3C resources of fog devices in proximity, we propose F3C, a fog-enabled 3C resource sharing framework for energy-efficient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stream processing by solving an energy cost minimization problem under 3C constraints. Nevertheless, the minimization problem proves to be NP-hard via reduction from a Generalized Assignment Problem (GAP). To cope with such challenge, we propose an efficient F3C algorithm based on an iterative task team formation mechanism which regards each task's 3C resource sharing as a </a:t>
            </a:r>
            <a:r>
              <a:rPr lang="en-IN" sz="2000" dirty="0" err="1" smtClean="0">
                <a:latin typeface="Times New Roman" pitchFamily="18" charset="0"/>
                <a:cs typeface="Times New Roman" pitchFamily="18" charset="0"/>
              </a:rPr>
              <a:t>subproblem</a:t>
            </a:r>
            <a:r>
              <a:rPr lang="en-IN" sz="2000" dirty="0" smtClean="0">
                <a:latin typeface="Times New Roman" pitchFamily="18" charset="0"/>
                <a:cs typeface="Times New Roman" pitchFamily="18" charset="0"/>
              </a:rPr>
              <a:t> solved by the elaborated min cost flow transformation. Via utility improving iterations, the proposed F3C algorithm is shown to converge to a stable system point. Extensive performance evaluations demonstrate that our F3C algorithm can achieve superior performance in energy saving compared to various benchmarks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381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Fog computing complements existing cloud architecture and has addressed the issue of latency and bandwidth </a:t>
            </a:r>
            <a:r>
              <a:rPr lang="en-IN" sz="2000" dirty="0" smtClean="0">
                <a:latin typeface="Times New Roman" pitchFamily="18" charset="0"/>
                <a:cs typeface="Times New Roman" pitchFamily="18" charset="0"/>
              </a:rPr>
              <a:t>efficiency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supports all existing legacy devices and non-</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devices that never intended to be the part of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application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Interface of Industry 4.0 with existing smart infrastructure such as smart buildings, smart homes, smart grids, smart logistics, social web, and business web build a CPS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integration of these heterogeneous devices in a network with other devices and existing communication technologies is also the main requirement for designers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Virtualization makes it easiest to deploy fog functionalities on an existing node (by isolating and securing fog services in a virtual machine or container).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address these challenges, in this paper, the problem of joint 4C in big data MEC is formulated as an optimization problem whose goal is to jointly optimize a linear combination of the bandwidth consumption and network latency.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formulated problem is shown to be non-convex. As a result, a proximal upper bound problem of the original formulated problem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formulated the collaborative joint caching and processing problem as an optimization problem that aims to minimize the backhaul network cost, subject to cache capacity and processing capacity constraints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of joint caching and communication for drone-enabled systems is also studied </a:t>
            </a:r>
            <a:r>
              <a:rPr lang="en-IN" sz="2000" dirty="0" smtClean="0">
                <a:latin typeface="Times New Roman" pitchFamily="18" charset="0"/>
                <a:cs typeface="Times New Roman" pitchFamily="18" charset="0"/>
              </a:rPr>
              <a:t>in.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proposed scheme has helped in finding the exact location of the source node in terms of energy efficiency and privacy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SDN-enabled fog computing architecture had three-layered structure namely, fog layer, network layer and application layer.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have proposed Computation-Offloading-Decision-Making and Resource-Allocation Algorithm (CORA) to minimize the maximal network cost (delay &amp; energy consumption).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hybrid semi-distributed resource allocation algorithm was proposed by the authors for the proposed weighted sum-rate maximization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have proposed three parallel algorithms to improve latency, throughput and resource management.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order </a:t>
            </a:r>
            <a:r>
              <a:rPr lang="en-IN" sz="2000" dirty="0" smtClean="0">
                <a:latin typeface="Times New Roman" pitchFamily="18" charset="0"/>
                <a:cs typeface="Times New Roman" pitchFamily="18" charset="0"/>
              </a:rPr>
              <a:t>to significantly reduce redundant data transmissions and improve content delivery, the authors highlighted the need of having efficient content caching and distribution techniques.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when each MEC server operates independently, it cannot efficiently handle big data stemming from users’ devices and significantly relieve the data exchange between users’ devices and the remote cloud.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due to the limited cache capacity, the MNO needs to evict from the cache the least frequently reused data in order to make room for new incoming data that needs to be cached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BSUM can be used for solving separable smooth or non-smooth convex optimization problems that have linear coupling constraints.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Quality of information aware incentive mechanisms for mobile crowd sensing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Jin, L. Su, D. Chen, K. Nahrstedt, and J. Xu,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000000"/>
                          </a:solidFill>
                          <a:latin typeface="Times New Roman"/>
                          <a:ea typeface="Calibri"/>
                          <a:cs typeface="Latha"/>
                        </a:rPr>
                        <a:t>Mobile crowd sensing (MCS) is a novel sensing paradigm which can sense human-centered daily activities and the surrounding environment.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10 predictions for the future of the internet of things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Taylor,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is a concept that encompasses various objects and methods of communication to exchange information.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Big data caching for networking: Moving from cloud to edge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Zeydan, E. Bastug, M. Bennis, M. A. Kader, I. A. Karatepe, A. S. Er, and M. Debbah,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Based on the available information and storage capacity, numerical studies show that several gains are achieved both in terms of users' satisfaction and backhaul offloading.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Deep learning for reliable mobile edge analytics in intelligent transportation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Ferdowsi, U. Challita, and W. Saad,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Intelligent transportation systems (ITSs) will be a major component of tomorrow's smart cities.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05000" y="1447800"/>
            <a:ext cx="64770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have proposed a joint communication, Communication, Computation, Caching, and Control (4C) framework for big data MEC. In this framework, MEC servers collaborate to satisfy users’ demand. We have formulated the problem as a joint optimization problem that aims to minimize a linear combination of bandwidth consumed and network latency. Therefore, for solving the formulated optimization problem, we have proposed a distributed optimization control algorithm for 4C, which is a modified version of the BSUM method. We have compared the results from the distributed optimization control algorithm with the results computed via the Douglas-</a:t>
            </a:r>
            <a:r>
              <a:rPr lang="en-IN" sz="2000" dirty="0" err="1" smtClean="0">
                <a:latin typeface="Times New Roman" pitchFamily="18" charset="0"/>
                <a:cs typeface="Times New Roman" pitchFamily="18" charset="0"/>
              </a:rPr>
              <a:t>Rachford</a:t>
            </a:r>
            <a:r>
              <a:rPr lang="en-IN" sz="2000" dirty="0" smtClean="0">
                <a:latin typeface="Times New Roman" pitchFamily="18" charset="0"/>
                <a:cs typeface="Times New Roman" pitchFamily="18" charset="0"/>
              </a:rPr>
              <a:t> splitting method. Simulation results from both methods have shown that our approach can be efficiently implemented.</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304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H. Jin, L. Su, D. Chen, K. </a:t>
            </a:r>
            <a:r>
              <a:rPr lang="en-IN" sz="1600" dirty="0" err="1" smtClean="0">
                <a:latin typeface="Times New Roman" pitchFamily="18" charset="0"/>
                <a:cs typeface="Times New Roman" pitchFamily="18" charset="0"/>
              </a:rPr>
              <a:t>Nahrstedt</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“Quality of information aware incentive mechanisms for mobile crowd sensing systems,” in Proceedings of the 16th ACM International Symposium on Mobile Ad Hoc Networking and Computing. ACM, 22 - 25 Jun. 2015 (Hangzhou, China), pp. 167–176.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Taylor, “10 predictions for the future of the internet of things,” https://blogs.cisco.com/cle/10-predictions-for-the-futureof-the-internet-of-things, [Online; accessed 3 Feb.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E. </a:t>
            </a:r>
            <a:r>
              <a:rPr lang="en-IN" sz="1600" dirty="0" err="1" smtClean="0">
                <a:latin typeface="Times New Roman" pitchFamily="18" charset="0"/>
                <a:cs typeface="Times New Roman" pitchFamily="18" charset="0"/>
              </a:rPr>
              <a:t>Zeydan</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Bastug</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M. A. Kader, I. A. </a:t>
            </a:r>
            <a:r>
              <a:rPr lang="en-IN" sz="1600" dirty="0" err="1" smtClean="0">
                <a:latin typeface="Times New Roman" pitchFamily="18" charset="0"/>
                <a:cs typeface="Times New Roman" pitchFamily="18" charset="0"/>
              </a:rPr>
              <a:t>Karatepe</a:t>
            </a:r>
            <a:r>
              <a:rPr lang="en-IN" sz="1600" dirty="0" smtClean="0">
                <a:latin typeface="Times New Roman" pitchFamily="18" charset="0"/>
                <a:cs typeface="Times New Roman" pitchFamily="18" charset="0"/>
              </a:rPr>
              <a:t>, A. S. </a:t>
            </a:r>
            <a:r>
              <a:rPr lang="en-IN" sz="1600" dirty="0" err="1" smtClean="0">
                <a:latin typeface="Times New Roman" pitchFamily="18" charset="0"/>
                <a:cs typeface="Times New Roman" pitchFamily="18" charset="0"/>
              </a:rPr>
              <a:t>Er</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“Big data caching for networking: Moving from cloud to edge,” IEEE Communications Magazine, vol. 54, no. 9, pp. 36–42, 16 Sep.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a:t>
            </a:r>
            <a:r>
              <a:rPr lang="en-IN" sz="1600" dirty="0" err="1" smtClean="0">
                <a:latin typeface="Times New Roman" pitchFamily="18" charset="0"/>
                <a:cs typeface="Times New Roman" pitchFamily="18" charset="0"/>
              </a:rPr>
              <a:t>Ranadheera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Maghsudi</a:t>
            </a:r>
            <a:r>
              <a:rPr lang="en-IN" sz="1600" dirty="0" smtClean="0">
                <a:latin typeface="Times New Roman" pitchFamily="18" charset="0"/>
                <a:cs typeface="Times New Roman" pitchFamily="18" charset="0"/>
              </a:rPr>
              <a:t>, and E. </a:t>
            </a:r>
            <a:r>
              <a:rPr lang="en-IN" sz="1600" dirty="0" err="1" smtClean="0">
                <a:latin typeface="Times New Roman" pitchFamily="18" charset="0"/>
                <a:cs typeface="Times New Roman" pitchFamily="18" charset="0"/>
              </a:rPr>
              <a:t>Hossain</a:t>
            </a:r>
            <a:r>
              <a:rPr lang="en-IN" sz="1600" dirty="0" smtClean="0">
                <a:latin typeface="Times New Roman" pitchFamily="18" charset="0"/>
                <a:cs typeface="Times New Roman" pitchFamily="18" charset="0"/>
              </a:rPr>
              <a:t>, “Computation offloading and activation of mobile edge computing servers: A minority game,” IEEE Wireless Communications Letters,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a:t>
            </a:r>
            <a:r>
              <a:rPr lang="en-IN" sz="1600" dirty="0" err="1" smtClean="0">
                <a:latin typeface="Times New Roman" pitchFamily="18" charset="0"/>
                <a:cs typeface="Times New Roman" pitchFamily="18" charset="0"/>
              </a:rPr>
              <a:t>Ferdowsi</a:t>
            </a:r>
            <a:r>
              <a:rPr lang="en-IN" sz="1600" dirty="0" smtClean="0">
                <a:latin typeface="Times New Roman" pitchFamily="18" charset="0"/>
                <a:cs typeface="Times New Roman" pitchFamily="18" charset="0"/>
              </a:rPr>
              <a:t>, U. </a:t>
            </a:r>
            <a:r>
              <a:rPr lang="en-IN" sz="1600" dirty="0" err="1" smtClean="0">
                <a:latin typeface="Times New Roman" pitchFamily="18" charset="0"/>
                <a:cs typeface="Times New Roman" pitchFamily="18" charset="0"/>
              </a:rPr>
              <a:t>Challita</a:t>
            </a:r>
            <a:r>
              <a:rPr lang="en-IN" sz="1600" dirty="0" smtClean="0">
                <a:latin typeface="Times New Roman" pitchFamily="18" charset="0"/>
                <a:cs typeface="Times New Roman" pitchFamily="18" charset="0"/>
              </a:rPr>
              <a:t>, and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“Deep learning for reliable mobile edge analytics in intelligent transportation systems,”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arXiv:1712.04135, 12 Dec. 2017.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Y. C. </a:t>
            </a:r>
            <a:r>
              <a:rPr lang="en-IN" sz="1500" dirty="0" err="1" smtClean="0">
                <a:latin typeface="Times New Roman" pitchFamily="18" charset="0"/>
                <a:cs typeface="Times New Roman" pitchFamily="18" charset="0"/>
              </a:rPr>
              <a:t>Hu</a:t>
            </a:r>
            <a:r>
              <a:rPr lang="en-IN" sz="1500" dirty="0" smtClean="0">
                <a:latin typeface="Times New Roman" pitchFamily="18" charset="0"/>
                <a:cs typeface="Times New Roman" pitchFamily="18" charset="0"/>
              </a:rPr>
              <a:t>, M. Patel, D. </a:t>
            </a:r>
            <a:r>
              <a:rPr lang="en-IN" sz="1500" dirty="0" err="1" smtClean="0">
                <a:latin typeface="Times New Roman" pitchFamily="18" charset="0"/>
                <a:cs typeface="Times New Roman" pitchFamily="18" charset="0"/>
              </a:rPr>
              <a:t>Sabella</a:t>
            </a:r>
            <a:r>
              <a:rPr lang="en-IN" sz="1500" dirty="0" smtClean="0">
                <a:latin typeface="Times New Roman" pitchFamily="18" charset="0"/>
                <a:cs typeface="Times New Roman" pitchFamily="18" charset="0"/>
              </a:rPr>
              <a:t>, N. </a:t>
            </a:r>
            <a:r>
              <a:rPr lang="en-IN" sz="1500" dirty="0" err="1" smtClean="0">
                <a:latin typeface="Times New Roman" pitchFamily="18" charset="0"/>
                <a:cs typeface="Times New Roman" pitchFamily="18" charset="0"/>
              </a:rPr>
              <a:t>Sprecher</a:t>
            </a:r>
            <a:r>
              <a:rPr lang="en-IN" sz="1500" dirty="0" smtClean="0">
                <a:latin typeface="Times New Roman" pitchFamily="18" charset="0"/>
                <a:cs typeface="Times New Roman" pitchFamily="18" charset="0"/>
              </a:rPr>
              <a:t>, and V. Young, “Mobile edge computing—a key technology towards 5G,” ETSI White Paper, vol. 11, no. 11, pp. 1–16, 5 Sep. 2015.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M. Patel, B. </a:t>
            </a:r>
            <a:r>
              <a:rPr lang="en-IN" sz="1500" dirty="0" err="1" smtClean="0">
                <a:latin typeface="Times New Roman" pitchFamily="18" charset="0"/>
                <a:cs typeface="Times New Roman" pitchFamily="18" charset="0"/>
              </a:rPr>
              <a:t>Naughton</a:t>
            </a:r>
            <a:r>
              <a:rPr lang="en-IN" sz="1500" dirty="0" smtClean="0">
                <a:latin typeface="Times New Roman" pitchFamily="18" charset="0"/>
                <a:cs typeface="Times New Roman" pitchFamily="18" charset="0"/>
              </a:rPr>
              <a:t>, C. Chan, N. </a:t>
            </a:r>
            <a:r>
              <a:rPr lang="en-IN" sz="1500" dirty="0" err="1" smtClean="0">
                <a:latin typeface="Times New Roman" pitchFamily="18" charset="0"/>
                <a:cs typeface="Times New Roman" pitchFamily="18" charset="0"/>
              </a:rPr>
              <a:t>Sprecher</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Abeta</a:t>
            </a:r>
            <a:r>
              <a:rPr lang="en-IN" sz="1500" dirty="0" smtClean="0">
                <a:latin typeface="Times New Roman" pitchFamily="18" charset="0"/>
                <a:cs typeface="Times New Roman" pitchFamily="18" charset="0"/>
              </a:rPr>
              <a:t>, A. Neal et al., “Mobile-edge computing introductory technical white paper,” White Paper, Mobile-edge Computing (MEC) Industry Initiative, Sep. 2014.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O. </a:t>
            </a:r>
            <a:r>
              <a:rPr lang="en-IN" sz="1500" dirty="0" err="1" smtClean="0">
                <a:latin typeface="Times New Roman" pitchFamily="18" charset="0"/>
                <a:cs typeface="Times New Roman" pitchFamily="18" charset="0"/>
              </a:rPr>
              <a:t>Semiari</a:t>
            </a:r>
            <a:r>
              <a:rPr lang="en-IN" sz="1500" dirty="0" smtClean="0">
                <a:latin typeface="Times New Roman" pitchFamily="18" charset="0"/>
                <a:cs typeface="Times New Roman" pitchFamily="18" charset="0"/>
              </a:rPr>
              <a:t>, W. </a:t>
            </a:r>
            <a:r>
              <a:rPr lang="en-IN" sz="1500" dirty="0" err="1" smtClean="0">
                <a:latin typeface="Times New Roman" pitchFamily="18" charset="0"/>
                <a:cs typeface="Times New Roman" pitchFamily="18" charset="0"/>
              </a:rPr>
              <a:t>Saad</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Valentin</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Bennis</a:t>
            </a:r>
            <a:r>
              <a:rPr lang="en-IN" sz="1500" dirty="0" smtClean="0">
                <a:latin typeface="Times New Roman" pitchFamily="18" charset="0"/>
                <a:cs typeface="Times New Roman" pitchFamily="18" charset="0"/>
              </a:rPr>
              <a:t>, and H. V. Poor, “Context-aware small cell networks: How social metrics improve wireless resource allocation,” IEEE Transactions on Wireless Communications, vol. 14, no. 11, pp. 5927–5940, 13 Jul. 2015.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T. X. Tran, A. </a:t>
            </a:r>
            <a:r>
              <a:rPr lang="en-IN" sz="1500" dirty="0" err="1" smtClean="0">
                <a:latin typeface="Times New Roman" pitchFamily="18" charset="0"/>
                <a:cs typeface="Times New Roman" pitchFamily="18" charset="0"/>
              </a:rPr>
              <a:t>Hajisami</a:t>
            </a:r>
            <a:r>
              <a:rPr lang="en-IN" sz="1500" dirty="0" smtClean="0">
                <a:latin typeface="Times New Roman" pitchFamily="18" charset="0"/>
                <a:cs typeface="Times New Roman" pitchFamily="18" charset="0"/>
              </a:rPr>
              <a:t>, P. </a:t>
            </a:r>
            <a:r>
              <a:rPr lang="en-IN" sz="1500" dirty="0" err="1" smtClean="0">
                <a:latin typeface="Times New Roman" pitchFamily="18" charset="0"/>
                <a:cs typeface="Times New Roman" pitchFamily="18" charset="0"/>
              </a:rPr>
              <a:t>Pandey</a:t>
            </a:r>
            <a:r>
              <a:rPr lang="en-IN" sz="1500" dirty="0" smtClean="0">
                <a:latin typeface="Times New Roman" pitchFamily="18" charset="0"/>
                <a:cs typeface="Times New Roman" pitchFamily="18" charset="0"/>
              </a:rPr>
              <a:t>, and D. </a:t>
            </a:r>
            <a:r>
              <a:rPr lang="en-IN" sz="1500" dirty="0" err="1" smtClean="0">
                <a:latin typeface="Times New Roman" pitchFamily="18" charset="0"/>
                <a:cs typeface="Times New Roman" pitchFamily="18" charset="0"/>
              </a:rPr>
              <a:t>Pompili</a:t>
            </a:r>
            <a:r>
              <a:rPr lang="en-IN" sz="1500" dirty="0" smtClean="0">
                <a:latin typeface="Times New Roman" pitchFamily="18" charset="0"/>
                <a:cs typeface="Times New Roman" pitchFamily="18" charset="0"/>
              </a:rPr>
              <a:t>, “Collaborative mobile edge computing in 5G networks: New paradigms, scenarios, and challenges,” IEEE Communications Magazine, vol. 55, no. 4, pp. 54–61, 14 Apr. 2017.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A. </a:t>
            </a:r>
            <a:r>
              <a:rPr lang="en-IN" sz="1500" dirty="0" err="1" smtClean="0">
                <a:latin typeface="Times New Roman" pitchFamily="18" charset="0"/>
                <a:cs typeface="Times New Roman" pitchFamily="18" charset="0"/>
              </a:rPr>
              <a:t>Ndikumana</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Ullah</a:t>
            </a:r>
            <a:r>
              <a:rPr lang="en-IN" sz="1500" dirty="0" smtClean="0">
                <a:latin typeface="Times New Roman" pitchFamily="18" charset="0"/>
                <a:cs typeface="Times New Roman" pitchFamily="18" charset="0"/>
              </a:rPr>
              <a:t>, T. </a:t>
            </a:r>
            <a:r>
              <a:rPr lang="en-IN" sz="1500" dirty="0" err="1" smtClean="0">
                <a:latin typeface="Times New Roman" pitchFamily="18" charset="0"/>
                <a:cs typeface="Times New Roman" pitchFamily="18" charset="0"/>
              </a:rPr>
              <a:t>LeAnh</a:t>
            </a:r>
            <a:r>
              <a:rPr lang="en-IN" sz="1500" dirty="0" smtClean="0">
                <a:latin typeface="Times New Roman" pitchFamily="18" charset="0"/>
                <a:cs typeface="Times New Roman" pitchFamily="18" charset="0"/>
              </a:rPr>
              <a:t>, N. H. Tran, and C. S. Hong, “Collaborative cache allocation and computation offloading in mobile edge computing,” in Proceedings of 19th IEEE Asia-Pacific Network Operations and Management Symposium (APNOMS), 27-29 Sep. 2017 (Seoul, South Korea), pp. 366–369.</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1587</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Fog-enabled Joint Computation, Communication and Caching Resource Sharing for Energy-Efficient IoT Data Stream Processing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2021-07-07T08:10:50Z</dcterms:modified>
</cp:coreProperties>
</file>