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AirSync</a:t>
            </a:r>
            <a:r>
              <a:rPr lang="en-IN" b="1" dirty="0" smtClean="0">
                <a:latin typeface="Times New Roman" pitchFamily="18" charset="0"/>
                <a:cs typeface="Times New Roman" pitchFamily="18" charset="0"/>
              </a:rPr>
              <a:t> Time Synchronization for Large-scale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 Using Aircraft Signals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prosperity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brings forth the deployment of large-scale sensing systems such as smart cities. The distributed devices upload their local sensing data to the cloud and collaborate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large-area tasks such as pollutant diffusion analysis and target tracking. To accomplish the collaboration, time synchronization is crucial. However, due to the long range and device heterogeneity, accurate time synchronization for a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is challenging. Existing GPS or NTP solutions either require an outdoor environment or only have low and unstable accuracy. In this paper, we propose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a novel synchronization method that leverages the widely existed aircraft signals, ADS-B, to synchronize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with nodes even in indoor environments.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But </a:t>
            </a:r>
            <a:r>
              <a:rPr lang="en-IN" sz="2000" dirty="0" smtClean="0">
                <a:latin typeface="Times New Roman" pitchFamily="18" charset="0"/>
                <a:cs typeface="Times New Roman" pitchFamily="18" charset="0"/>
              </a:rPr>
              <a:t>ADS-B messages have no time stamp and cannot provide a reference time. We leverage the continuity of aircraft movements to estimate the aircraft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time. Then devices that observe common aircraft moving segments can calculate their time offset. To obtain the time skew, we propose a combined aircraft linear regression method. We also design a transitive synchronization for devices that cannot observe common aircraft. We implement a prototype of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and evaluate its performance in various real-world environments. The results show that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can obtain the sub-ms accuracy.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synchronization systems that run in dedicated daemon processes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would simply not be possible on such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assumptions on which existing schemes are based no longer hold in this new area of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err="1" smtClean="0">
                <a:latin typeface="Times New Roman" pitchFamily="18" charset="0"/>
                <a:cs typeface="Times New Roman" pitchFamily="18" charset="0"/>
              </a:rPr>
              <a:t>timedivision</a:t>
            </a:r>
            <a:r>
              <a:rPr lang="en-IN" sz="2000" dirty="0" smtClean="0">
                <a:latin typeface="Times New Roman" pitchFamily="18" charset="0"/>
                <a:cs typeface="Times New Roman" pitchFamily="18" charset="0"/>
              </a:rPr>
              <a:t> based MAC layers, some form of synchronization already exists between radios, and can often be accessed by a synchronization process on the </a:t>
            </a:r>
            <a:r>
              <a:rPr lang="en-IN" sz="2000" dirty="0" smtClean="0">
                <a:latin typeface="Times New Roman" pitchFamily="18" charset="0"/>
                <a:cs typeface="Times New Roman" pitchFamily="18" charset="0"/>
              </a:rPr>
              <a:t>CPU.</a:t>
            </a:r>
          </a:p>
          <a:p>
            <a:pPr algn="just">
              <a:lnSpc>
                <a:spcPct val="150000"/>
              </a:lnSpc>
            </a:pPr>
            <a:r>
              <a:rPr lang="en-IN" sz="2000" dirty="0" smtClean="0">
                <a:latin typeface="Times New Roman" pitchFamily="18" charset="0"/>
                <a:cs typeface="Times New Roman" pitchFamily="18" charset="0"/>
              </a:rPr>
              <a:t>Many solutions exist for traditional networks and distributed systems. </a:t>
            </a:r>
            <a:r>
              <a:rPr lang="en-IN" sz="2000" dirty="0" smtClean="0">
                <a:latin typeface="Times New Roman" pitchFamily="18" charset="0"/>
                <a:cs typeface="Times New Roman" pitchFamily="18" charset="0"/>
              </a:rPr>
              <a:t>NTP, </a:t>
            </a:r>
            <a:r>
              <a:rPr lang="en-IN" sz="2000" dirty="0" smtClean="0">
                <a:latin typeface="Times New Roman" pitchFamily="18" charset="0"/>
                <a:cs typeface="Times New Roman" pitchFamily="18" charset="0"/>
              </a:rPr>
              <a:t>for example, has been widely deployed and proven effective and robust in the Internet.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this problem, we leverage greedy algorithm to design a discarding mechanism, it searches for speed information from the same aircraft before and after the target position information, gradually expanding search until the first speed message is found or reaches the time threshold (10s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problem, we develop a synchronization system, which includes a lightweight client, a new packet exchange protocol called </a:t>
            </a:r>
            <a:r>
              <a:rPr lang="en-IN" sz="2000" dirty="0" err="1" smtClean="0">
                <a:latin typeface="Times New Roman" pitchFamily="18" charset="0"/>
                <a:cs typeface="Times New Roman" pitchFamily="18" charset="0"/>
              </a:rPr>
              <a:t>SPoT</a:t>
            </a:r>
            <a:r>
              <a:rPr lang="en-IN" sz="2000" dirty="0" smtClean="0">
                <a:latin typeface="Times New Roman" pitchFamily="18" charset="0"/>
                <a:cs typeface="Times New Roman" pitchFamily="18" charset="0"/>
              </a:rPr>
              <a:t> and a scalable reference server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consider the problem of synchronizing clocks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a remote reference </a:t>
            </a:r>
            <a:r>
              <a:rPr lang="en-IN" sz="2000" dirty="0" smtClean="0">
                <a:latin typeface="Times New Roman" pitchFamily="18" charset="0"/>
                <a:cs typeface="Times New Roman" pitchFamily="18" charset="0"/>
              </a:rPr>
              <a:t>source.</a:t>
            </a:r>
          </a:p>
          <a:p>
            <a:pPr algn="just">
              <a:lnSpc>
                <a:spcPct val="150000"/>
              </a:lnSpc>
            </a:pPr>
            <a:r>
              <a:rPr lang="en-IN" sz="2000" dirty="0" smtClean="0">
                <a:latin typeface="Times New Roman" pitchFamily="18" charset="0"/>
                <a:cs typeface="Times New Roman" pitchFamily="18" charset="0"/>
              </a:rPr>
              <a:t>Moreover, synchronization protocols treat this as a statistical variability problem, hence their filtering approaches require multiple samples to pick the best RTT.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insights are key to our proposed approach for rate synchronization and varying the polling interval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some design principles: use multiple,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modes of synchronization; do not maintain a global timescale for the entire network; use </a:t>
            </a:r>
            <a:r>
              <a:rPr lang="en-IN" sz="2000" dirty="0" err="1" smtClean="0">
                <a:latin typeface="Times New Roman" pitchFamily="18" charset="0"/>
                <a:cs typeface="Times New Roman" pitchFamily="18" charset="0"/>
              </a:rPr>
              <a:t>postfacto</a:t>
            </a:r>
            <a:r>
              <a:rPr lang="en-IN" sz="2000" dirty="0" smtClean="0">
                <a:latin typeface="Times New Roman" pitchFamily="18" charset="0"/>
                <a:cs typeface="Times New Roman" pitchFamily="18" charset="0"/>
              </a:rPr>
              <a:t> synchronization; adapt to the application, and exploit domain knowledge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that each node in an WSN maintain an undisciplined clock, augmented with relative frequency and phase information to each of its local peers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Of course, sending synchronization packets during the sleep period defeats the purpose of sleeping, so we must consider frequency estimation as part of the time synchronization problem.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order to evaluate the performance of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we conduct experiments in the real world.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evaluate the performance of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we first evaluate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time error in a short range by using node B and node 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real world, nodes may work in different scenarios, we try to simulate these scenarios to evaluate </a:t>
            </a:r>
            <a:r>
              <a:rPr lang="en-IN" sz="2000" dirty="0" err="1" smtClean="0">
                <a:latin typeface="Times New Roman" pitchFamily="18" charset="0"/>
                <a:cs typeface="Times New Roman" pitchFamily="18" charset="0"/>
              </a:rPr>
              <a:t>AirSync</a:t>
            </a:r>
            <a:r>
              <a:rPr lang="en-IN" sz="2000" dirty="0" smtClean="0">
                <a:latin typeface="Times New Roman" pitchFamily="18" charset="0"/>
                <a:cs typeface="Times New Roman" pitchFamily="18" charset="0"/>
              </a:rPr>
              <a: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some advantages of combining multiple aircraft: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 When the number of matched packets from one aircraft gets smaller, combining information from multiple aircraft can take full use of matched packets.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O</a:t>
            </a:r>
            <a:r>
              <a:rPr lang="en-IN" sz="2000" dirty="0" smtClean="0">
                <a:latin typeface="Times New Roman" pitchFamily="18" charset="0"/>
                <a:cs typeface="Times New Roman" pitchFamily="18" charset="0"/>
              </a:rPr>
              <a:t>ne </a:t>
            </a:r>
            <a:r>
              <a:rPr lang="en-IN" sz="2000" dirty="0" smtClean="0">
                <a:latin typeface="Times New Roman" pitchFamily="18" charset="0"/>
                <a:cs typeface="Times New Roman" pitchFamily="18" charset="0"/>
              </a:rPr>
              <a:t>aircraft is hard to cover entire time horizon, combining aircraft can extend the coverage of information on the time horizon which can promote the accuracy of time skew estimation.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450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Hypocentre</a:t>
                      </a:r>
                      <a:r>
                        <a:rPr lang="en-US" sz="2000" dirty="0">
                          <a:latin typeface="Times New Roman"/>
                          <a:ea typeface="Calibri"/>
                          <a:cs typeface="Latha"/>
                        </a:rPr>
                        <a:t> estimation of induced earthquakes in </a:t>
                      </a:r>
                      <a:r>
                        <a:rPr lang="en-US" sz="2000" dirty="0" err="1">
                          <a:latin typeface="Times New Roman"/>
                          <a:ea typeface="Calibri"/>
                          <a:cs typeface="Latha"/>
                        </a:rPr>
                        <a:t>groningen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Spetzler and B. Dost,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location of induced earthquakes was limited by the few and wide spread stations.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Genewave: Fast authentication and key agreement on commodity mobile devices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Xie, J. Feng, Z. Cao, and J.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t>
                      </a:r>
                      <a:r>
                        <a:rPr lang="en-US" sz="2000" dirty="0" err="1">
                          <a:solidFill>
                            <a:srgbClr val="333333"/>
                          </a:solidFill>
                          <a:latin typeface="Times New Roman"/>
                          <a:ea typeface="Calibri"/>
                          <a:cs typeface="Latha"/>
                        </a:rPr>
                        <a:t>GeneWave</a:t>
                      </a:r>
                      <a:r>
                        <a:rPr lang="en-US" sz="2000" dirty="0">
                          <a:solidFill>
                            <a:srgbClr val="333333"/>
                          </a:solidFill>
                          <a:latin typeface="Times New Roman"/>
                          <a:ea typeface="Calibri"/>
                          <a:cs typeface="Latha"/>
                        </a:rPr>
                        <a:t>, a fast device authentication and key agreement protocol for commodity mobile devices.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Recovering temporal integrity with data driven time synchronization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Lukac, P. Davis, R. Clayton, and D. Estrin,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Data Driven Time Synchronization (DDTS) provides synchronization across sensors by using underlying characteristics of data collected by an embedded sensing sys- tem.</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Internet time synchronization: the network time protocol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L. Mills,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servers can also redistribute time information within a network via local routing algorithms and time daemons.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219200"/>
            <a:ext cx="67056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realize time synchronization for </a:t>
            </a:r>
            <a:r>
              <a:rPr lang="en-IN" sz="1800" dirty="0" err="1" smtClean="0">
                <a:latin typeface="Times New Roman" pitchFamily="18" charset="0"/>
                <a:cs typeface="Times New Roman" pitchFamily="18" charset="0"/>
              </a:rPr>
              <a:t>largescale</a:t>
            </a:r>
            <a:r>
              <a:rPr lang="en-IN" sz="1800" dirty="0" smtClean="0">
                <a:latin typeface="Times New Roman" pitchFamily="18" charset="0"/>
                <a:cs typeface="Times New Roman" pitchFamily="18" charset="0"/>
              </a:rPr>
              <a:t>, heterogeneous devices inspired by ADS-B signal. we use data in ADS-B signal to build a linear regression model. Then we design a CAR algorithm to fully utilize packets from different aircraft to promote regression accuracy. For the nodes that cannot directly synchronize, we design transitive synchronization to promote the robustness of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Finally,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realizes sub-millisecond level synchronization accuracy for long-range, heterogeneous nodes. In evaluation, we set 5 nodes in the real world and receive different time ADS-B signals to test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We compare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with NTP and GPS in different scenarios. Besides, we evaluate the performance of our CAR algorithm and the transitive module. For special scenario evaluation, we test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in mobile and low-power consumption scenarios, we find the node move will not affect </a:t>
            </a:r>
            <a:r>
              <a:rPr lang="en-IN" sz="1800" dirty="0" err="1" smtClean="0">
                <a:latin typeface="Times New Roman" pitchFamily="18" charset="0"/>
                <a:cs typeface="Times New Roman" pitchFamily="18" charset="0"/>
              </a:rPr>
              <a:t>AirSync</a:t>
            </a:r>
            <a:r>
              <a:rPr lang="en-IN" sz="1800" dirty="0" smtClean="0">
                <a:latin typeface="Times New Roman" pitchFamily="18" charset="0"/>
                <a:cs typeface="Times New Roman" pitchFamily="18" charset="0"/>
              </a:rPr>
              <a:t> a lot, and the low-power situation will bring acceptable cumulated errors.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Spetzler</a:t>
            </a:r>
            <a:r>
              <a:rPr lang="en-IN" sz="1600" dirty="0" smtClean="0">
                <a:latin typeface="Times New Roman" pitchFamily="18" charset="0"/>
                <a:cs typeface="Times New Roman" pitchFamily="18" charset="0"/>
              </a:rPr>
              <a:t> and B. Dost, “Hypocentre estimation of induced earthquakes in </a:t>
            </a:r>
            <a:r>
              <a:rPr lang="en-IN" sz="1600" dirty="0" err="1" smtClean="0">
                <a:latin typeface="Times New Roman" pitchFamily="18" charset="0"/>
                <a:cs typeface="Times New Roman" pitchFamily="18" charset="0"/>
              </a:rPr>
              <a:t>groningen</a:t>
            </a:r>
            <a:r>
              <a:rPr lang="en-IN" sz="1600" dirty="0" smtClean="0">
                <a:latin typeface="Times New Roman" pitchFamily="18" charset="0"/>
                <a:cs typeface="Times New Roman" pitchFamily="18" charset="0"/>
              </a:rPr>
              <a:t>,” Geophysical Journal International, vol. 209, no. 1, pp. 453–465,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L.-J. Chen, Y.-H. Ho, H.-H. Hsieh, S.-T. Huang, H.-C. Lee, and S. </a:t>
            </a:r>
            <a:r>
              <a:rPr lang="en-IN" sz="1600" dirty="0" err="1" smtClean="0">
                <a:latin typeface="Times New Roman" pitchFamily="18" charset="0"/>
                <a:cs typeface="Times New Roman" pitchFamily="18" charset="0"/>
              </a:rPr>
              <a:t>Mahajan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Adf</a:t>
            </a:r>
            <a:r>
              <a:rPr lang="en-IN" sz="1600" dirty="0" smtClean="0">
                <a:latin typeface="Times New Roman" pitchFamily="18" charset="0"/>
                <a:cs typeface="Times New Roman" pitchFamily="18" charset="0"/>
              </a:rPr>
              <a:t>: An anomaly detection framework for large-scale pm2. 5 sensing systems,” IEEE Internet of Things Journal, vol. 5, no. 2, pp. 559–570,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Z. Cao, and J. Wang, “</a:t>
            </a:r>
            <a:r>
              <a:rPr lang="en-IN" sz="1600" dirty="0" err="1" smtClean="0">
                <a:latin typeface="Times New Roman" pitchFamily="18" charset="0"/>
                <a:cs typeface="Times New Roman" pitchFamily="18" charset="0"/>
              </a:rPr>
              <a:t>Genewave</a:t>
            </a:r>
            <a:r>
              <a:rPr lang="en-IN" sz="1600" dirty="0" smtClean="0">
                <a:latin typeface="Times New Roman" pitchFamily="18" charset="0"/>
                <a:cs typeface="Times New Roman" pitchFamily="18" charset="0"/>
              </a:rPr>
              <a:t>: Fast authentication and key agreement on commodity mobile devices,” IEEE/ACM Transactions on Networking, vol. 26, no. 4, pp. 1688–1700,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Waldhauser</a:t>
            </a:r>
            <a:r>
              <a:rPr lang="en-IN" sz="1600" dirty="0" smtClean="0">
                <a:latin typeface="Times New Roman" pitchFamily="18" charset="0"/>
                <a:cs typeface="Times New Roman" pitchFamily="18" charset="0"/>
              </a:rPr>
              <a:t> and W. L. Ellsworth, “A double-difference earthquake location algorithm: Method and application to the northern </a:t>
            </a:r>
            <a:r>
              <a:rPr lang="en-IN" sz="1600" dirty="0" err="1" smtClean="0">
                <a:latin typeface="Times New Roman" pitchFamily="18" charset="0"/>
                <a:cs typeface="Times New Roman" pitchFamily="18" charset="0"/>
              </a:rPr>
              <a:t>hayward</a:t>
            </a:r>
            <a:r>
              <a:rPr lang="en-IN" sz="1600" dirty="0" smtClean="0">
                <a:latin typeface="Times New Roman" pitchFamily="18" charset="0"/>
                <a:cs typeface="Times New Roman" pitchFamily="18" charset="0"/>
              </a:rPr>
              <a:t> fault, </a:t>
            </a:r>
            <a:r>
              <a:rPr lang="en-IN" sz="1600" dirty="0" err="1" smtClean="0">
                <a:latin typeface="Times New Roman" pitchFamily="18" charset="0"/>
                <a:cs typeface="Times New Roman" pitchFamily="18" charset="0"/>
              </a:rPr>
              <a:t>california</a:t>
            </a:r>
            <a:r>
              <a:rPr lang="en-IN" sz="1600" dirty="0" smtClean="0">
                <a:latin typeface="Times New Roman" pitchFamily="18" charset="0"/>
                <a:cs typeface="Times New Roman" pitchFamily="18" charset="0"/>
              </a:rPr>
              <a:t>,” Bulletin of the Seismological Society of America, vol. 90, no. 6, pp. 1353–1368,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Lukac</a:t>
            </a:r>
            <a:r>
              <a:rPr lang="en-IN" sz="1600" dirty="0" smtClean="0">
                <a:latin typeface="Times New Roman" pitchFamily="18" charset="0"/>
                <a:cs typeface="Times New Roman" pitchFamily="18" charset="0"/>
              </a:rPr>
              <a:t>, P. Davis, R. Clayton, and D.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“Recovering temporal integrity with data driven time synchronization,” in Proceedings of IEEE IPSN, 2009.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 </a:t>
            </a:r>
            <a:r>
              <a:rPr lang="en-IN" sz="1800" dirty="0" err="1" smtClean="0">
                <a:latin typeface="Times New Roman" pitchFamily="18" charset="0"/>
                <a:cs typeface="Times New Roman" pitchFamily="18" charset="0"/>
              </a:rPr>
              <a:t>Maroti</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Kusy</a:t>
            </a:r>
            <a:r>
              <a:rPr lang="en-IN" sz="1800" dirty="0" smtClean="0">
                <a:latin typeface="Times New Roman" pitchFamily="18" charset="0"/>
                <a:cs typeface="Times New Roman" pitchFamily="18" charset="0"/>
              </a:rPr>
              <a:t>, G. Simon, and ´ A. L ´ </a:t>
            </a:r>
            <a:r>
              <a:rPr lang="en-IN" sz="1800" dirty="0" err="1" smtClean="0">
                <a:latin typeface="Times New Roman" pitchFamily="18" charset="0"/>
                <a:cs typeface="Times New Roman" pitchFamily="18" charset="0"/>
              </a:rPr>
              <a:t>edeczi</a:t>
            </a:r>
            <a:r>
              <a:rPr lang="en-IN" sz="1800" dirty="0" smtClean="0">
                <a:latin typeface="Times New Roman" pitchFamily="18" charset="0"/>
                <a:cs typeface="Times New Roman" pitchFamily="18" charset="0"/>
              </a:rPr>
              <a:t>, “The flooding time ´ synchronization protocol,” in Proceedings of ACM </a:t>
            </a:r>
            <a:r>
              <a:rPr lang="en-IN" sz="1800" dirty="0" err="1" smtClean="0">
                <a:latin typeface="Times New Roman" pitchFamily="18" charset="0"/>
                <a:cs typeface="Times New Roman" pitchFamily="18" charset="0"/>
              </a:rPr>
              <a:t>Sensys</a:t>
            </a:r>
            <a:r>
              <a:rPr lang="en-IN" sz="1800" dirty="0" smtClean="0">
                <a:latin typeface="Times New Roman" pitchFamily="18" charset="0"/>
                <a:cs typeface="Times New Roman" pitchFamily="18" charset="0"/>
              </a:rPr>
              <a:t>,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D. L. Mills, “Internet time synchronization: the network time protocol,” IEEE Transactions on Communications, vol. 39, no. 10, pp. 1482–1493, 1991.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Opensky</a:t>
            </a:r>
            <a:r>
              <a:rPr lang="en-IN" sz="1800" dirty="0" smtClean="0">
                <a:latin typeface="Times New Roman" pitchFamily="18" charset="0"/>
                <a:cs typeface="Times New Roman" pitchFamily="18" charset="0"/>
              </a:rPr>
              <a:t> network,” https://opensky-network.org/, accessed January 2,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Z. Li, W. Chen, C. Li, M. Li, X.-Y. Li, and Y. Liu, “Flight: Clock calibration using fluorescent lighting,” in Proceedings of ACM </a:t>
            </a:r>
            <a:r>
              <a:rPr lang="en-IN" sz="1800" dirty="0" err="1" smtClean="0">
                <a:latin typeface="Times New Roman" pitchFamily="18" charset="0"/>
                <a:cs typeface="Times New Roman" pitchFamily="18" charset="0"/>
              </a:rPr>
              <a:t>MobiCom</a:t>
            </a:r>
            <a:r>
              <a:rPr lang="en-IN" sz="1800" dirty="0" smtClean="0">
                <a:latin typeface="Times New Roman" pitchFamily="18" charset="0"/>
                <a:cs typeface="Times New Roman" pitchFamily="18" charset="0"/>
              </a:rPr>
              <a:t>,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“WWVB,” https://www.nist.gov/pml/time-and-frequency-division/ radio-stations/</a:t>
            </a:r>
            <a:r>
              <a:rPr lang="en-IN" sz="1800" dirty="0" err="1" smtClean="0">
                <a:latin typeface="Times New Roman" pitchFamily="18" charset="0"/>
                <a:cs typeface="Times New Roman" pitchFamily="18" charset="0"/>
              </a:rPr>
              <a:t>wwvb</a:t>
            </a:r>
            <a:r>
              <a:rPr lang="en-IN" sz="1800" dirty="0" smtClean="0">
                <a:latin typeface="Times New Roman" pitchFamily="18" charset="0"/>
                <a:cs typeface="Times New Roman" pitchFamily="18" charset="0"/>
              </a:rPr>
              <a:t>, accessed January, 2020.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1484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AirSync Time Synchronization for Large-scale IoT Networks Using Aircraft Signals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2021-07-07T12:56:51Z</dcterms:modified>
</cp:coreProperties>
</file>