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Resource Allocation in Uplink NOMA-</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Networks A Reinforcement-Learning Approach</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685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Non-orthogonal </a:t>
            </a:r>
            <a:r>
              <a:rPr lang="en-IN" sz="2000" dirty="0" smtClean="0">
                <a:latin typeface="Times New Roman" pitchFamily="18" charset="0"/>
                <a:cs typeface="Times New Roman" pitchFamily="18" charset="0"/>
              </a:rPr>
              <a:t>multiple access (NOMA) exploits the potential of power domain to enhance the connectivity for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Due to time-varying communication channels, dynamic user clustering is a promising method to increase the throughput of NOMA-</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This paper develops an intelligent resource allocation scheme for uplink NOMA-</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communications. To maximise the average performance of sum rates, this work designs an efficient optimization approach based on two reinforcement learning algorithms, namely deep reinforcement learning (DRL) and SARSA-learning.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For </a:t>
            </a:r>
            <a:r>
              <a:rPr lang="en-IN" sz="2000" dirty="0" smtClean="0">
                <a:latin typeface="Times New Roman" pitchFamily="18" charset="0"/>
                <a:cs typeface="Times New Roman" pitchFamily="18" charset="0"/>
              </a:rPr>
              <a:t>light traffic, SARSA-learning is used to explore the safest resource allocation policy with low cost. For heavy traffic, DRL is used to handle traffic-introduced huge variables. With the aid of the considered approach, this work addresses two main problems of the fair resource allocation in NOMA techniques: 1) allocating users dynamically and 2) balancing resource blocks and network traffic. We analytically demonstrate that the rate of convergence is inversely proportional to network sizes. Numerical results show that: 1) compared with the optimal benchmark scheme, the proposed DRL and SARSA-learning algorithms achieve high accuracy with low complexity and 2) NOMA-enabled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outperform the conventional orthogonal multiple access based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in terms of system throughput.</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of the existing work on resource allocation assumes that the amount of harvested energy is known, or that traffic loads are predictable, which is hard to obtain in practical wireless </a:t>
            </a:r>
            <a:r>
              <a:rPr lang="en-IN" sz="2000" dirty="0" smtClean="0">
                <a:latin typeface="Times New Roman" pitchFamily="18" charset="0"/>
                <a:cs typeface="Times New Roman" pitchFamily="18" charset="0"/>
              </a:rPr>
              <a:t>networks.</a:t>
            </a:r>
          </a:p>
          <a:p>
            <a:pPr algn="just">
              <a:lnSpc>
                <a:spcPct val="150000"/>
              </a:lnSpc>
            </a:pPr>
            <a:r>
              <a:rPr lang="en-IN" sz="2000" dirty="0" smtClean="0">
                <a:latin typeface="Times New Roman" pitchFamily="18" charset="0"/>
                <a:cs typeface="Times New Roman" pitchFamily="18" charset="0"/>
              </a:rPr>
              <a:t>Power domain </a:t>
            </a:r>
            <a:r>
              <a:rPr lang="en-IN" sz="2000" dirty="0" err="1" smtClean="0">
                <a:latin typeface="Times New Roman" pitchFamily="18" charset="0"/>
                <a:cs typeface="Times New Roman" pitchFamily="18" charset="0"/>
              </a:rPr>
              <a:t>Nonorthogonal</a:t>
            </a:r>
            <a:r>
              <a:rPr lang="en-IN" sz="2000" dirty="0" smtClean="0">
                <a:latin typeface="Times New Roman" pitchFamily="18" charset="0"/>
                <a:cs typeface="Times New Roman" pitchFamily="18" charset="0"/>
              </a:rPr>
              <a:t> Multiple Access (NOMA) technologies can dramatically improve system capacity and spectrum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Unlike </a:t>
            </a:r>
            <a:r>
              <a:rPr lang="en-IN" sz="2000" dirty="0" smtClean="0">
                <a:latin typeface="Times New Roman" pitchFamily="18" charset="0"/>
                <a:cs typeface="Times New Roman" pitchFamily="18" charset="0"/>
              </a:rPr>
              <a:t>existing NOMA scheduling that mainly focuses on fairness, this paper proposes a power control solution for uplink hybrid OMA and PD-NOMA in dual dynamic environments: dynamic and imperfect channel information together with the random user-specific hierarchical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paper also transforms the hierarchical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constraint under the NOMA serial interference cancellation (SIC) scene to fit DRL.</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worth noting that the optimization of clustering is an NP-hard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is due to the fact that, by default traditional approaches cannot extract knowledge from any given problem (</a:t>
            </a:r>
            <a:r>
              <a:rPr lang="en-IN" sz="2000" dirty="0" err="1" smtClean="0">
                <a:latin typeface="Times New Roman" pitchFamily="18" charset="0"/>
                <a:cs typeface="Times New Roman" pitchFamily="18" charset="0"/>
              </a:rPr>
              <a:t>e.g</a:t>
            </a:r>
            <a:r>
              <a:rPr lang="en-IN" sz="2000" dirty="0" smtClean="0">
                <a:latin typeface="Times New Roman" pitchFamily="18" charset="0"/>
                <a:cs typeface="Times New Roman" pitchFamily="18" charset="0"/>
              </a:rPr>
              <a:t>, given distributions) online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Combining multi-user relationship and resource allocation increases the complexity of NOMA-</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 which also introduces new problems for optimizing power allocation and scheduling schemes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due to the high complexity of the problem under </a:t>
            </a:r>
            <a:r>
              <a:rPr lang="en-IN" sz="2000" dirty="0" err="1" smtClean="0">
                <a:latin typeface="Times New Roman" pitchFamily="18" charset="0"/>
                <a:cs typeface="Times New Roman" pitchFamily="18" charset="0"/>
              </a:rPr>
              <a:t>multicell</a:t>
            </a:r>
            <a:r>
              <a:rPr lang="en-IN" sz="2000" dirty="0" smtClean="0">
                <a:latin typeface="Times New Roman" pitchFamily="18" charset="0"/>
                <a:cs typeface="Times New Roman" pitchFamily="18" charset="0"/>
              </a:rPr>
              <a:t> multi-user cases, AI can be a feasible option for the dynamic resource </a:t>
            </a:r>
            <a:r>
              <a:rPr lang="en-IN" sz="2000" dirty="0" smtClean="0">
                <a:latin typeface="Times New Roman" pitchFamily="18" charset="0"/>
                <a:cs typeface="Times New Roman" pitchFamily="18" charset="0"/>
              </a:rPr>
              <a:t>allocation.</a:t>
            </a:r>
          </a:p>
          <a:p>
            <a:pPr algn="just">
              <a:lnSpc>
                <a:spcPct val="150000"/>
              </a:lnSpc>
            </a:pPr>
            <a:r>
              <a:rPr lang="en-IN" sz="2000" dirty="0" smtClean="0">
                <a:latin typeface="Times New Roman" pitchFamily="18" charset="0"/>
                <a:cs typeface="Times New Roman" pitchFamily="18" charset="0"/>
              </a:rPr>
              <a:t>We propose two RL techniques, namely SARSA-learning with  − greedy and DRL, to solve this long-term optimization problem.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scheme can work effectively in a large-state-and-space system by adopting deep neural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authors in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joint resource allocation and transmission mode selection to maximize the secrecy rate in cognitive radio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Thus, the complex in formulation and computation can be relieved regardless of the dynamic properties of the environment by using the proposed scheme, as compared to POMDP scheme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proposed scheme, a deep neural network was trained to obtain the optimal policy where the reward of the system converges to optimal value.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investigate the performance of uplink NOMA systems using our proposed scheme.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9906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The sum-rate is an important parameter to depict the average performance of wireless networks in detail for each user.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characterize the communication distances, the authors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analysed the performance of large scale NOMA communications via stochastic geometry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the study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considered a practical framework with dynamic channel state information for evaluating the performance of massive connectivity.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Various model-based schemes have been proposed to improve different metrics of NOMA-</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such as coverage performance, energy efficiency, system throughput (sum-rates),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Different from others, in </a:t>
            </a:r>
            <a:r>
              <a:rPr lang="en-IN" sz="2000" dirty="0" smtClean="0">
                <a:latin typeface="Times New Roman" pitchFamily="18" charset="0"/>
                <a:cs typeface="Times New Roman" pitchFamily="18" charset="0"/>
              </a:rPr>
              <a:t>using </a:t>
            </a:r>
            <a:r>
              <a:rPr lang="en-IN" sz="2000" dirty="0" smtClean="0">
                <a:latin typeface="Times New Roman" pitchFamily="18" charset="0"/>
                <a:cs typeface="Times New Roman" pitchFamily="18" charset="0"/>
              </a:rPr>
              <a:t>2D matching theory authors performed dynamic resource allocations considering energy efficiency for downlink NOMA.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Reinforcement learning for user clustering in NOMA-enabled uplink </a:t>
                      </a:r>
                      <a:r>
                        <a:rPr lang="en-US" sz="2000" dirty="0" err="1">
                          <a:latin typeface="Times New Roman"/>
                          <a:ea typeface="Calibri"/>
                          <a:cs typeface="Latha"/>
                        </a:rPr>
                        <a:t>IoT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Ahsan, W. Yi, Z. Qin, Y. Liu, and A. Nallanathan,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It performs user grouping based on network traffic to efficiently utilise the available resources, we apply SARSA Q-learning to light and DRL to heavy network traffic.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Delay minimization for massive internet of things with non-orthogonal multiple access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Zhai, R. Zhang, L. Cai, and F. R. Yu,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jointly consider user scheduling and power control to investigate the access delay minimization problem (ADMP) for the uplink NOMA networks with massive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devices.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Power-domain non-orthogonal multiple access (NOMA) in 5G systems: Potentials and challenges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R. Islam, N. Avazov, O. A. Dobre, and K.-S. Kwak,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primarily focuses on power-domain NOMA that utilizes superposition coding (SC) at the transmitter and successive interference cancellation (SIC) at the receiver.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Sum rate maximization for irs-assisted uplink noma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Zeng, X. Li, G. Li, W. Hao, and O. Dobre,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 this paper, we consider an IRS-assisted uplink non-orthogonal multiple access (NOMA) system.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C:\Users\ELCOT-Lenovo\Desktop\pic1.png"/>
          <p:cNvPicPr>
            <a:picLocks noGrp="1" noChangeAspect="1" noChangeArrowheads="1"/>
          </p:cNvPicPr>
          <p:nvPr>
            <p:ph idx="1"/>
          </p:nvPr>
        </p:nvPicPr>
        <p:blipFill>
          <a:blip r:embed="rId2"/>
          <a:srcRect/>
          <a:stretch>
            <a:fillRect/>
          </a:stretch>
        </p:blipFill>
        <p:spPr bwMode="auto">
          <a:xfrm>
            <a:off x="1676400" y="1447800"/>
            <a:ext cx="6781800" cy="47243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381000"/>
            <a:ext cx="7498080" cy="48006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has proposed resource allocation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users in the uplink transmission of NOMA systems. Two algorithms DRL and SARSA in the present study have been designed to </a:t>
            </a:r>
            <a:r>
              <a:rPr lang="en-IN" sz="2000" dirty="0" smtClean="0">
                <a:latin typeface="Times New Roman" pitchFamily="18" charset="0"/>
                <a:cs typeface="Times New Roman" pitchFamily="18" charset="0"/>
              </a:rPr>
              <a:t>determine </a:t>
            </a:r>
            <a:r>
              <a:rPr lang="en-IN" sz="2000" dirty="0" smtClean="0">
                <a:latin typeface="Times New Roman" pitchFamily="18" charset="0"/>
                <a:cs typeface="Times New Roman" pitchFamily="18" charset="0"/>
              </a:rPr>
              <a:t>the effect of three different traffic densities on the sum rate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users. In order to improve the overall sum rate under different number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users, we have formulated a multi-dimensional optimization problem using intelligent clustering based on RL algorithms with several interesting outcomes. Firstly, the simulation results of this study has indicated that the proposed technique performed close to the benchmark scheme in all the scenarios. The second major finding is that this frame work provides long-term guaranteed average rate with long-term reliability and stability. Thirdly, it has proved that DRL is efficient for complex scenarios. Additionally, we have proved that the sparse activations improve the performance of the DNNs when compared to the traditional mechanisms. Therefore, DRL with sparse activations is suitable for heavy traffic and SARSA is suitable for light traffic conditions. Furthermore, in general, both the algorithms (DRL and SARSA) have obtained better sum rates than OMA systems. Lastly, further research will explore performance improvements under the different scale of the networks.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W. </a:t>
            </a:r>
            <a:r>
              <a:rPr lang="en-IN" sz="1600" dirty="0" err="1" smtClean="0">
                <a:latin typeface="Times New Roman" pitchFamily="18" charset="0"/>
                <a:cs typeface="Times New Roman" pitchFamily="18" charset="0"/>
              </a:rPr>
              <a:t>Ahsan</a:t>
            </a:r>
            <a:r>
              <a:rPr lang="en-IN" sz="1600" dirty="0" smtClean="0">
                <a:latin typeface="Times New Roman" pitchFamily="18" charset="0"/>
                <a:cs typeface="Times New Roman" pitchFamily="18" charset="0"/>
              </a:rPr>
              <a:t>, W. Yi, Z. Qin, Y. Liu, and A. </a:t>
            </a:r>
            <a:r>
              <a:rPr lang="en-IN" sz="1600" dirty="0" err="1" smtClean="0">
                <a:latin typeface="Times New Roman" pitchFamily="18" charset="0"/>
                <a:cs typeface="Times New Roman" pitchFamily="18" charset="0"/>
              </a:rPr>
              <a:t>Nallanathan</a:t>
            </a:r>
            <a:r>
              <a:rPr lang="en-IN" sz="1600" dirty="0" smtClean="0">
                <a:latin typeface="Times New Roman" pitchFamily="18" charset="0"/>
                <a:cs typeface="Times New Roman" pitchFamily="18" charset="0"/>
              </a:rPr>
              <a:t>, “Reinforcement learning for user clustering in NOMA-enabled uplink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in IEEE Proc. of International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Conf. (ICC </a:t>
            </a:r>
            <a:r>
              <a:rPr lang="en-IN" sz="1600" dirty="0" err="1" smtClean="0">
                <a:latin typeface="Times New Roman" pitchFamily="18" charset="0"/>
                <a:cs typeface="Times New Roman" pitchFamily="18" charset="0"/>
              </a:rPr>
              <a:t>Wkshps</a:t>
            </a:r>
            <a:r>
              <a:rPr lang="en-IN" sz="1600" dirty="0" smtClean="0">
                <a:latin typeface="Times New Roman" pitchFamily="18" charset="0"/>
                <a:cs typeface="Times New Roman" pitchFamily="18" charset="0"/>
              </a:rPr>
              <a:t>), Jun.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D. </a:t>
            </a:r>
            <a:r>
              <a:rPr lang="en-IN" sz="1600" dirty="0" err="1" smtClean="0">
                <a:latin typeface="Times New Roman" pitchFamily="18" charset="0"/>
                <a:cs typeface="Times New Roman" pitchFamily="18" charset="0"/>
              </a:rPr>
              <a:t>Zhai</a:t>
            </a:r>
            <a:r>
              <a:rPr lang="en-IN" sz="1600" dirty="0" smtClean="0">
                <a:latin typeface="Times New Roman" pitchFamily="18" charset="0"/>
                <a:cs typeface="Times New Roman" pitchFamily="18" charset="0"/>
              </a:rPr>
              <a:t>, R. Zhang, L. </a:t>
            </a:r>
            <a:r>
              <a:rPr lang="en-IN" sz="1600" dirty="0" err="1" smtClean="0">
                <a:latin typeface="Times New Roman" pitchFamily="18" charset="0"/>
                <a:cs typeface="Times New Roman" pitchFamily="18" charset="0"/>
              </a:rPr>
              <a:t>Cai</a:t>
            </a:r>
            <a:r>
              <a:rPr lang="en-IN" sz="1600" dirty="0" smtClean="0">
                <a:latin typeface="Times New Roman" pitchFamily="18" charset="0"/>
                <a:cs typeface="Times New Roman" pitchFamily="18" charset="0"/>
              </a:rPr>
              <a:t>, and F. R. Yu, “Delay minimization for massive internet of things with non-orthogonal multiple access,” IEEE J. Sel. Areas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13, no. 3, pp. 553–566,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 R. Islam, N. </a:t>
            </a:r>
            <a:r>
              <a:rPr lang="en-IN" sz="1600" dirty="0" err="1" smtClean="0">
                <a:latin typeface="Times New Roman" pitchFamily="18" charset="0"/>
                <a:cs typeface="Times New Roman" pitchFamily="18" charset="0"/>
              </a:rPr>
              <a:t>Avazov</a:t>
            </a:r>
            <a:r>
              <a:rPr lang="en-IN" sz="1600" dirty="0" smtClean="0">
                <a:latin typeface="Times New Roman" pitchFamily="18" charset="0"/>
                <a:cs typeface="Times New Roman" pitchFamily="18" charset="0"/>
              </a:rPr>
              <a:t>, O. A. </a:t>
            </a:r>
            <a:r>
              <a:rPr lang="en-IN" sz="1600" dirty="0" err="1" smtClean="0">
                <a:latin typeface="Times New Roman" pitchFamily="18" charset="0"/>
                <a:cs typeface="Times New Roman" pitchFamily="18" charset="0"/>
              </a:rPr>
              <a:t>Dobre</a:t>
            </a:r>
            <a:r>
              <a:rPr lang="en-IN" sz="1600" dirty="0" smtClean="0">
                <a:latin typeface="Times New Roman" pitchFamily="18" charset="0"/>
                <a:cs typeface="Times New Roman" pitchFamily="18" charset="0"/>
              </a:rPr>
              <a:t>, and K.-S. </a:t>
            </a:r>
            <a:r>
              <a:rPr lang="en-IN" sz="1600" dirty="0" err="1" smtClean="0">
                <a:latin typeface="Times New Roman" pitchFamily="18" charset="0"/>
                <a:cs typeface="Times New Roman" pitchFamily="18" charset="0"/>
              </a:rPr>
              <a:t>Kwak</a:t>
            </a:r>
            <a:r>
              <a:rPr lang="en-IN" sz="1600" dirty="0" smtClean="0">
                <a:latin typeface="Times New Roman" pitchFamily="18" charset="0"/>
                <a:cs typeface="Times New Roman" pitchFamily="18" charset="0"/>
              </a:rPr>
              <a:t>, “Power-domain non-orthogonal multiple access (NOMA) in 5G systems: Potentials and challenges,”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Surveys </a:t>
            </a:r>
            <a:r>
              <a:rPr lang="en-IN" sz="1600" dirty="0" err="1" smtClean="0">
                <a:latin typeface="Times New Roman" pitchFamily="18" charset="0"/>
                <a:cs typeface="Times New Roman" pitchFamily="18" charset="0"/>
              </a:rPr>
              <a:t>Tuts</a:t>
            </a:r>
            <a:r>
              <a:rPr lang="en-IN" sz="1600" dirty="0" smtClean="0">
                <a:latin typeface="Times New Roman" pitchFamily="18" charset="0"/>
                <a:cs typeface="Times New Roman" pitchFamily="18" charset="0"/>
              </a:rPr>
              <a:t>., vol. 19, no. 2, pp. 721–742,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S. K. Sharma and X. Wang, “Towards massive machine type communications in </a:t>
            </a:r>
            <a:r>
              <a:rPr lang="en-IN" sz="1600" dirty="0" err="1" smtClean="0">
                <a:latin typeface="Times New Roman" pitchFamily="18" charset="0"/>
                <a:cs typeface="Times New Roman" pitchFamily="18" charset="0"/>
              </a:rPr>
              <a:t>ultradense</a:t>
            </a:r>
            <a:r>
              <a:rPr lang="en-IN" sz="1600" dirty="0" smtClean="0">
                <a:latin typeface="Times New Roman" pitchFamily="18" charset="0"/>
                <a:cs typeface="Times New Roman" pitchFamily="18" charset="0"/>
              </a:rPr>
              <a:t> cellular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networks: Current issues and machine learning-assisted solutions,”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Surveys </a:t>
            </a:r>
            <a:r>
              <a:rPr lang="en-IN" sz="1600" dirty="0" err="1" smtClean="0">
                <a:latin typeface="Times New Roman" pitchFamily="18" charset="0"/>
                <a:cs typeface="Times New Roman" pitchFamily="18" charset="0"/>
              </a:rPr>
              <a:t>Tuts</a:t>
            </a:r>
            <a:r>
              <a:rPr lang="en-IN" sz="1600" dirty="0" smtClean="0">
                <a:latin typeface="Times New Roman" pitchFamily="18" charset="0"/>
                <a:cs typeface="Times New Roman" pitchFamily="18" charset="0"/>
              </a:rPr>
              <a:t>., pp. 1–1,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D. Wan, M. </a:t>
            </a:r>
            <a:r>
              <a:rPr lang="en-IN" sz="1600" dirty="0" err="1" smtClean="0">
                <a:latin typeface="Times New Roman" pitchFamily="18" charset="0"/>
                <a:cs typeface="Times New Roman" pitchFamily="18" charset="0"/>
              </a:rPr>
              <a:t>Wen</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Ji</a:t>
            </a:r>
            <a:r>
              <a:rPr lang="en-IN" sz="1600" dirty="0" smtClean="0">
                <a:latin typeface="Times New Roman" pitchFamily="18" charset="0"/>
                <a:cs typeface="Times New Roman" pitchFamily="18" charset="0"/>
              </a:rPr>
              <a:t>, H. Yu, and F. Chen, “Non-orthogonal multiple access for cooperative communications: Challenges, opportunities, and trends,” IEEE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25, no. 2, pp. 109–117, 2018.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H.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Y.-C. Liang, J. Chen, and E. G. Larsson, “Weighted sum-rate maximization for reconfigurable intelligent surface aided wireless networks,”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19, no. 5, pp. 3064–3076,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M. </a:t>
            </a:r>
            <a:r>
              <a:rPr lang="en-IN" sz="1600" dirty="0" err="1" smtClean="0">
                <a:latin typeface="Times New Roman" pitchFamily="18" charset="0"/>
                <a:cs typeface="Times New Roman" pitchFamily="18" charset="0"/>
              </a:rPr>
              <a:t>Zeng</a:t>
            </a:r>
            <a:r>
              <a:rPr lang="en-IN" sz="1600" dirty="0" smtClean="0">
                <a:latin typeface="Times New Roman" pitchFamily="18" charset="0"/>
                <a:cs typeface="Times New Roman" pitchFamily="18" charset="0"/>
              </a:rPr>
              <a:t>, X. Li, G. Li, W. </a:t>
            </a:r>
            <a:r>
              <a:rPr lang="en-IN" sz="1600" dirty="0" err="1" smtClean="0">
                <a:latin typeface="Times New Roman" pitchFamily="18" charset="0"/>
                <a:cs typeface="Times New Roman" pitchFamily="18" charset="0"/>
              </a:rPr>
              <a:t>Hao</a:t>
            </a:r>
            <a:r>
              <a:rPr lang="en-IN" sz="1600" dirty="0" smtClean="0">
                <a:latin typeface="Times New Roman" pitchFamily="18" charset="0"/>
                <a:cs typeface="Times New Roman" pitchFamily="18" charset="0"/>
              </a:rPr>
              <a:t>, and O. </a:t>
            </a:r>
            <a:r>
              <a:rPr lang="en-IN" sz="1600" dirty="0" err="1" smtClean="0">
                <a:latin typeface="Times New Roman" pitchFamily="18" charset="0"/>
                <a:cs typeface="Times New Roman" pitchFamily="18" charset="0"/>
              </a:rPr>
              <a:t>Dobre</a:t>
            </a:r>
            <a:r>
              <a:rPr lang="en-IN" sz="1600" dirty="0" smtClean="0">
                <a:latin typeface="Times New Roman" pitchFamily="18" charset="0"/>
                <a:cs typeface="Times New Roman" pitchFamily="18" charset="0"/>
              </a:rPr>
              <a:t>, “Sum rate maximization for </a:t>
            </a:r>
            <a:r>
              <a:rPr lang="en-IN" sz="1600" dirty="0" err="1" smtClean="0">
                <a:latin typeface="Times New Roman" pitchFamily="18" charset="0"/>
                <a:cs typeface="Times New Roman" pitchFamily="18" charset="0"/>
              </a:rPr>
              <a:t>irs</a:t>
            </a:r>
            <a:r>
              <a:rPr lang="en-IN" sz="1600" dirty="0" smtClean="0">
                <a:latin typeface="Times New Roman" pitchFamily="18" charset="0"/>
                <a:cs typeface="Times New Roman" pitchFamily="18" charset="0"/>
              </a:rPr>
              <a:t>-assisted uplink </a:t>
            </a:r>
            <a:r>
              <a:rPr lang="en-IN" sz="1600" dirty="0" err="1" smtClean="0">
                <a:latin typeface="Times New Roman" pitchFamily="18" charset="0"/>
                <a:cs typeface="Times New Roman" pitchFamily="18" charset="0"/>
              </a:rPr>
              <a:t>noma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arXiv:2004.10791,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D. </a:t>
            </a:r>
            <a:r>
              <a:rPr lang="en-IN" sz="1600" dirty="0" err="1" smtClean="0">
                <a:latin typeface="Times New Roman" pitchFamily="18" charset="0"/>
                <a:cs typeface="Times New Roman" pitchFamily="18" charset="0"/>
              </a:rPr>
              <a:t>Tse</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Viswanath</a:t>
            </a:r>
            <a:r>
              <a:rPr lang="en-IN" sz="1600" dirty="0" smtClean="0">
                <a:latin typeface="Times New Roman" pitchFamily="18" charset="0"/>
                <a:cs typeface="Times New Roman" pitchFamily="18" charset="0"/>
              </a:rPr>
              <a:t>, Fundamentals of wireless communication. Cambridge university press, 2005.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Z. Ding, X. Lei, G. K. </a:t>
            </a:r>
            <a:r>
              <a:rPr lang="en-IN" sz="1600" dirty="0" err="1" smtClean="0">
                <a:latin typeface="Times New Roman" pitchFamily="18" charset="0"/>
                <a:cs typeface="Times New Roman" pitchFamily="18" charset="0"/>
              </a:rPr>
              <a:t>Karagiannidis</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Schober</a:t>
            </a:r>
            <a:r>
              <a:rPr lang="en-IN" sz="1600" dirty="0" smtClean="0">
                <a:latin typeface="Times New Roman" pitchFamily="18" charset="0"/>
                <a:cs typeface="Times New Roman" pitchFamily="18" charset="0"/>
              </a:rPr>
              <a:t>, J. Yuan, and V. K. </a:t>
            </a:r>
            <a:r>
              <a:rPr lang="en-IN" sz="1600" dirty="0" err="1" smtClean="0">
                <a:latin typeface="Times New Roman" pitchFamily="18" charset="0"/>
                <a:cs typeface="Times New Roman" pitchFamily="18" charset="0"/>
              </a:rPr>
              <a:t>Bhargava</a:t>
            </a:r>
            <a:r>
              <a:rPr lang="en-IN" sz="1600" dirty="0" smtClean="0">
                <a:latin typeface="Times New Roman" pitchFamily="18" charset="0"/>
                <a:cs typeface="Times New Roman" pitchFamily="18" charset="0"/>
              </a:rPr>
              <a:t>, “A survey </a:t>
            </a:r>
            <a:r>
              <a:rPr lang="en-IN" sz="1600" dirty="0" smtClean="0">
                <a:latin typeface="Times New Roman" pitchFamily="18" charset="0"/>
                <a:cs typeface="Times New Roman" pitchFamily="18" charset="0"/>
              </a:rPr>
              <a:t>on </a:t>
            </a:r>
            <a:r>
              <a:rPr lang="en-IN" sz="1600" dirty="0" smtClean="0">
                <a:latin typeface="Times New Roman" pitchFamily="18" charset="0"/>
                <a:cs typeface="Times New Roman" pitchFamily="18" charset="0"/>
              </a:rPr>
              <a:t>non-orthogonal multiple access for 5G networks: Research challenges and future trends,” IEEE J. Sel. Areas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35, no. 10, pp. 2181–2195,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X. </a:t>
            </a:r>
            <a:r>
              <a:rPr lang="en-IN" sz="1600" dirty="0" err="1" smtClean="0">
                <a:latin typeface="Times New Roman" pitchFamily="18" charset="0"/>
                <a:cs typeface="Times New Roman" pitchFamily="18" charset="0"/>
              </a:rPr>
              <a:t>Shao</a:t>
            </a:r>
            <a:r>
              <a:rPr lang="en-IN" sz="1600" dirty="0" smtClean="0">
                <a:latin typeface="Times New Roman" pitchFamily="18" charset="0"/>
                <a:cs typeface="Times New Roman" pitchFamily="18" charset="0"/>
              </a:rPr>
              <a:t>, C. Yang, D. Chen, N. Zhao, and F. R. Yu, “Dynamic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device clustering and energy management with hybrid NOMA systems,” IEEE Trans. Ind. </a:t>
            </a:r>
            <a:r>
              <a:rPr lang="en-IN" sz="1600" dirty="0" err="1" smtClean="0">
                <a:latin typeface="Times New Roman" pitchFamily="18" charset="0"/>
                <a:cs typeface="Times New Roman" pitchFamily="18" charset="0"/>
              </a:rPr>
              <a:t>Informat</a:t>
            </a:r>
            <a:r>
              <a:rPr lang="en-IN" sz="1600" dirty="0" smtClean="0">
                <a:latin typeface="Times New Roman" pitchFamily="18" charset="0"/>
                <a:cs typeface="Times New Roman" pitchFamily="18" charset="0"/>
              </a:rPr>
              <a:t>., vol. 14, no. 10, pp. 4622–4630, 2018.</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1681</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Resource Allocation in Uplink NOMA-IoT Networks A Reinforcement-Learning Approach</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2021-07-06T10:23:24Z</dcterms:modified>
</cp:coreProperties>
</file>