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7/6/2021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7/6/2021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7/6/2021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7/6/2021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7/6/2021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err="1" smtClean="0">
                <a:latin typeface="Times New Roman" pitchFamily="18" charset="0"/>
                <a:cs typeface="Times New Roman" pitchFamily="18" charset="0"/>
              </a:rPr>
              <a:t>CrypSH</a:t>
            </a:r>
            <a:r>
              <a:rPr lang="en-IN" b="1" dirty="0" smtClean="0">
                <a:latin typeface="Times New Roman" pitchFamily="18" charset="0"/>
                <a:cs typeface="Times New Roman" pitchFamily="18" charset="0"/>
              </a:rPr>
              <a:t> A Novel </a:t>
            </a:r>
            <a:r>
              <a:rPr lang="en-IN" b="1" dirty="0" err="1" smtClean="0">
                <a:latin typeface="Times New Roman" pitchFamily="18" charset="0"/>
                <a:cs typeface="Times New Roman" pitchFamily="18" charset="0"/>
              </a:rPr>
              <a:t>IoT</a:t>
            </a:r>
            <a:r>
              <a:rPr lang="en-IN" b="1" dirty="0" smtClean="0">
                <a:latin typeface="Times New Roman" pitchFamily="18" charset="0"/>
                <a:cs typeface="Times New Roman" pitchFamily="18" charset="0"/>
              </a:rPr>
              <a:t> Data Protection Scheme Based on BGN Cryptosystem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258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295400" y="381000"/>
            <a:ext cx="7498080" cy="5257800"/>
          </a:xfrm>
        </p:spPr>
        <p:txBody>
          <a:bodyPr>
            <a:noAutofit/>
          </a:bodyPr>
          <a:lstStyle/>
          <a:p>
            <a:pPr algn="just">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Internet of Things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is an emerging paradigm and has penetrated deeply into our daily life. Due to the seamless connections of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with the physical world through the Internet,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applications use the cloud to store and provide ubiquitous access to collected data. Sharing of data with third party services and other users incurs potential risks and leads to unique security and privacy concerns, e.g., data breaches. Existing cryptographic solutions are inapt for resource-constrained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because of their significant computational overhead. To address these concerns, we propose a data protection scheme to store the encrypted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data in a cloud, while still allowing query processing over the encrypted data. Our proposed scheme features a novel encrypted data sharing scheme based on </a:t>
            </a:r>
            <a:r>
              <a:rPr lang="en-IN" sz="2000" dirty="0" err="1" smtClean="0">
                <a:latin typeface="Times New Roman" pitchFamily="18" charset="0"/>
                <a:cs typeface="Times New Roman" pitchFamily="18" charset="0"/>
              </a:rPr>
              <a:t>Boneh-Goh-Nissim</a:t>
            </a:r>
            <a:r>
              <a:rPr lang="en-IN" sz="2000" dirty="0" smtClean="0">
                <a:latin typeface="Times New Roman" pitchFamily="18" charset="0"/>
                <a:cs typeface="Times New Roman" pitchFamily="18" charset="0"/>
              </a:rPr>
              <a:t> (BGN) cryptosystem, with revocation capabilities and in-situ key updates. We perform exhaustive experiments on real datasets, to assess the feasibility of the proposed scheme on the resource constrained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The results show the feasibility of our scheme, together with the ability to provide a high level of security. The results also show that our scheme significantly reduces the computation, storage and energy overheads than the best performed scheme in the state-of-the-art</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572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457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To tackle this issue, existing distributed approaches used the </a:t>
            </a:r>
            <a:r>
              <a:rPr lang="en-IN" sz="2000" dirty="0" err="1" smtClean="0">
                <a:latin typeface="Times New Roman" pitchFamily="18" charset="0"/>
                <a:cs typeface="Times New Roman" pitchFamily="18" charset="0"/>
              </a:rPr>
              <a:t>homomorphic</a:t>
            </a:r>
            <a:r>
              <a:rPr lang="en-IN" sz="2000" dirty="0" smtClean="0">
                <a:latin typeface="Times New Roman" pitchFamily="18" charset="0"/>
                <a:cs typeface="Times New Roman" pitchFamily="18" charset="0"/>
              </a:rPr>
              <a:t> encryption </a:t>
            </a:r>
            <a:r>
              <a:rPr lang="en-IN" sz="2000" dirty="0" smtClean="0">
                <a:latin typeface="Times New Roman" pitchFamily="18" charset="0"/>
                <a:cs typeface="Times New Roman" pitchFamily="18" charset="0"/>
              </a:rPr>
              <a:t>technology.</a:t>
            </a:r>
          </a:p>
          <a:p>
            <a:pPr algn="just">
              <a:lnSpc>
                <a:spcPct val="150000"/>
              </a:lnSpc>
            </a:pPr>
            <a:r>
              <a:rPr lang="en-IN" sz="2000" dirty="0" smtClean="0">
                <a:latin typeface="Times New Roman" pitchFamily="18" charset="0"/>
                <a:cs typeface="Times New Roman" pitchFamily="18" charset="0"/>
              </a:rPr>
              <a:t>To the best of our knowledge, none of the existing solutions considered all the privacy requirements mentioned above, while covering the whole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data lifecycle, from the user’s consent to the </a:t>
            </a:r>
            <a:r>
              <a:rPr lang="en-IN" sz="2000" dirty="0" smtClean="0">
                <a:latin typeface="Times New Roman" pitchFamily="18" charset="0"/>
                <a:cs typeface="Times New Roman" pitchFamily="18" charset="0"/>
              </a:rPr>
              <a:t>data </a:t>
            </a:r>
            <a:r>
              <a:rPr lang="en-IN" sz="2000" dirty="0" smtClean="0">
                <a:latin typeface="Times New Roman" pitchFamily="18" charset="0"/>
                <a:cs typeface="Times New Roman" pitchFamily="18" charset="0"/>
              </a:rPr>
              <a:t>analysis.</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compare the proposal with some existing solutions in terms of communication cost and eavesdropping probability on private individual data</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Because of the transparency characteristic of public </a:t>
            </a:r>
            <a:r>
              <a:rPr lang="en-IN" sz="2000" dirty="0" err="1" smtClean="0">
                <a:latin typeface="Times New Roman" pitchFamily="18" charset="0"/>
                <a:cs typeface="Times New Roman" pitchFamily="18" charset="0"/>
              </a:rPr>
              <a:t>blockchains</a:t>
            </a:r>
            <a:r>
              <a:rPr lang="en-IN" sz="2000" dirty="0" smtClean="0">
                <a:latin typeface="Times New Roman" pitchFamily="18" charset="0"/>
                <a:cs typeface="Times New Roman" pitchFamily="18" charset="0"/>
              </a:rPr>
              <a:t>, it is possible to verify that the data of a transaction has existed at a specific time, but by keeping public keys anonymous, the identity of participants in real-life cannot be revealed.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is important to design a proper structure of the authorisation mechanism since it ensures that a joining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 (</a:t>
            </a:r>
            <a:r>
              <a:rPr lang="en-IN" sz="2000" dirty="0" err="1" smtClean="0">
                <a:latin typeface="Times New Roman" pitchFamily="18" charset="0"/>
                <a:cs typeface="Times New Roman" pitchFamily="18" charset="0"/>
              </a:rPr>
              <a:t>i</a:t>
            </a:r>
            <a:r>
              <a:rPr lang="en-IN" sz="2000" dirty="0" smtClean="0">
                <a:latin typeface="Times New Roman" pitchFamily="18" charset="0"/>
                <a:cs typeface="Times New Roman" pitchFamily="18" charset="0"/>
              </a:rPr>
              <a:t>) issues the </a:t>
            </a:r>
            <a:r>
              <a:rPr lang="en-IN" sz="2000" dirty="0" err="1" smtClean="0">
                <a:latin typeface="Times New Roman" pitchFamily="18" charset="0"/>
                <a:cs typeface="Times New Roman" pitchFamily="18" charset="0"/>
              </a:rPr>
              <a:t>reencryption</a:t>
            </a:r>
            <a:r>
              <a:rPr lang="en-IN" sz="2000" dirty="0" smtClean="0">
                <a:latin typeface="Times New Roman" pitchFamily="18" charset="0"/>
                <a:cs typeface="Times New Roman" pitchFamily="18" charset="0"/>
              </a:rPr>
              <a:t> token for the genuine group and (ii) retrieves the correct group key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issue this re-encryption token and subsequent decrypting of group data, Bob uses the public key, </a:t>
            </a:r>
            <a:r>
              <a:rPr lang="en-IN" sz="2000" dirty="0" err="1" smtClean="0">
                <a:latin typeface="Times New Roman" pitchFamily="18" charset="0"/>
                <a:cs typeface="Times New Roman" pitchFamily="18" charset="0"/>
              </a:rPr>
              <a:t>pkg</a:t>
            </a:r>
            <a:r>
              <a:rPr lang="en-IN" sz="2000" dirty="0" smtClean="0">
                <a:latin typeface="Times New Roman" pitchFamily="18" charset="0"/>
                <a:cs typeface="Times New Roman" pitchFamily="18" charset="0"/>
              </a:rPr>
              <a:t>, and the private key, </a:t>
            </a:r>
            <a:r>
              <a:rPr lang="en-IN" sz="2000" dirty="0" err="1" smtClean="0">
                <a:latin typeface="Times New Roman" pitchFamily="18" charset="0"/>
                <a:cs typeface="Times New Roman" pitchFamily="18" charset="0"/>
              </a:rPr>
              <a:t>prkg</a:t>
            </a:r>
            <a:r>
              <a:rPr lang="en-IN" sz="2000" dirty="0" smtClean="0">
                <a:latin typeface="Times New Roman" pitchFamily="18" charset="0"/>
                <a:cs typeface="Times New Roman" pitchFamily="18" charset="0"/>
              </a:rPr>
              <a:t>, of the group</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a:t>
            </a:r>
            <a:r>
              <a:rPr lang="en-IN" sz="2000" dirty="0" err="1" smtClean="0">
                <a:latin typeface="Times New Roman" pitchFamily="18" charset="0"/>
                <a:cs typeface="Times New Roman" pitchFamily="18" charset="0"/>
              </a:rPr>
              <a:t>CrypSH</a:t>
            </a:r>
            <a:r>
              <a:rPr lang="en-IN" sz="2000" dirty="0" smtClean="0">
                <a:latin typeface="Times New Roman" pitchFamily="18" charset="0"/>
                <a:cs typeface="Times New Roman" pitchFamily="18" charset="0"/>
              </a:rPr>
              <a:t> is semantically secure against the adaptive chosen message attack, if the discrete logarithm problem is hard.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correct guessing is only possible when A can solve the discrete logarithm problem.</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the proposed system, each data consumer can create a smart contract and publish both terms of service and requested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data.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latter is proposed and hosted on the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to put several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in the same group based on the smart device owners’ privacy choices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way, the proposed solution eliminates the need to trust a centralized consumer or a data aggregator while keeping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data analysis accuracy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order to overcome the raw data disclosure issue, several solutions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were proposed to use the </a:t>
            </a:r>
            <a:r>
              <a:rPr lang="en-IN" sz="2000" dirty="0" err="1" smtClean="0">
                <a:latin typeface="Times New Roman" pitchFamily="18" charset="0"/>
                <a:cs typeface="Times New Roman" pitchFamily="18" charset="0"/>
              </a:rPr>
              <a:t>homomorphic</a:t>
            </a:r>
            <a:r>
              <a:rPr lang="en-IN" sz="2000" dirty="0" smtClean="0">
                <a:latin typeface="Times New Roman" pitchFamily="18" charset="0"/>
                <a:cs typeface="Times New Roman" pitchFamily="18" charset="0"/>
              </a:rPr>
              <a:t> encryption technology to protect the user’s privacy while guarantying the data accuracy.</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We measure the performance of the </a:t>
            </a:r>
            <a:r>
              <a:rPr lang="en-IN" sz="2000" dirty="0" err="1" smtClean="0">
                <a:latin typeface="Times New Roman" pitchFamily="18" charset="0"/>
                <a:cs typeface="Times New Roman" pitchFamily="18" charset="0"/>
              </a:rPr>
              <a:t>CrypSH</a:t>
            </a:r>
            <a:r>
              <a:rPr lang="en-IN" sz="2000" dirty="0" smtClean="0">
                <a:latin typeface="Times New Roman" pitchFamily="18" charset="0"/>
                <a:cs typeface="Times New Roman" pitchFamily="18" charset="0"/>
              </a:rPr>
              <a:t> in terms of the computational overhead, storage overhead, energy overhead, throughput, data freshness and end-to-end delay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paper, we consider the Pilatus as our main competitor and show that our proposed scheme not only achieves system security but also improves on performance significantly than the Pilatus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measure the storage overhead, we consider </a:t>
            </a:r>
            <a:r>
              <a:rPr lang="en-IN" sz="2000" dirty="0" err="1" smtClean="0">
                <a:latin typeface="Times New Roman" pitchFamily="18" charset="0"/>
                <a:cs typeface="Times New Roman" pitchFamily="18" charset="0"/>
              </a:rPr>
              <a:t>ciphertext</a:t>
            </a:r>
            <a:r>
              <a:rPr lang="en-IN" sz="2000" dirty="0" smtClean="0">
                <a:latin typeface="Times New Roman" pitchFamily="18" charset="0"/>
                <a:cs typeface="Times New Roman" pitchFamily="18" charset="0"/>
              </a:rPr>
              <a:t> size as a performance metric.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measure the storage overhead of both the </a:t>
            </a:r>
            <a:r>
              <a:rPr lang="en-IN" sz="2000" dirty="0" err="1" smtClean="0">
                <a:latin typeface="Times New Roman" pitchFamily="18" charset="0"/>
                <a:cs typeface="Times New Roman" pitchFamily="18" charset="0"/>
              </a:rPr>
              <a:t>CrypSH</a:t>
            </a:r>
            <a:r>
              <a:rPr lang="en-IN" sz="2000" dirty="0" smtClean="0">
                <a:latin typeface="Times New Roman" pitchFamily="18" charset="0"/>
                <a:cs typeface="Times New Roman" pitchFamily="18" charset="0"/>
              </a:rPr>
              <a:t> and the Pilatus considering the </a:t>
            </a:r>
            <a:r>
              <a:rPr lang="en-IN" sz="2000" dirty="0" err="1" smtClean="0">
                <a:latin typeface="Times New Roman" pitchFamily="18" charset="0"/>
                <a:cs typeface="Times New Roman" pitchFamily="18" charset="0"/>
              </a:rPr>
              <a:t>ciphertext</a:t>
            </a:r>
            <a:r>
              <a:rPr lang="en-IN" sz="2000" dirty="0" smtClean="0">
                <a:latin typeface="Times New Roman" pitchFamily="18" charset="0"/>
                <a:cs typeface="Times New Roman" pitchFamily="18" charset="0"/>
              </a:rPr>
              <a:t> size as performance metric</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means that the performance of the </a:t>
            </a:r>
            <a:r>
              <a:rPr lang="en-IN" sz="2000" dirty="0" err="1" smtClean="0">
                <a:latin typeface="Times New Roman" pitchFamily="18" charset="0"/>
                <a:cs typeface="Times New Roman" pitchFamily="18" charset="0"/>
              </a:rPr>
              <a:t>CrypSH</a:t>
            </a:r>
            <a:r>
              <a:rPr lang="en-IN" sz="2000" dirty="0" smtClean="0">
                <a:latin typeface="Times New Roman" pitchFamily="18" charset="0"/>
                <a:cs typeface="Times New Roman" pitchFamily="18" charset="0"/>
              </a:rPr>
              <a:t> is improved by reducing the </a:t>
            </a:r>
            <a:r>
              <a:rPr lang="en-IN" sz="2000" dirty="0" err="1" smtClean="0">
                <a:latin typeface="Times New Roman" pitchFamily="18" charset="0"/>
                <a:cs typeface="Times New Roman" pitchFamily="18" charset="0"/>
              </a:rPr>
              <a:t>ciphertext</a:t>
            </a:r>
            <a:r>
              <a:rPr lang="en-IN" sz="2000" dirty="0" smtClean="0">
                <a:latin typeface="Times New Roman" pitchFamily="18" charset="0"/>
                <a:cs typeface="Times New Roman" pitchFamily="18" charset="0"/>
              </a:rPr>
              <a:t> sizes to 13% and 25% compared to the Pilatus during the standard and sharing modes, respectively</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254250"/>
                <a:gridCol w="2990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Internet of Things: A survey on enabling technologies, protocols, and applications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Al-Fuqaha, M. Guizani, M. Mohammadi, M. Aledhari, and M. Ayyash,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paper provides an overview of the Internet of Things (IoT) with emphasis on enabling technologies, protocols, and application issues.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WristWhirl: One-handed continuous smartwatch input using wrist gestures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Gong, X. D. Yang, and P. Irani,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We propose and study a new input modality, </a:t>
                      </a:r>
                      <a:r>
                        <a:rPr lang="en-US" sz="2000" dirty="0" err="1">
                          <a:solidFill>
                            <a:srgbClr val="333333"/>
                          </a:solidFill>
                          <a:latin typeface="Times New Roman"/>
                          <a:ea typeface="Calibri"/>
                          <a:cs typeface="Latha"/>
                        </a:rPr>
                        <a:t>WristWhirl</a:t>
                      </a:r>
                      <a:r>
                        <a:rPr lang="en-US" sz="2000" dirty="0">
                          <a:solidFill>
                            <a:srgbClr val="333333"/>
                          </a:solidFill>
                          <a:latin typeface="Times New Roman"/>
                          <a:ea typeface="Calibri"/>
                          <a:cs typeface="Latha"/>
                        </a:rPr>
                        <a:t>, that uses the wrist as an always-available joystick to perform one-handed continuous input on </a:t>
                      </a:r>
                      <a:r>
                        <a:rPr lang="en-US" sz="2000" dirty="0" err="1">
                          <a:solidFill>
                            <a:srgbClr val="333333"/>
                          </a:solidFill>
                          <a:latin typeface="Times New Roman"/>
                          <a:ea typeface="Calibri"/>
                          <a:cs typeface="Latha"/>
                        </a:rPr>
                        <a:t>smartwatches</a:t>
                      </a:r>
                      <a:r>
                        <a:rPr lang="en-US" sz="2000" dirty="0">
                          <a:solidFill>
                            <a:srgbClr val="333333"/>
                          </a:solidFill>
                          <a:latin typeface="Times New Roman"/>
                          <a:ea typeface="Calibri"/>
                          <a:cs typeface="Latha"/>
                        </a:rPr>
                        <a:t>.</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2381250"/>
                <a:gridCol w="2762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Practical techniques for searches on encrypted data</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 X. Song, D. Wagner, and A. Perrig,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It is desirable to store data on data storage servers such as mail servers and file servers in encrypted form to reduce security and privacy risks.</a:t>
                      </a:r>
                      <a:endParaRPr lang="en-IN" sz="16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Secure sharing of partially homomorphic encrypted iot data</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 Shafagh, A. Hithnawi, L. Burkhalter, P. Fischli, and S. Duquennoy,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We present performance optimizations that render these cryptographic tools practical for mobile platforms.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2057400" y="1219200"/>
            <a:ext cx="6400800" cy="5181600"/>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810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228600"/>
            <a:ext cx="7498080" cy="4800600"/>
          </a:xfrm>
        </p:spPr>
        <p:txBody>
          <a:bodyPr>
            <a:noAutofit/>
          </a:bodyPr>
          <a:lstStyle/>
          <a:p>
            <a:pPr algn="just">
              <a:lnSpc>
                <a:spcPct val="170000"/>
              </a:lnSpc>
              <a:buNone/>
            </a:pPr>
            <a:r>
              <a:rPr lang="en-IN" sz="1600" dirty="0" smtClean="0">
                <a:latin typeface="Times New Roman" pitchFamily="18" charset="0"/>
                <a:cs typeface="Times New Roman" pitchFamily="18" charset="0"/>
              </a:rPr>
              <a:t>      In </a:t>
            </a:r>
            <a:r>
              <a:rPr lang="en-IN" sz="1600" dirty="0" smtClean="0">
                <a:latin typeface="Times New Roman" pitchFamily="18" charset="0"/>
                <a:cs typeface="Times New Roman" pitchFamily="18" charset="0"/>
              </a:rPr>
              <a:t>this paper, we present </a:t>
            </a:r>
            <a:r>
              <a:rPr lang="en-IN" sz="1600" dirty="0" err="1" smtClean="0">
                <a:latin typeface="Times New Roman" pitchFamily="18" charset="0"/>
                <a:cs typeface="Times New Roman" pitchFamily="18" charset="0"/>
              </a:rPr>
              <a:t>CrypSH</a:t>
            </a:r>
            <a:r>
              <a:rPr lang="en-IN" sz="1600" dirty="0" smtClean="0">
                <a:latin typeface="Times New Roman" pitchFamily="18" charset="0"/>
                <a:cs typeface="Times New Roman" pitchFamily="18" charset="0"/>
              </a:rPr>
              <a:t>, a new scheme tailored for the cloud based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systems. The </a:t>
            </a:r>
            <a:r>
              <a:rPr lang="en-IN" sz="1600" dirty="0" err="1" smtClean="0">
                <a:latin typeface="Times New Roman" pitchFamily="18" charset="0"/>
                <a:cs typeface="Times New Roman" pitchFamily="18" charset="0"/>
              </a:rPr>
              <a:t>CrypSH</a:t>
            </a:r>
            <a:r>
              <a:rPr lang="en-IN" sz="1600" dirty="0" smtClean="0">
                <a:latin typeface="Times New Roman" pitchFamily="18" charset="0"/>
                <a:cs typeface="Times New Roman" pitchFamily="18" charset="0"/>
              </a:rPr>
              <a:t> provides an efficient, and highest level of security and reliability from the three significant threats, i.e., the curious DBAs, eavesdropping from the communication channel and arbitrary compromises of the cloud server confronting cloud applications. Our scheme leverages cryptographic primitives that allow computation on encrypted data without disclosing any secret keys to the cloud. Also, our scheme processes queries on encrypted data and re-encrypts it for sharing. In the </a:t>
            </a:r>
            <a:r>
              <a:rPr lang="en-IN" sz="1600" dirty="0" err="1" smtClean="0">
                <a:latin typeface="Times New Roman" pitchFamily="18" charset="0"/>
                <a:cs typeface="Times New Roman" pitchFamily="18" charset="0"/>
              </a:rPr>
              <a:t>CrypSH</a:t>
            </a:r>
            <a:r>
              <a:rPr lang="en-IN" sz="1600" dirty="0" smtClean="0">
                <a:latin typeface="Times New Roman" pitchFamily="18" charset="0"/>
                <a:cs typeface="Times New Roman" pitchFamily="18" charset="0"/>
              </a:rPr>
              <a:t>, sharing mechanism comes with cryptographic guarantees and possibility of sharing revocation at any time. To achieve this, unlike other encryption schemes, the </a:t>
            </a:r>
            <a:r>
              <a:rPr lang="en-IN" sz="1600" dirty="0" err="1" smtClean="0">
                <a:latin typeface="Times New Roman" pitchFamily="18" charset="0"/>
                <a:cs typeface="Times New Roman" pitchFamily="18" charset="0"/>
              </a:rPr>
              <a:t>CrypSH</a:t>
            </a:r>
            <a:r>
              <a:rPr lang="en-IN" sz="1600" dirty="0" smtClean="0">
                <a:latin typeface="Times New Roman" pitchFamily="18" charset="0"/>
                <a:cs typeface="Times New Roman" pitchFamily="18" charset="0"/>
              </a:rPr>
              <a:t> takes the BGN cryptosystem as the underlying encryption mechanism. The evaluation results show that the </a:t>
            </a:r>
            <a:r>
              <a:rPr lang="en-IN" sz="1600" dirty="0" err="1" smtClean="0">
                <a:latin typeface="Times New Roman" pitchFamily="18" charset="0"/>
                <a:cs typeface="Times New Roman" pitchFamily="18" charset="0"/>
              </a:rPr>
              <a:t>CrypSH</a:t>
            </a:r>
            <a:r>
              <a:rPr lang="en-IN" sz="1600" dirty="0" smtClean="0">
                <a:latin typeface="Times New Roman" pitchFamily="18" charset="0"/>
                <a:cs typeface="Times New Roman" pitchFamily="18" charset="0"/>
              </a:rPr>
              <a:t> outperforms the state-of-the-art approach, Pilatus, without compromising network performance metrics such as throughput and data freshness. Particularly, the </a:t>
            </a:r>
            <a:r>
              <a:rPr lang="en-IN" sz="1600" dirty="0" err="1" smtClean="0">
                <a:latin typeface="Times New Roman" pitchFamily="18" charset="0"/>
                <a:cs typeface="Times New Roman" pitchFamily="18" charset="0"/>
              </a:rPr>
              <a:t>CrypSH</a:t>
            </a:r>
            <a:r>
              <a:rPr lang="en-IN" sz="1600" dirty="0" smtClean="0">
                <a:latin typeface="Times New Roman" pitchFamily="18" charset="0"/>
                <a:cs typeface="Times New Roman" pitchFamily="18" charset="0"/>
              </a:rPr>
              <a:t> is 34% more computationally faster, requires 25% less storage and provides 15% more throughput than the Pilatus. In future, we envision to devise a mechanism for parallelising the </a:t>
            </a:r>
            <a:r>
              <a:rPr lang="en-IN" sz="1600" dirty="0" err="1" smtClean="0">
                <a:latin typeface="Times New Roman" pitchFamily="18" charset="0"/>
                <a:cs typeface="Times New Roman" pitchFamily="18" charset="0"/>
              </a:rPr>
              <a:t>homomorphic</a:t>
            </a:r>
            <a:r>
              <a:rPr lang="en-IN" sz="1600" dirty="0" smtClean="0">
                <a:latin typeface="Times New Roman" pitchFamily="18" charset="0"/>
                <a:cs typeface="Times New Roman" pitchFamily="18" charset="0"/>
              </a:rPr>
              <a:t> addition in the cloud. </a:t>
            </a:r>
            <a:endParaRPr lang="en-US" sz="16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A. Al-</a:t>
            </a:r>
            <a:r>
              <a:rPr lang="en-IN" sz="1600" dirty="0" err="1" smtClean="0">
                <a:latin typeface="Times New Roman" pitchFamily="18" charset="0"/>
                <a:cs typeface="Times New Roman" pitchFamily="18" charset="0"/>
              </a:rPr>
              <a:t>Fuqaha</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Guizani</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Mohammadi</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Aledhari</a:t>
            </a:r>
            <a:r>
              <a:rPr lang="en-IN" sz="1600" dirty="0" smtClean="0">
                <a:latin typeface="Times New Roman" pitchFamily="18" charset="0"/>
                <a:cs typeface="Times New Roman" pitchFamily="18" charset="0"/>
              </a:rPr>
              <a:t>, and M. </a:t>
            </a:r>
            <a:r>
              <a:rPr lang="en-IN" sz="1600" dirty="0" err="1" smtClean="0">
                <a:latin typeface="Times New Roman" pitchFamily="18" charset="0"/>
                <a:cs typeface="Times New Roman" pitchFamily="18" charset="0"/>
              </a:rPr>
              <a:t>Ayyash</a:t>
            </a:r>
            <a:r>
              <a:rPr lang="en-IN" sz="1600" dirty="0" smtClean="0">
                <a:latin typeface="Times New Roman" pitchFamily="18" charset="0"/>
                <a:cs typeface="Times New Roman" pitchFamily="18" charset="0"/>
              </a:rPr>
              <a:t>, “Internet of Things: A survey on enabling technologies, protocols, and applications,” IEEE Communications Surveys &amp; Tutorials, vol. 17, no. 4, pp. 2347–2376, 2015.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J. Gong, X. D. Yang, and P. </a:t>
            </a:r>
            <a:r>
              <a:rPr lang="en-IN" sz="1600" dirty="0" err="1" smtClean="0">
                <a:latin typeface="Times New Roman" pitchFamily="18" charset="0"/>
                <a:cs typeface="Times New Roman" pitchFamily="18" charset="0"/>
              </a:rPr>
              <a:t>Irani</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WristWhirl</a:t>
            </a:r>
            <a:r>
              <a:rPr lang="en-IN" sz="1600" dirty="0" smtClean="0">
                <a:latin typeface="Times New Roman" pitchFamily="18" charset="0"/>
                <a:cs typeface="Times New Roman" pitchFamily="18" charset="0"/>
              </a:rPr>
              <a:t>: One-handed continuous </a:t>
            </a:r>
            <a:r>
              <a:rPr lang="en-IN" sz="1600" dirty="0" err="1" smtClean="0">
                <a:latin typeface="Times New Roman" pitchFamily="18" charset="0"/>
                <a:cs typeface="Times New Roman" pitchFamily="18" charset="0"/>
              </a:rPr>
              <a:t>smartwatch</a:t>
            </a:r>
            <a:r>
              <a:rPr lang="en-IN" sz="1600" dirty="0" smtClean="0">
                <a:latin typeface="Times New Roman" pitchFamily="18" charset="0"/>
                <a:cs typeface="Times New Roman" pitchFamily="18" charset="0"/>
              </a:rPr>
              <a:t> input using wrist gestures,” in Proc. of 29th Annual Symposium on User Interface Software and Technology (UIST), 2016, pp. 861–872.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A. </a:t>
            </a:r>
            <a:r>
              <a:rPr lang="en-IN" sz="1600" dirty="0" err="1" smtClean="0">
                <a:latin typeface="Times New Roman" pitchFamily="18" charset="0"/>
                <a:cs typeface="Times New Roman" pitchFamily="18" charset="0"/>
              </a:rPr>
              <a:t>Alanwar</a:t>
            </a:r>
            <a:r>
              <a:rPr lang="en-IN" sz="1600" dirty="0" smtClean="0">
                <a:latin typeface="Times New Roman" pitchFamily="18" charset="0"/>
                <a:cs typeface="Times New Roman" pitchFamily="18" charset="0"/>
              </a:rPr>
              <a:t>, Y. </a:t>
            </a:r>
            <a:r>
              <a:rPr lang="en-IN" sz="1600" dirty="0" err="1" smtClean="0">
                <a:latin typeface="Times New Roman" pitchFamily="18" charset="0"/>
                <a:cs typeface="Times New Roman" pitchFamily="18" charset="0"/>
              </a:rPr>
              <a:t>Shoukry</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Chakraborty</a:t>
            </a:r>
            <a:r>
              <a:rPr lang="en-IN" sz="1600" dirty="0" smtClean="0">
                <a:latin typeface="Times New Roman" pitchFamily="18" charset="0"/>
                <a:cs typeface="Times New Roman" pitchFamily="18" charset="0"/>
              </a:rPr>
              <a:t>, P. Martin, P. </a:t>
            </a:r>
            <a:r>
              <a:rPr lang="en-IN" sz="1600" dirty="0" err="1" smtClean="0">
                <a:latin typeface="Times New Roman" pitchFamily="18" charset="0"/>
                <a:cs typeface="Times New Roman" pitchFamily="18" charset="0"/>
              </a:rPr>
              <a:t>Tabuada</a:t>
            </a:r>
            <a:r>
              <a:rPr lang="en-IN" sz="1600" dirty="0" smtClean="0">
                <a:latin typeface="Times New Roman" pitchFamily="18" charset="0"/>
                <a:cs typeface="Times New Roman" pitchFamily="18" charset="0"/>
              </a:rPr>
              <a:t>, and M. </a:t>
            </a:r>
            <a:r>
              <a:rPr lang="en-IN" sz="1600" dirty="0" err="1" smtClean="0">
                <a:latin typeface="Times New Roman" pitchFamily="18" charset="0"/>
                <a:cs typeface="Times New Roman" pitchFamily="18" charset="0"/>
              </a:rPr>
              <a:t>Srivastava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PrOLoc</a:t>
            </a:r>
            <a:r>
              <a:rPr lang="en-IN" sz="1600" dirty="0" smtClean="0">
                <a:latin typeface="Times New Roman" pitchFamily="18" charset="0"/>
                <a:cs typeface="Times New Roman" pitchFamily="18" charset="0"/>
              </a:rPr>
              <a:t>: Resilient localization with private observers using partial </a:t>
            </a:r>
            <a:r>
              <a:rPr lang="en-IN" sz="1600" dirty="0" err="1" smtClean="0">
                <a:latin typeface="Times New Roman" pitchFamily="18" charset="0"/>
                <a:cs typeface="Times New Roman" pitchFamily="18" charset="0"/>
              </a:rPr>
              <a:t>homomorphic</a:t>
            </a:r>
            <a:r>
              <a:rPr lang="en-IN" sz="1600" dirty="0" smtClean="0">
                <a:latin typeface="Times New Roman" pitchFamily="18" charset="0"/>
                <a:cs typeface="Times New Roman" pitchFamily="18" charset="0"/>
              </a:rPr>
              <a:t> encryption,” in Proc. of 16th ACM/IEEE International Conference on Information Processing in Sensor Networks (IPSN), 2017, pp. 41–52.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Ava, “Fertility Tracking Bracelet,” online, accessed April 18, 2018, https://www.avawomen.com/.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D. X. Song, D. Wagner, and A. </a:t>
            </a:r>
            <a:r>
              <a:rPr lang="en-IN" sz="1600" dirty="0" err="1" smtClean="0">
                <a:latin typeface="Times New Roman" pitchFamily="18" charset="0"/>
                <a:cs typeface="Times New Roman" pitchFamily="18" charset="0"/>
              </a:rPr>
              <a:t>Perrig</a:t>
            </a:r>
            <a:r>
              <a:rPr lang="en-IN" sz="1600" dirty="0" smtClean="0">
                <a:latin typeface="Times New Roman" pitchFamily="18" charset="0"/>
                <a:cs typeface="Times New Roman" pitchFamily="18" charset="0"/>
              </a:rPr>
              <a:t>, “Practical techniques for searches on encrypted data,” in Proc. of IEEE Symposium on Security and Privacy, 2000, pp. 44–55.</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500" dirty="0" smtClean="0">
                <a:latin typeface="Times New Roman" pitchFamily="18" charset="0"/>
                <a:cs typeface="Times New Roman" pitchFamily="18" charset="0"/>
              </a:rPr>
              <a:t>[6] H. </a:t>
            </a:r>
            <a:r>
              <a:rPr lang="en-IN" sz="1500" dirty="0" err="1" smtClean="0">
                <a:latin typeface="Times New Roman" pitchFamily="18" charset="0"/>
                <a:cs typeface="Times New Roman" pitchFamily="18" charset="0"/>
              </a:rPr>
              <a:t>Shafagh</a:t>
            </a:r>
            <a:r>
              <a:rPr lang="en-IN" sz="1500" dirty="0" smtClean="0">
                <a:latin typeface="Times New Roman" pitchFamily="18" charset="0"/>
                <a:cs typeface="Times New Roman" pitchFamily="18" charset="0"/>
              </a:rPr>
              <a:t>, A. </a:t>
            </a:r>
            <a:r>
              <a:rPr lang="en-IN" sz="1500" dirty="0" err="1" smtClean="0">
                <a:latin typeface="Times New Roman" pitchFamily="18" charset="0"/>
                <a:cs typeface="Times New Roman" pitchFamily="18" charset="0"/>
              </a:rPr>
              <a:t>Hithnawi</a:t>
            </a:r>
            <a:r>
              <a:rPr lang="en-IN" sz="1500" dirty="0" smtClean="0">
                <a:latin typeface="Times New Roman" pitchFamily="18" charset="0"/>
                <a:cs typeface="Times New Roman" pitchFamily="18" charset="0"/>
              </a:rPr>
              <a:t>, L. </a:t>
            </a:r>
            <a:r>
              <a:rPr lang="en-IN" sz="1500" dirty="0" err="1" smtClean="0">
                <a:latin typeface="Times New Roman" pitchFamily="18" charset="0"/>
                <a:cs typeface="Times New Roman" pitchFamily="18" charset="0"/>
              </a:rPr>
              <a:t>Burkhalter</a:t>
            </a:r>
            <a:r>
              <a:rPr lang="en-IN" sz="1500" dirty="0" smtClean="0">
                <a:latin typeface="Times New Roman" pitchFamily="18" charset="0"/>
                <a:cs typeface="Times New Roman" pitchFamily="18" charset="0"/>
              </a:rPr>
              <a:t>, P. </a:t>
            </a:r>
            <a:r>
              <a:rPr lang="en-IN" sz="1500" dirty="0" err="1" smtClean="0">
                <a:latin typeface="Times New Roman" pitchFamily="18" charset="0"/>
                <a:cs typeface="Times New Roman" pitchFamily="18" charset="0"/>
              </a:rPr>
              <a:t>Fischli</a:t>
            </a:r>
            <a:r>
              <a:rPr lang="en-IN" sz="1500" dirty="0" smtClean="0">
                <a:latin typeface="Times New Roman" pitchFamily="18" charset="0"/>
                <a:cs typeface="Times New Roman" pitchFamily="18" charset="0"/>
              </a:rPr>
              <a:t>, and S. </a:t>
            </a:r>
            <a:r>
              <a:rPr lang="en-IN" sz="1500" dirty="0" err="1" smtClean="0">
                <a:latin typeface="Times New Roman" pitchFamily="18" charset="0"/>
                <a:cs typeface="Times New Roman" pitchFamily="18" charset="0"/>
              </a:rPr>
              <a:t>Duquennoy</a:t>
            </a:r>
            <a:r>
              <a:rPr lang="en-IN" sz="1500" dirty="0" smtClean="0">
                <a:latin typeface="Times New Roman" pitchFamily="18" charset="0"/>
                <a:cs typeface="Times New Roman" pitchFamily="18" charset="0"/>
              </a:rPr>
              <a:t>, “Secure sharing of partially </a:t>
            </a:r>
            <a:r>
              <a:rPr lang="en-IN" sz="1500" dirty="0" err="1" smtClean="0">
                <a:latin typeface="Times New Roman" pitchFamily="18" charset="0"/>
                <a:cs typeface="Times New Roman" pitchFamily="18" charset="0"/>
              </a:rPr>
              <a:t>homomorphic</a:t>
            </a:r>
            <a:r>
              <a:rPr lang="en-IN" sz="1500" dirty="0" smtClean="0">
                <a:latin typeface="Times New Roman" pitchFamily="18" charset="0"/>
                <a:cs typeface="Times New Roman" pitchFamily="18" charset="0"/>
              </a:rPr>
              <a:t> encrypted </a:t>
            </a:r>
            <a:r>
              <a:rPr lang="en-IN" sz="1500" dirty="0" err="1" smtClean="0">
                <a:latin typeface="Times New Roman" pitchFamily="18" charset="0"/>
                <a:cs typeface="Times New Roman" pitchFamily="18" charset="0"/>
              </a:rPr>
              <a:t>iot</a:t>
            </a:r>
            <a:r>
              <a:rPr lang="en-IN" sz="1500" dirty="0" smtClean="0">
                <a:latin typeface="Times New Roman" pitchFamily="18" charset="0"/>
                <a:cs typeface="Times New Roman" pitchFamily="18" charset="0"/>
              </a:rPr>
              <a:t> data,” in Proc. of 15th ACM International Conference on Embedded Networked Sensor Systems (</a:t>
            </a:r>
            <a:r>
              <a:rPr lang="en-IN" sz="1500" dirty="0" err="1" smtClean="0">
                <a:latin typeface="Times New Roman" pitchFamily="18" charset="0"/>
                <a:cs typeface="Times New Roman" pitchFamily="18" charset="0"/>
              </a:rPr>
              <a:t>SenSys</a:t>
            </a:r>
            <a:r>
              <a:rPr lang="en-IN" sz="1500" dirty="0" smtClean="0">
                <a:latin typeface="Times New Roman" pitchFamily="18" charset="0"/>
                <a:cs typeface="Times New Roman" pitchFamily="18" charset="0"/>
              </a:rPr>
              <a:t>), 2017, pp. 1–14.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7] W. </a:t>
            </a:r>
            <a:r>
              <a:rPr lang="en-IN" sz="1500" dirty="0" err="1" smtClean="0">
                <a:latin typeface="Times New Roman" pitchFamily="18" charset="0"/>
                <a:cs typeface="Times New Roman" pitchFamily="18" charset="0"/>
              </a:rPr>
              <a:t>Xue</a:t>
            </a:r>
            <a:r>
              <a:rPr lang="en-IN" sz="1500" dirty="0" smtClean="0">
                <a:latin typeface="Times New Roman" pitchFamily="18" charset="0"/>
                <a:cs typeface="Times New Roman" pitchFamily="18" charset="0"/>
              </a:rPr>
              <a:t>, C. </a:t>
            </a:r>
            <a:r>
              <a:rPr lang="en-IN" sz="1500" dirty="0" err="1" smtClean="0">
                <a:latin typeface="Times New Roman" pitchFamily="18" charset="0"/>
                <a:cs typeface="Times New Roman" pitchFamily="18" charset="0"/>
              </a:rPr>
              <a:t>Luo</a:t>
            </a:r>
            <a:r>
              <a:rPr lang="en-IN" sz="1500" dirty="0" smtClean="0">
                <a:latin typeface="Times New Roman" pitchFamily="18" charset="0"/>
                <a:cs typeface="Times New Roman" pitchFamily="18" charset="0"/>
              </a:rPr>
              <a:t>, G. </a:t>
            </a:r>
            <a:r>
              <a:rPr lang="en-IN" sz="1500" dirty="0" err="1" smtClean="0">
                <a:latin typeface="Times New Roman" pitchFamily="18" charset="0"/>
                <a:cs typeface="Times New Roman" pitchFamily="18" charset="0"/>
              </a:rPr>
              <a:t>Lan</a:t>
            </a:r>
            <a:r>
              <a:rPr lang="en-IN" sz="1500" dirty="0" smtClean="0">
                <a:latin typeface="Times New Roman" pitchFamily="18" charset="0"/>
                <a:cs typeface="Times New Roman" pitchFamily="18" charset="0"/>
              </a:rPr>
              <a:t>, R. </a:t>
            </a:r>
            <a:r>
              <a:rPr lang="en-IN" sz="1500" dirty="0" err="1" smtClean="0">
                <a:latin typeface="Times New Roman" pitchFamily="18" charset="0"/>
                <a:cs typeface="Times New Roman" pitchFamily="18" charset="0"/>
              </a:rPr>
              <a:t>Rana</a:t>
            </a:r>
            <a:r>
              <a:rPr lang="en-IN" sz="1500" dirty="0" smtClean="0">
                <a:latin typeface="Times New Roman" pitchFamily="18" charset="0"/>
                <a:cs typeface="Times New Roman" pitchFamily="18" charset="0"/>
              </a:rPr>
              <a:t>, W. </a:t>
            </a:r>
            <a:r>
              <a:rPr lang="en-IN" sz="1500" dirty="0" err="1" smtClean="0">
                <a:latin typeface="Times New Roman" pitchFamily="18" charset="0"/>
                <a:cs typeface="Times New Roman" pitchFamily="18" charset="0"/>
              </a:rPr>
              <a:t>Hu</a:t>
            </a:r>
            <a:r>
              <a:rPr lang="en-IN" sz="1500" dirty="0" smtClean="0">
                <a:latin typeface="Times New Roman" pitchFamily="18" charset="0"/>
                <a:cs typeface="Times New Roman" pitchFamily="18" charset="0"/>
              </a:rPr>
              <a:t>, and A. </a:t>
            </a:r>
            <a:r>
              <a:rPr lang="en-IN" sz="1500" dirty="0" err="1" smtClean="0">
                <a:latin typeface="Times New Roman" pitchFamily="18" charset="0"/>
                <a:cs typeface="Times New Roman" pitchFamily="18" charset="0"/>
              </a:rPr>
              <a:t>Seneviratne</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Kryptein</a:t>
            </a:r>
            <a:r>
              <a:rPr lang="en-IN" sz="1500" dirty="0" smtClean="0">
                <a:latin typeface="Times New Roman" pitchFamily="18" charset="0"/>
                <a:cs typeface="Times New Roman" pitchFamily="18" charset="0"/>
              </a:rPr>
              <a:t>: A compressive-sensing-based encryption scheme for the internet of things,” in Proc. of 16th ACM/IEEE International Conference on Information Processing in Sensor Networks (IPSN), 2017, pp. 169–180.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[8</a:t>
            </a:r>
            <a:r>
              <a:rPr lang="en-IN" sz="1500" dirty="0" smtClean="0">
                <a:latin typeface="Times New Roman" pitchFamily="18" charset="0"/>
                <a:cs typeface="Times New Roman" pitchFamily="18" charset="0"/>
              </a:rPr>
              <a:t>] H. </a:t>
            </a:r>
            <a:r>
              <a:rPr lang="en-IN" sz="1500" dirty="0" err="1" smtClean="0">
                <a:latin typeface="Times New Roman" pitchFamily="18" charset="0"/>
                <a:cs typeface="Times New Roman" pitchFamily="18" charset="0"/>
              </a:rPr>
              <a:t>Shafagh</a:t>
            </a:r>
            <a:r>
              <a:rPr lang="en-IN" sz="1500" dirty="0" smtClean="0">
                <a:latin typeface="Times New Roman" pitchFamily="18" charset="0"/>
                <a:cs typeface="Times New Roman" pitchFamily="18" charset="0"/>
              </a:rPr>
              <a:t>, A. </a:t>
            </a:r>
            <a:r>
              <a:rPr lang="en-IN" sz="1500" dirty="0" err="1" smtClean="0">
                <a:latin typeface="Times New Roman" pitchFamily="18" charset="0"/>
                <a:cs typeface="Times New Roman" pitchFamily="18" charset="0"/>
              </a:rPr>
              <a:t>Hithnawi</a:t>
            </a:r>
            <a:r>
              <a:rPr lang="en-IN" sz="1500" dirty="0" smtClean="0">
                <a:latin typeface="Times New Roman" pitchFamily="18" charset="0"/>
                <a:cs typeface="Times New Roman" pitchFamily="18" charset="0"/>
              </a:rPr>
              <a:t>, A. </a:t>
            </a:r>
            <a:r>
              <a:rPr lang="en-IN" sz="1500" dirty="0" err="1" smtClean="0">
                <a:latin typeface="Times New Roman" pitchFamily="18" charset="0"/>
                <a:cs typeface="Times New Roman" pitchFamily="18" charset="0"/>
              </a:rPr>
              <a:t>Droscher</a:t>
            </a:r>
            <a:r>
              <a:rPr lang="en-IN" sz="1500" dirty="0" smtClean="0">
                <a:latin typeface="Times New Roman" pitchFamily="18" charset="0"/>
                <a:cs typeface="Times New Roman" pitchFamily="18" charset="0"/>
              </a:rPr>
              <a:t>, S. </a:t>
            </a:r>
            <a:r>
              <a:rPr lang="en-IN" sz="1500" dirty="0" err="1" smtClean="0">
                <a:latin typeface="Times New Roman" pitchFamily="18" charset="0"/>
                <a:cs typeface="Times New Roman" pitchFamily="18" charset="0"/>
              </a:rPr>
              <a:t>Duquennoy</a:t>
            </a:r>
            <a:r>
              <a:rPr lang="en-IN" sz="1500" dirty="0" smtClean="0">
                <a:latin typeface="Times New Roman" pitchFamily="18" charset="0"/>
                <a:cs typeface="Times New Roman" pitchFamily="18" charset="0"/>
              </a:rPr>
              <a:t>, and W. </a:t>
            </a:r>
            <a:r>
              <a:rPr lang="en-IN" sz="1500" dirty="0" err="1" smtClean="0">
                <a:latin typeface="Times New Roman" pitchFamily="18" charset="0"/>
                <a:cs typeface="Times New Roman" pitchFamily="18" charset="0"/>
              </a:rPr>
              <a:t>Hu</a:t>
            </a:r>
            <a:r>
              <a:rPr lang="en-IN" sz="1500" dirty="0" smtClean="0">
                <a:latin typeface="Times New Roman" pitchFamily="18" charset="0"/>
                <a:cs typeface="Times New Roman" pitchFamily="18" charset="0"/>
              </a:rPr>
              <a:t>, ¨ “</a:t>
            </a:r>
            <a:r>
              <a:rPr lang="en-IN" sz="1500" dirty="0" err="1" smtClean="0">
                <a:latin typeface="Times New Roman" pitchFamily="18" charset="0"/>
                <a:cs typeface="Times New Roman" pitchFamily="18" charset="0"/>
              </a:rPr>
              <a:t>Talos</a:t>
            </a:r>
            <a:r>
              <a:rPr lang="en-IN" sz="1500" dirty="0" smtClean="0">
                <a:latin typeface="Times New Roman" pitchFamily="18" charset="0"/>
                <a:cs typeface="Times New Roman" pitchFamily="18" charset="0"/>
              </a:rPr>
              <a:t>: Encrypted query processing for the internet of things,” in Proc. of 13th ACM International Conference on Embedded Networked Sensor Systems (</a:t>
            </a:r>
            <a:r>
              <a:rPr lang="en-IN" sz="1500" dirty="0" err="1" smtClean="0">
                <a:latin typeface="Times New Roman" pitchFamily="18" charset="0"/>
                <a:cs typeface="Times New Roman" pitchFamily="18" charset="0"/>
              </a:rPr>
              <a:t>SenSys</a:t>
            </a:r>
            <a:r>
              <a:rPr lang="en-IN" sz="1500" dirty="0" smtClean="0">
                <a:latin typeface="Times New Roman" pitchFamily="18" charset="0"/>
                <a:cs typeface="Times New Roman" pitchFamily="18" charset="0"/>
              </a:rPr>
              <a:t>), 2015, pp. 197–210.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9] R. A. </a:t>
            </a:r>
            <a:r>
              <a:rPr lang="en-IN" sz="1500" dirty="0" err="1" smtClean="0">
                <a:latin typeface="Times New Roman" pitchFamily="18" charset="0"/>
                <a:cs typeface="Times New Roman" pitchFamily="18" charset="0"/>
              </a:rPr>
              <a:t>Popa</a:t>
            </a:r>
            <a:r>
              <a:rPr lang="en-IN" sz="1500" dirty="0" smtClean="0">
                <a:latin typeface="Times New Roman" pitchFamily="18" charset="0"/>
                <a:cs typeface="Times New Roman" pitchFamily="18" charset="0"/>
              </a:rPr>
              <a:t>, C. M. S. Redfield, N. </a:t>
            </a:r>
            <a:r>
              <a:rPr lang="en-IN" sz="1500" dirty="0" err="1" smtClean="0">
                <a:latin typeface="Times New Roman" pitchFamily="18" charset="0"/>
                <a:cs typeface="Times New Roman" pitchFamily="18" charset="0"/>
              </a:rPr>
              <a:t>Zeldovich</a:t>
            </a:r>
            <a:r>
              <a:rPr lang="en-IN" sz="1500" dirty="0" smtClean="0">
                <a:latin typeface="Times New Roman" pitchFamily="18" charset="0"/>
                <a:cs typeface="Times New Roman" pitchFamily="18" charset="0"/>
              </a:rPr>
              <a:t>, and H. </a:t>
            </a:r>
            <a:r>
              <a:rPr lang="en-IN" sz="1500" dirty="0" err="1" smtClean="0">
                <a:latin typeface="Times New Roman" pitchFamily="18" charset="0"/>
                <a:cs typeface="Times New Roman" pitchFamily="18" charset="0"/>
              </a:rPr>
              <a:t>Balakrishnan</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CryptDB</a:t>
            </a:r>
            <a:r>
              <a:rPr lang="en-IN" sz="1500" dirty="0" smtClean="0">
                <a:latin typeface="Times New Roman" pitchFamily="18" charset="0"/>
                <a:cs typeface="Times New Roman" pitchFamily="18" charset="0"/>
              </a:rPr>
              <a:t>: Protecting confidentiality with encrypted query processing,” in Proc. of 23rd ACM Symposium on Operating Systems Principles (SOSP), 2011, pp. 85–100.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10] A. </a:t>
            </a:r>
            <a:r>
              <a:rPr lang="en-IN" sz="1500" dirty="0" err="1" smtClean="0">
                <a:latin typeface="Times New Roman" pitchFamily="18" charset="0"/>
                <a:cs typeface="Times New Roman" pitchFamily="18" charset="0"/>
              </a:rPr>
              <a:t>Acar</a:t>
            </a:r>
            <a:r>
              <a:rPr lang="en-IN" sz="1500" dirty="0" smtClean="0">
                <a:latin typeface="Times New Roman" pitchFamily="18" charset="0"/>
                <a:cs typeface="Times New Roman" pitchFamily="18" charset="0"/>
              </a:rPr>
              <a:t>, H. </a:t>
            </a:r>
            <a:r>
              <a:rPr lang="en-IN" sz="1500" dirty="0" err="1" smtClean="0">
                <a:latin typeface="Times New Roman" pitchFamily="18" charset="0"/>
                <a:cs typeface="Times New Roman" pitchFamily="18" charset="0"/>
              </a:rPr>
              <a:t>Aksu</a:t>
            </a:r>
            <a:r>
              <a:rPr lang="en-IN" sz="1500" dirty="0" smtClean="0">
                <a:latin typeface="Times New Roman" pitchFamily="18" charset="0"/>
                <a:cs typeface="Times New Roman" pitchFamily="18" charset="0"/>
              </a:rPr>
              <a:t>, A. </a:t>
            </a:r>
            <a:r>
              <a:rPr lang="en-IN" sz="1500" dirty="0" err="1" smtClean="0">
                <a:latin typeface="Times New Roman" pitchFamily="18" charset="0"/>
                <a:cs typeface="Times New Roman" pitchFamily="18" charset="0"/>
              </a:rPr>
              <a:t>Uluagac</a:t>
            </a:r>
            <a:r>
              <a:rPr lang="en-IN" sz="1500" dirty="0" smtClean="0">
                <a:latin typeface="Times New Roman" pitchFamily="18" charset="0"/>
                <a:cs typeface="Times New Roman" pitchFamily="18" charset="0"/>
              </a:rPr>
              <a:t>, and M. Conti, “A survey on </a:t>
            </a:r>
            <a:r>
              <a:rPr lang="en-IN" sz="1500" dirty="0" err="1" smtClean="0">
                <a:latin typeface="Times New Roman" pitchFamily="18" charset="0"/>
                <a:cs typeface="Times New Roman" pitchFamily="18" charset="0"/>
              </a:rPr>
              <a:t>homomorphic</a:t>
            </a:r>
            <a:r>
              <a:rPr lang="en-IN" sz="1500" dirty="0" smtClean="0">
                <a:latin typeface="Times New Roman" pitchFamily="18" charset="0"/>
                <a:cs typeface="Times New Roman" pitchFamily="18" charset="0"/>
              </a:rPr>
              <a:t> encryption schemes: Theory and implementation,” ACM Computing Surveys, vol. 51, no. 4, pp. 1–35, 2018. </a:t>
            </a:r>
            <a:endParaRPr lang="en-IN" sz="15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1266</TotalTime>
  <Words>1672</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CrypSH A Novel IoT Data Protection Scheme Based on BGN Cryptosystem</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2021-07-06T09:38:00Z</dcterms:modified>
</cp:coreProperties>
</file>