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Caching Popular Transient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Contents in an SDN-based Edge Infrastructure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With </a:t>
            </a:r>
            <a:r>
              <a:rPr lang="en-IN" sz="2000" dirty="0" smtClean="0">
                <a:latin typeface="Times New Roman" pitchFamily="18" charset="0"/>
                <a:cs typeface="Times New Roman" pitchFamily="18" charset="0"/>
              </a:rPr>
              <a:t>more than 75 billions of objects connected by 2025,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is the catalyst for the digital revolution, contributing to the generation of big amounts of (transient) data, which calls into question the storage and processing performance of the conventional cloud. Moving storage resources at the edge can reduce the data retrieval latency and save core network resources, albeit the actual performance depends on the selected caching policy. Existing edge caching strategies mainly account for the content popularity as crucial decision metric and do not consider the transient feature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data.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design a caching orchestration mechanism, deployed as a network application on top of a software-defined networking Controller in charge of the edge infrastructure, which accounts for the nodes’ storage capabilities, the network links’ available bandwidth, and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data lifetime and popularity. The policy decides which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contents have to be cached and in which node of a distributed edge deployment with limited storage resources, with the ultimate aim of minimizing the data retrieval latency. We formulate the optimal content placement through an Integer Linear Programming (ILP) problem and propose a heuristic algorithm to solve it. Results show that the proposal outperforms the considered benchmark solutions in terms of latency and cache hit probability, under all the considered simulation settings.</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858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scan the existing caching and replacement policies specifically designed for transient contents in VNDN and, finally, we outline interesting research perspectives.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few existing survey papers about VNDN can be already found in the literature; however, none of them tackle our targets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reach the targeted objectives, the proposal defines an optimal scheduling of data traffic over the existing links and selects a set of parked vehicles as optimal relays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present a classification and analysis of the existing solutions proposed in the context of VNDN caching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If the newly received value is higher, then the existing cached item is replaced in </a:t>
            </a:r>
            <a:r>
              <a:rPr lang="en-IN" sz="2000" dirty="0" err="1" smtClean="0">
                <a:latin typeface="Times New Roman" pitchFamily="18" charset="0"/>
                <a:cs typeface="Times New Roman" pitchFamily="18" charset="0"/>
              </a:rPr>
              <a:t>favor</a:t>
            </a:r>
            <a:r>
              <a:rPr lang="en-IN" sz="2000" dirty="0" smtClean="0">
                <a:latin typeface="Times New Roman" pitchFamily="18" charset="0"/>
                <a:cs typeface="Times New Roman" pitchFamily="18" charset="0"/>
              </a:rPr>
              <a:t> of the new one.</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optimization problem is </a:t>
            </a:r>
            <a:r>
              <a:rPr lang="en-IN" sz="2000" dirty="0" err="1" smtClean="0">
                <a:latin typeface="Times New Roman" pitchFamily="18" charset="0"/>
                <a:cs typeface="Times New Roman" pitchFamily="18" charset="0"/>
              </a:rPr>
              <a:t>modeled</a:t>
            </a:r>
            <a:r>
              <a:rPr lang="en-IN" sz="2000" dirty="0" smtClean="0">
                <a:latin typeface="Times New Roman" pitchFamily="18" charset="0"/>
                <a:cs typeface="Times New Roman" pitchFamily="18" charset="0"/>
              </a:rPr>
              <a:t> as a large-scale linear programming problem that is solved using column generation method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Considering </a:t>
            </a:r>
            <a:r>
              <a:rPr lang="en-IN" sz="2000" dirty="0" smtClean="0">
                <a:latin typeface="Times New Roman" pitchFamily="18" charset="0"/>
                <a:cs typeface="Times New Roman" pitchFamily="18" charset="0"/>
              </a:rPr>
              <a:t>these problems, researchers investigated the possibility of caching content items locally and proactively at the edge of the mobile networks (i.e., caching in SBS and user terminal (UT)) before users request them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They formulate the problem with the aim to increase the throughput by unloading a lot of traffic from the main cellular network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objective of the optimization problem is to maximize the offloading </a:t>
            </a:r>
            <a:r>
              <a:rPr lang="en-IN" sz="2000" dirty="0" smtClean="0">
                <a:latin typeface="Times New Roman" pitchFamily="18" charset="0"/>
                <a:cs typeface="Times New Roman" pitchFamily="18" charset="0"/>
              </a:rPr>
              <a:t>probability.</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858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parallel, several caching strategies have been proposed to improve the availability of </a:t>
            </a:r>
            <a:r>
              <a:rPr lang="en-IN" sz="2000" dirty="0" smtClean="0">
                <a:latin typeface="Times New Roman" pitchFamily="18" charset="0"/>
                <a:cs typeface="Times New Roman" pitchFamily="18" charset="0"/>
              </a:rPr>
              <a:t>contents.</a:t>
            </a:r>
          </a:p>
          <a:p>
            <a:pPr algn="just">
              <a:lnSpc>
                <a:spcPct val="150000"/>
              </a:lnSpc>
            </a:pPr>
            <a:r>
              <a:rPr lang="en-IN" sz="2000" dirty="0" smtClean="0">
                <a:latin typeface="Times New Roman" pitchFamily="18" charset="0"/>
                <a:cs typeface="Times New Roman" pitchFamily="18" charset="0"/>
              </a:rPr>
              <a:t>Multiple approaches have been proposed over the years to limit the adverse effects of packet broadcasting, e.g., high traffic congestion and limited reliability, and improve the forwarding decision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Many other caching solutions were proposed in the literature that outperform CEE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 analytical model capturing the distributed contention in the VANET is proposed that shows how </a:t>
            </a:r>
            <a:r>
              <a:rPr lang="en-IN" sz="2000" dirty="0" err="1" smtClean="0">
                <a:latin typeface="Times New Roman" pitchFamily="18" charset="0"/>
                <a:cs typeface="Times New Roman" pitchFamily="18" charset="0"/>
              </a:rPr>
              <a:t>AoI</a:t>
            </a:r>
            <a:r>
              <a:rPr lang="en-IN" sz="2000" dirty="0" smtClean="0">
                <a:latin typeface="Times New Roman" pitchFamily="18" charset="0"/>
                <a:cs typeface="Times New Roman" pitchFamily="18" charset="0"/>
              </a:rPr>
              <a:t> changes with the beacon sending frequency and the vehicle density.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More advanced scheduling mechanisms are proposed to minimize </a:t>
            </a:r>
            <a:r>
              <a:rPr lang="en-IN" sz="2000" dirty="0" err="1" smtClean="0">
                <a:latin typeface="Times New Roman" pitchFamily="18" charset="0"/>
                <a:cs typeface="Times New Roman" pitchFamily="18" charset="0"/>
              </a:rPr>
              <a:t>AoI</a:t>
            </a:r>
            <a:r>
              <a:rPr lang="en-IN" sz="2000" dirty="0" smtClean="0">
                <a:latin typeface="Times New Roman" pitchFamily="18" charset="0"/>
                <a:cs typeface="Times New Roman" pitchFamily="18" charset="0"/>
              </a:rPr>
              <a:t> and, sometimes, jointly satisfy other performance metrics, e.g., limiting the energy consumption or the network </a:t>
            </a:r>
            <a:r>
              <a:rPr lang="en-IN" sz="2000" dirty="0" smtClean="0">
                <a:latin typeface="Times New Roman" pitchFamily="18" charset="0"/>
                <a:cs typeface="Times New Roman" pitchFamily="18" charset="0"/>
              </a:rPr>
              <a:t>congestion.</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To handle these traffic explosions, mobile wireless networks require continuous evolution and improve the performance in terms of power consumption, data throughput, and utilization of network resources such as backhaul network capacity and </a:t>
            </a:r>
            <a:r>
              <a:rPr lang="en-IN" sz="2000" dirty="0" smtClean="0">
                <a:latin typeface="Times New Roman" pitchFamily="18" charset="0"/>
                <a:cs typeface="Times New Roman" pitchFamily="18" charset="0"/>
              </a:rPr>
              <a:t>bandwidth.</a:t>
            </a:r>
          </a:p>
          <a:p>
            <a:pPr algn="just">
              <a:lnSpc>
                <a:spcPct val="150000"/>
              </a:lnSpc>
            </a:pPr>
            <a:r>
              <a:rPr lang="en-IN" sz="2000" dirty="0" smtClean="0">
                <a:latin typeface="Times New Roman" pitchFamily="18" charset="0"/>
                <a:cs typeface="Times New Roman" pitchFamily="18" charset="0"/>
              </a:rPr>
              <a:t>Service chaining policy refers to the term that describes executing multiple service functions in an ordered list to guarantee performance and security </a:t>
            </a:r>
            <a:r>
              <a:rPr lang="en-IN" sz="2000" dirty="0" smtClean="0">
                <a:latin typeface="Times New Roman" pitchFamily="18" charset="0"/>
                <a:cs typeface="Times New Roman" pitchFamily="18" charset="0"/>
              </a:rPr>
              <a:t>requirements.</a:t>
            </a:r>
          </a:p>
          <a:p>
            <a:pPr algn="just">
              <a:lnSpc>
                <a:spcPct val="150000"/>
              </a:lnSpc>
            </a:pPr>
            <a:r>
              <a:rPr lang="en-IN" sz="2000" dirty="0" smtClean="0">
                <a:latin typeface="Times New Roman" pitchFamily="18" charset="0"/>
                <a:cs typeface="Times New Roman" pitchFamily="18" charset="0"/>
              </a:rPr>
              <a:t>The performance indices in these proposals are overall delay, user satisfaction ratio, offloading probability, and total throughput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performance of the caching algorithm with the increase of network size is addressed with the scalability of the caching algorithm.</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4066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Exploiting caching and multicast for 5G wireless networks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Poularakis K, Iosifidis G, Sourlas V, Tassiulas 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To better exploit the available cache space, caching policies are optimized with concerns on multicast transmissions.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Living on the edge: The role of proactive caching in 5G wireless networks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Bastug E, Bennis M, Debbah M.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article explores one of the key enablers of beyond $4$G wireless networks leveraging small cell network deployments, namely proactive caching.</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594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Social ands </a:t>
                      </a:r>
                      <a:r>
                        <a:rPr lang="en-US" sz="2000" dirty="0" err="1">
                          <a:latin typeface="Times New Roman"/>
                          <a:ea typeface="Calibri"/>
                          <a:cs typeface="Latha"/>
                        </a:rPr>
                        <a:t>patial</a:t>
                      </a:r>
                      <a:r>
                        <a:rPr lang="en-US" sz="2000" dirty="0">
                          <a:latin typeface="Times New Roman"/>
                          <a:ea typeface="Calibri"/>
                          <a:cs typeface="Latha"/>
                        </a:rPr>
                        <a:t> proactive caching for mobile data offloading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Bastug E,Bennis M,Debbah M.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article, we investigate the problem of mobile data offloading for beyond 4G networks from a caching perspective.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Multihop caching-aided coded multicasting for the next generation of cellular networks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KiskaniM K,Sadjadpour H 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 A </a:t>
                      </a:r>
                      <a:r>
                        <a:rPr lang="en-US" sz="2000" dirty="0" err="1">
                          <a:solidFill>
                            <a:srgbClr val="333333"/>
                          </a:solidFill>
                          <a:latin typeface="Times New Roman"/>
                          <a:ea typeface="Calibri"/>
                          <a:cs typeface="Latha"/>
                        </a:rPr>
                        <a:t>multihop</a:t>
                      </a:r>
                      <a:r>
                        <a:rPr lang="en-US" sz="2000" dirty="0">
                          <a:solidFill>
                            <a:srgbClr val="333333"/>
                          </a:solidFill>
                          <a:latin typeface="Times New Roman"/>
                          <a:ea typeface="Calibri"/>
                          <a:cs typeface="Latha"/>
                        </a:rPr>
                        <a:t> index coding technique is proposed to code the cached contents in helpers to achieve order optimal capacity gains.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4.jpg"/>
          <p:cNvPicPr>
            <a:picLocks noGrp="1" noChangeAspect="1" noChangeArrowheads="1"/>
          </p:cNvPicPr>
          <p:nvPr>
            <p:ph idx="1"/>
          </p:nvPr>
        </p:nvPicPr>
        <p:blipFill>
          <a:blip r:embed="rId2"/>
          <a:srcRect/>
          <a:stretch>
            <a:fillRect/>
          </a:stretch>
        </p:blipFill>
        <p:spPr bwMode="auto">
          <a:xfrm>
            <a:off x="1676400" y="1371600"/>
            <a:ext cx="6858000" cy="47244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609600"/>
            <a:ext cx="7498080" cy="4800600"/>
          </a:xfrm>
        </p:spPr>
        <p:txBody>
          <a:bodyPr>
            <a:noAutofit/>
          </a:bodyPr>
          <a:lstStyle/>
          <a:p>
            <a:pPr algn="just">
              <a:buNone/>
            </a:pPr>
            <a:r>
              <a:rPr lang="en-IN" sz="1800" dirty="0" smtClean="0">
                <a:latin typeface="Times New Roman" pitchFamily="18" charset="0"/>
                <a:cs typeface="Times New Roman" pitchFamily="18" charset="0"/>
              </a:rPr>
              <a:t>     In </a:t>
            </a:r>
            <a:r>
              <a:rPr lang="en-IN" sz="1800" dirty="0" smtClean="0">
                <a:latin typeface="Times New Roman" pitchFamily="18" charset="0"/>
                <a:cs typeface="Times New Roman" pitchFamily="18" charset="0"/>
              </a:rPr>
              <a:t>this paper, energy and latency efficient caching in mobile edge networks (MENs) are reviewed. MEN enables the use of caching capabilities at the edge of the network in macro base station, small base stations, and user terminals. Different caching techniques are presented and compared. Then the challenges that face the design of caching system in MEN are discussed. We propose to use decision, evolutionary, and learning theoretical approaches to solve these problems. MENs also enable complex computation to be done which allows deep learning techniques to be adapted in these networks to solve problems related to energy and latency constraints. Upon review of recent developments in the design of caching in MEN, we noted that there are several challenges in modelling and implementing caching placement, access and delivery at the edge of the network due to continuous changes in content popularity, user mobility, and number of users within the network. More challenges appear in caching at MENs due to high computation requirements of future applications that need to satisfy power and delivery time constraints with the quality of service requirements, improved network throughput, and reduced end-to-end and backhaul delay costs. Future research work is required to investigate the development of algorithms for cache placement, cache access, and cache delivery by utilizing the data storage and computing capabilities of mobile edge networks. The main focus is on using learning and decision techniques to implement the algorithms.</a:t>
            </a:r>
            <a:endParaRPr lang="en-US" sz="18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Bastug</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Bennis</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Debbah</a:t>
            </a:r>
            <a:r>
              <a:rPr lang="en-IN" sz="1600" dirty="0" smtClean="0">
                <a:latin typeface="Times New Roman" pitchFamily="18" charset="0"/>
                <a:cs typeface="Times New Roman" pitchFamily="18" charset="0"/>
              </a:rPr>
              <a:t> M. Proactive caching in 5G small cell networks. Towards 5G: Applications, Requirements and Candidate Technologies 2016: 7898.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Poularakis</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Iosifidis</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Sourlas</a:t>
            </a:r>
            <a:r>
              <a:rPr lang="en-IN" sz="1600" dirty="0" smtClean="0">
                <a:latin typeface="Times New Roman" pitchFamily="18" charset="0"/>
                <a:cs typeface="Times New Roman" pitchFamily="18" charset="0"/>
              </a:rPr>
              <a:t> V, </a:t>
            </a:r>
            <a:r>
              <a:rPr lang="en-IN" sz="1600" dirty="0" err="1" smtClean="0">
                <a:latin typeface="Times New Roman" pitchFamily="18" charset="0"/>
                <a:cs typeface="Times New Roman" pitchFamily="18" charset="0"/>
              </a:rPr>
              <a:t>Tassiulas</a:t>
            </a:r>
            <a:r>
              <a:rPr lang="en-IN" sz="1600" dirty="0" smtClean="0">
                <a:latin typeface="Times New Roman" pitchFamily="18" charset="0"/>
                <a:cs typeface="Times New Roman" pitchFamily="18" charset="0"/>
              </a:rPr>
              <a:t> L. Exploiting caching and multicast for 5G wireless networks. IEEE Transactions on Wireless Communications 2016; 15(4): 29953007.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Bastug</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Bennis</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Debbah</a:t>
            </a:r>
            <a:r>
              <a:rPr lang="en-IN" sz="1600" dirty="0" smtClean="0">
                <a:latin typeface="Times New Roman" pitchFamily="18" charset="0"/>
                <a:cs typeface="Times New Roman" pitchFamily="18" charset="0"/>
              </a:rPr>
              <a:t> M. Living on the edge: The role of proactive caching in 5G wireless networks. IEEE Communications Magazine 2014; 52(8): 8289.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Bastug</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E,Bennis</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M,Debbah</a:t>
            </a:r>
            <a:r>
              <a:rPr lang="en-IN" sz="1600" dirty="0" smtClean="0">
                <a:latin typeface="Times New Roman" pitchFamily="18" charset="0"/>
                <a:cs typeface="Times New Roman" pitchFamily="18" charset="0"/>
              </a:rPr>
              <a:t> M. Social ands </a:t>
            </a:r>
            <a:r>
              <a:rPr lang="en-IN" sz="1600" dirty="0" err="1" smtClean="0">
                <a:latin typeface="Times New Roman" pitchFamily="18" charset="0"/>
                <a:cs typeface="Times New Roman" pitchFamily="18" charset="0"/>
              </a:rPr>
              <a:t>patial</a:t>
            </a:r>
            <a:r>
              <a:rPr lang="en-IN" sz="1600" dirty="0" smtClean="0">
                <a:latin typeface="Times New Roman" pitchFamily="18" charset="0"/>
                <a:cs typeface="Times New Roman" pitchFamily="18" charset="0"/>
              </a:rPr>
              <a:t> proactive caching for mobile data offloading. 2014IEEEInternational Conference on Communications Workshops, ICC 2014 2014: 581586.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KiskaniM</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K,Sadjadpour</a:t>
            </a:r>
            <a:r>
              <a:rPr lang="en-IN" sz="1600" dirty="0" smtClean="0">
                <a:latin typeface="Times New Roman" pitchFamily="18" charset="0"/>
                <a:cs typeface="Times New Roman" pitchFamily="18" charset="0"/>
              </a:rPr>
              <a:t> H R. </a:t>
            </a:r>
            <a:r>
              <a:rPr lang="en-IN" sz="1600" dirty="0" err="1" smtClean="0">
                <a:latin typeface="Times New Roman" pitchFamily="18" charset="0"/>
                <a:cs typeface="Times New Roman" pitchFamily="18" charset="0"/>
              </a:rPr>
              <a:t>Multihop</a:t>
            </a:r>
            <a:r>
              <a:rPr lang="en-IN" sz="1600" dirty="0" smtClean="0">
                <a:latin typeface="Times New Roman" pitchFamily="18" charset="0"/>
                <a:cs typeface="Times New Roman" pitchFamily="18" charset="0"/>
              </a:rPr>
              <a:t> caching-aided coded multicasting for the next generation of cellular networks. IEEE Transactions on Vehicular Technology 2017; 66(3): 25762585.</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t>
            </a:r>
            <a:r>
              <a:rPr lang="en-IN" sz="1600" dirty="0" err="1" smtClean="0">
                <a:latin typeface="Times New Roman" pitchFamily="18" charset="0"/>
                <a:cs typeface="Times New Roman" pitchFamily="18" charset="0"/>
              </a:rPr>
              <a:t>Goian</a:t>
            </a:r>
            <a:r>
              <a:rPr lang="en-IN" sz="1600" dirty="0" smtClean="0">
                <a:latin typeface="Times New Roman" pitchFamily="18" charset="0"/>
                <a:cs typeface="Times New Roman" pitchFamily="18" charset="0"/>
              </a:rPr>
              <a:t> HS, Al-</a:t>
            </a:r>
            <a:r>
              <a:rPr lang="en-IN" sz="1600" dirty="0" err="1" smtClean="0">
                <a:latin typeface="Times New Roman" pitchFamily="18" charset="0"/>
                <a:cs typeface="Times New Roman" pitchFamily="18" charset="0"/>
              </a:rPr>
              <a:t>Jarrah</a:t>
            </a:r>
            <a:r>
              <a:rPr lang="en-IN" sz="1600" dirty="0" smtClean="0">
                <a:latin typeface="Times New Roman" pitchFamily="18" charset="0"/>
                <a:cs typeface="Times New Roman" pitchFamily="18" charset="0"/>
              </a:rPr>
              <a:t> OY, </a:t>
            </a:r>
            <a:r>
              <a:rPr lang="en-IN" sz="1600" dirty="0" err="1" smtClean="0">
                <a:latin typeface="Times New Roman" pitchFamily="18" charset="0"/>
                <a:cs typeface="Times New Roman" pitchFamily="18" charset="0"/>
              </a:rPr>
              <a:t>Muhaidat</a:t>
            </a:r>
            <a:r>
              <a:rPr lang="en-IN" sz="1600" dirty="0" smtClean="0">
                <a:latin typeface="Times New Roman" pitchFamily="18" charset="0"/>
                <a:cs typeface="Times New Roman" pitchFamily="18" charset="0"/>
              </a:rPr>
              <a:t> S, Al-</a:t>
            </a:r>
            <a:r>
              <a:rPr lang="en-IN" sz="1600" dirty="0" err="1" smtClean="0">
                <a:latin typeface="Times New Roman" pitchFamily="18" charset="0"/>
                <a:cs typeface="Times New Roman" pitchFamily="18" charset="0"/>
              </a:rPr>
              <a:t>Hammadi</a:t>
            </a:r>
            <a:r>
              <a:rPr lang="en-IN" sz="1600" dirty="0" smtClean="0">
                <a:latin typeface="Times New Roman" pitchFamily="18" charset="0"/>
                <a:cs typeface="Times New Roman" pitchFamily="18" charset="0"/>
              </a:rPr>
              <a:t> Y, </a:t>
            </a:r>
            <a:r>
              <a:rPr lang="en-IN" sz="1600" dirty="0" err="1" smtClean="0">
                <a:latin typeface="Times New Roman" pitchFamily="18" charset="0"/>
                <a:cs typeface="Times New Roman" pitchFamily="18" charset="0"/>
              </a:rPr>
              <a:t>Yoo</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Dianati</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Popularitybased</a:t>
            </a:r>
            <a:r>
              <a:rPr lang="en-IN" sz="1600" dirty="0" smtClean="0">
                <a:latin typeface="Times New Roman" pitchFamily="18" charset="0"/>
                <a:cs typeface="Times New Roman" pitchFamily="18" charset="0"/>
              </a:rPr>
              <a:t> video caching techniques for cache-enabled networks: a survey. IEEE Access 2019; 7: 2769927719.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7</a:t>
            </a:r>
            <a:r>
              <a:rPr lang="en-IN" sz="1600" dirty="0" smtClean="0">
                <a:latin typeface="Times New Roman" pitchFamily="18" charset="0"/>
                <a:cs typeface="Times New Roman" pitchFamily="18" charset="0"/>
              </a:rPr>
              <a:t>. Li L, Zhao G, Blum RS. A survey of caching techniques in cellular networks: Research issues and challenges in content placement and delivery strategies. IEEE Communications Surveys &amp; Tutorials 2018; 20(3): 17101732.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8</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Parvez</a:t>
            </a:r>
            <a:r>
              <a:rPr lang="en-IN" sz="1600" dirty="0" smtClean="0">
                <a:latin typeface="Times New Roman" pitchFamily="18" charset="0"/>
                <a:cs typeface="Times New Roman" pitchFamily="18" charset="0"/>
              </a:rPr>
              <a:t> I, </a:t>
            </a:r>
            <a:r>
              <a:rPr lang="en-IN" sz="1600" dirty="0" err="1" smtClean="0">
                <a:latin typeface="Times New Roman" pitchFamily="18" charset="0"/>
                <a:cs typeface="Times New Roman" pitchFamily="18" charset="0"/>
              </a:rPr>
              <a:t>Rahmati</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Guvenc</a:t>
            </a:r>
            <a:r>
              <a:rPr lang="en-IN" sz="1600" dirty="0" smtClean="0">
                <a:latin typeface="Times New Roman" pitchFamily="18" charset="0"/>
                <a:cs typeface="Times New Roman" pitchFamily="18" charset="0"/>
              </a:rPr>
              <a:t> I, </a:t>
            </a:r>
            <a:r>
              <a:rPr lang="en-IN" sz="1600" dirty="0" err="1" smtClean="0">
                <a:latin typeface="Times New Roman" pitchFamily="18" charset="0"/>
                <a:cs typeface="Times New Roman" pitchFamily="18" charset="0"/>
              </a:rPr>
              <a:t>Sarwat</a:t>
            </a:r>
            <a:r>
              <a:rPr lang="en-IN" sz="1600" dirty="0" smtClean="0">
                <a:latin typeface="Times New Roman" pitchFamily="18" charset="0"/>
                <a:cs typeface="Times New Roman" pitchFamily="18" charset="0"/>
              </a:rPr>
              <a:t> AI, Dai H. A survey on low latency towards 5G: RAN, core network and caching solutions. IEEE Communications Surveys &amp; Tutorials 2018.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9</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Piao</a:t>
            </a:r>
            <a:r>
              <a:rPr lang="en-IN" sz="1600" dirty="0" smtClean="0">
                <a:latin typeface="Times New Roman" pitchFamily="18" charset="0"/>
                <a:cs typeface="Times New Roman" pitchFamily="18" charset="0"/>
              </a:rPr>
              <a:t> Z, </a:t>
            </a:r>
            <a:r>
              <a:rPr lang="en-IN" sz="1600" dirty="0" err="1" smtClean="0">
                <a:latin typeface="Times New Roman" pitchFamily="18" charset="0"/>
                <a:cs typeface="Times New Roman" pitchFamily="18" charset="0"/>
              </a:rPr>
              <a:t>Peng</a:t>
            </a:r>
            <a:r>
              <a:rPr lang="en-IN" sz="1600" dirty="0" smtClean="0">
                <a:latin typeface="Times New Roman" pitchFamily="18" charset="0"/>
                <a:cs typeface="Times New Roman" pitchFamily="18" charset="0"/>
              </a:rPr>
              <a:t> M, Liu Y, </a:t>
            </a:r>
            <a:r>
              <a:rPr lang="en-IN" sz="1600" dirty="0" err="1" smtClean="0">
                <a:latin typeface="Times New Roman" pitchFamily="18" charset="0"/>
                <a:cs typeface="Times New Roman" pitchFamily="18" charset="0"/>
              </a:rPr>
              <a:t>Daneshm</a:t>
            </a:r>
            <a:r>
              <a:rPr lang="en-IN" sz="1600" dirty="0" smtClean="0">
                <a:latin typeface="Times New Roman" pitchFamily="18" charset="0"/>
                <a:cs typeface="Times New Roman" pitchFamily="18" charset="0"/>
              </a:rPr>
              <a:t> and M. Recent advances of edge cache in radio access networks for internet of things: Techniques, performances, and challenges. IEEE Internet of Things Journal 2018; 6(1): 10101028</a:t>
            </a:r>
            <a:r>
              <a:rPr lang="en-IN" sz="1600" dirty="0" smtClean="0">
                <a:latin typeface="Times New Roman" pitchFamily="18" charset="0"/>
                <a:cs typeface="Times New Roman" pitchFamily="18" charset="0"/>
              </a:rPr>
              <a:t>.</a:t>
            </a:r>
          </a:p>
          <a:p>
            <a:pPr algn="just">
              <a:lnSpc>
                <a:spcPct val="170000"/>
              </a:lnSpc>
            </a:pPr>
            <a:r>
              <a:rPr lang="en-IN" sz="1600" dirty="0" smtClean="0">
                <a:latin typeface="Times New Roman" pitchFamily="18" charset="0"/>
                <a:cs typeface="Times New Roman" pitchFamily="18" charset="0"/>
              </a:rPr>
              <a:t>10. Wang S, Zhang X, Zhang Y, Wang L, Yang J, Wang W. A survey on mobile edge networks: Convergence of computing, caching and communications. IEEE Access 2017; 5: 67576779.</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1271</TotalTime>
  <Words>1501</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Caching Popular Transient IoT Contents in an SDN-based Edge Infrastructure</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2021-07-06T12:37:53Z</dcterms:modified>
</cp:coreProperties>
</file>