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BlockAIM</a:t>
            </a:r>
            <a:r>
              <a:rPr lang="en-IN" b="1" dirty="0" smtClean="0">
                <a:latin typeface="Times New Roman" pitchFamily="18" charset="0"/>
                <a:cs typeface="Times New Roman" pitchFamily="18" charset="0"/>
              </a:rPr>
              <a:t> A Neural Network-Based Intelligent Middleware For Large-Scale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Data Placement Decisions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Current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infrastructures rely on cloud storage however, relying on a single cloud provider puts limitations on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and Service Level Agreement (SLA) requirements. Recently, multiple decentralized storage solutions (e.g., based on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 have entered the market with distinct architecture,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parameters and at lower price compared to the cloud storage. In this work, we introduce BAM: a neural network-based middleware designed for intelligent selection of storage technology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We first propose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data placement protocol and theoretically model a decision optimization problem, which jointly considers cloud, multi-cloud and decentralized storage technologies to select the appropriate medium to store large-scale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while ensuring data integrity, traceability, </a:t>
            </a:r>
            <a:r>
              <a:rPr lang="en-IN" sz="2000" dirty="0" err="1" smtClean="0">
                <a:latin typeface="Times New Roman" pitchFamily="18" charset="0"/>
                <a:cs typeface="Times New Roman" pitchFamily="18" charset="0"/>
              </a:rPr>
              <a:t>auditability</a:t>
            </a:r>
            <a:r>
              <a:rPr lang="en-IN" sz="2000" dirty="0" smtClean="0">
                <a:latin typeface="Times New Roman" pitchFamily="18" charset="0"/>
                <a:cs typeface="Times New Roman" pitchFamily="18" charset="0"/>
              </a:rPr>
              <a:t> and decision verifiability. We then propose a neural network-based maintenance reconfiguration, which aims to optimize the computational complexity of the middleware design along with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transaction and storage overhead by learning and predicting the applications parameters. We also propose the aggregation rate feedback functionality in our design and model it as a linear optimization problem to improve data quality and precision. Finally, we provide a reference implementation and perform extensive experiments, which demonstrate the effectiveness of the proposed design.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incremental model discussed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is the model that updates the parameters of the existing model depending on the previous incoming data, rather than constructing a new model from scratch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benefit of applying semantic technology to sensor data is the conceptualization and abstract interpretation of the raw data, making them computer-definable, and interlinking the data with existing data web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also allows access to domain information and related semantically enriched representations for other entities and/or existing data (on the web).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observed that several works exist with each focusing on specific problems and issues associated with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sensor data.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investigates the robust standardization issue, security, software and hardware elements, cost decrease, scalability problems, and proper </a:t>
            </a:r>
            <a:r>
              <a:rPr lang="en-IN" sz="2000" dirty="0" smtClean="0">
                <a:latin typeface="Times New Roman" pitchFamily="18" charset="0"/>
                <a:cs typeface="Times New Roman" pitchFamily="18" charset="0"/>
              </a:rPr>
              <a:t>compatibility.</a:t>
            </a:r>
          </a:p>
          <a:p>
            <a:pPr algn="just">
              <a:lnSpc>
                <a:spcPct val="150000"/>
              </a:lnSpc>
            </a:pPr>
            <a:r>
              <a:rPr lang="en-IN" sz="2000" dirty="0" smtClean="0">
                <a:latin typeface="Times New Roman" pitchFamily="18" charset="0"/>
                <a:cs typeface="Times New Roman" pitchFamily="18" charset="0"/>
              </a:rPr>
              <a:t>Two main points are discussed, starting with the significant technological attempts used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to address environmental and agro-industrial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in this work, the authors tried to solve the problem by suggesting a transport protocol focusing on a loss recovery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ubiquitous computing represents a fundamental requirement in ubiquitous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technology that displays several complex problems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technique involves the reconstruction of subspace-based data sampling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method exhibits improvements in terms of accuracy and efficiency as regards removing the uncertainties and data aggregation of sensor data from the experimentation results.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Multiple feature extraction techniques and various classification algorithms were considered, as were the proposed processing depth and amplification of gain through efficient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real-time experimentation, the proposed data analytics framework exhibited efficient data aggregation and data outlier detection with high accuracy.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is used in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communication load susceptible to performance deprivation that occurs from traffic congestion.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obtained results show that the proposed algorithm has a more effective performance compared to various current super-resolution algorithms.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authors found it essential to conduct context awareness and to consider adopting the performance of distributed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idea was to design a realistic simulation model of </a:t>
            </a:r>
            <a:r>
              <a:rPr lang="en-IN" sz="2000" dirty="0" err="1" smtClean="0">
                <a:latin typeface="Times New Roman" pitchFamily="18" charset="0"/>
                <a:cs typeface="Times New Roman" pitchFamily="18" charset="0"/>
              </a:rPr>
              <a:t>LoRaWAN</a:t>
            </a:r>
            <a:r>
              <a:rPr lang="en-IN" sz="2000" dirty="0" smtClean="0">
                <a:latin typeface="Times New Roman" pitchFamily="18" charset="0"/>
                <a:cs typeface="Times New Roman" pitchFamily="18" charset="0"/>
              </a:rPr>
              <a:t> that allowed the performance of network designs typically employed for industrial monitoring to be examined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system is not over-charged with the update messages, which ensures a high-performance level for each node compared to centralized systems.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Integrated Access and Backhaul in 5G </a:t>
                      </a:r>
                      <a:r>
                        <a:rPr lang="en-US" sz="2000" dirty="0" err="1">
                          <a:latin typeface="Times New Roman"/>
                          <a:ea typeface="Calibri"/>
                          <a:cs typeface="Latha"/>
                        </a:rPr>
                        <a:t>mmWave</a:t>
                      </a:r>
                      <a:r>
                        <a:rPr lang="en-US" sz="2000" dirty="0">
                          <a:latin typeface="Times New Roman"/>
                          <a:ea typeface="Calibri"/>
                          <a:cs typeface="Latha"/>
                        </a:rPr>
                        <a:t> Networks: Potential and Challenges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Polese, M.; Giordani, M.; Zugno, T.; Roy, A.; Goyal, S.; Castor, D.; Zorzi,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shed light on the most recent standardization activities on IAB, and compare architectures with and without IAB in mmWave deployments.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Propagation Channel Measurement at 38 GHz for 5G mm-wave communication Network.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Qamar, F.; Siddiqui, M.H.S.; Hindia, M.N.; Dimyati, K.; Abd Rahman, T.; Talip, M.S.A.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use of the Millimeter Wave (mm-wave) frequency band brings various scattering, fading, atmospheric absorption and penetration losses issues.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133600"/>
                <a:gridCol w="213360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On Platform to Enable the Cognitive Radio Over 5G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Hindia, M.N.; Qamar, F.; Ojukwu, H.; Dimyati, K.; Al-Samman, A.M.; Amiri, 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also presents the analysis, in literature, of a range of intelligent routing protocols that are considered viable for packets routing in CR networks.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Massive MIMO and mmWave for 5G wireless HetNet: Potential benefits and challenges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Bogale, T.E.; Le, L.B.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article discusses the potential benefits and challenges of the 5G wireless heterogeneous network (</a:t>
                      </a:r>
                      <a:r>
                        <a:rPr lang="en-US" sz="2000" dirty="0" err="1">
                          <a:solidFill>
                            <a:srgbClr val="333333"/>
                          </a:solidFill>
                          <a:latin typeface="Times New Roman"/>
                          <a:ea typeface="Calibri"/>
                          <a:cs typeface="Latha"/>
                        </a:rPr>
                        <a:t>HetNet</a:t>
                      </a:r>
                      <a:r>
                        <a:rPr lang="en-US" sz="2000" dirty="0">
                          <a:solidFill>
                            <a:srgbClr val="333333"/>
                          </a:solidFill>
                          <a:latin typeface="Times New Roman"/>
                          <a:ea typeface="Calibri"/>
                          <a:cs typeface="Latha"/>
                        </a:rPr>
                        <a:t>) that incorporates massive MIMO and </a:t>
                      </a:r>
                      <a:r>
                        <a:rPr lang="en-US" sz="2000" dirty="0" err="1">
                          <a:solidFill>
                            <a:srgbClr val="333333"/>
                          </a:solidFill>
                          <a:latin typeface="Times New Roman"/>
                          <a:ea typeface="Calibri"/>
                          <a:cs typeface="Latha"/>
                        </a:rPr>
                        <a:t>mmWave</a:t>
                      </a:r>
                      <a:r>
                        <a:rPr lang="en-US" sz="2000" dirty="0">
                          <a:solidFill>
                            <a:srgbClr val="333333"/>
                          </a:solidFill>
                          <a:latin typeface="Times New Roman"/>
                          <a:ea typeface="Calibri"/>
                          <a:cs typeface="Latha"/>
                        </a:rPr>
                        <a:t> technologies.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524000" y="1524000"/>
            <a:ext cx="6934199"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1524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The </a:t>
            </a:r>
            <a:r>
              <a:rPr lang="en-IN" sz="1700" dirty="0" smtClean="0">
                <a:latin typeface="Times New Roman" pitchFamily="18" charset="0"/>
                <a:cs typeface="Times New Roman" pitchFamily="18" charset="0"/>
              </a:rPr>
              <a:t>objective of this paper was to explain and describe new trends in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applications. This paper presents a survey of the latest studies conducted regarding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applications in the most important fields, including healthcare, the environment, smart cities, commercial, and industrial application domains. This study aimed to survey and review the various and most famous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application areas, in order to understand the diverse methodologies. The study has summarized the various challenges, such as data privacy and scalability for the healthcare applications, authorization and cost issues for environmental applications, mobility and architecture challenges for smart city applications, cost and implementation difficulties for commercial applications, hardware and production problems for industrial applications, and standardization and trust issues for infrastructural applications. It has stated that various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applications still need to be exploited, such as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technology, in order to maintain transaction information, enhance the existing structure performance, or develop next-generation systems.</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Holma</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Toskala</a:t>
            </a:r>
            <a:r>
              <a:rPr lang="en-IN" sz="1600" dirty="0" smtClean="0">
                <a:latin typeface="Times New Roman" pitchFamily="18" charset="0"/>
                <a:cs typeface="Times New Roman" pitchFamily="18" charset="0"/>
              </a:rPr>
              <a:t>, A.; Nakamura, T. 5G Technology: 3GPP New Radio; John Wiley &amp; Sons: Hoboken, NJ, USA,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Faizan</a:t>
            </a:r>
            <a:r>
              <a:rPr lang="en-IN" sz="1600" dirty="0" smtClean="0">
                <a:latin typeface="Times New Roman" pitchFamily="18" charset="0"/>
                <a:cs typeface="Times New Roman" pitchFamily="18" charset="0"/>
              </a:rPr>
              <a:t>, Q. Enhancing QOS Performance of the 5G Network by Characterizing Mm-Wave Channel and Optimizing Interference Cancellation Scheme/</a:t>
            </a:r>
            <a:r>
              <a:rPr lang="en-IN" sz="1600" dirty="0" err="1" smtClean="0">
                <a:latin typeface="Times New Roman" pitchFamily="18" charset="0"/>
                <a:cs typeface="Times New Roman" pitchFamily="18" charset="0"/>
              </a:rPr>
              <a:t>Faizan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Qamar</a:t>
            </a:r>
            <a:r>
              <a:rPr lang="en-IN" sz="1600" dirty="0" smtClean="0">
                <a:latin typeface="Times New Roman" pitchFamily="18" charset="0"/>
                <a:cs typeface="Times New Roman" pitchFamily="18" charset="0"/>
              </a:rPr>
              <a:t>. Ph.D. Thesis, University of Malaya, Kuala Lumpur, Malaysia,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Polese</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Giordani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Zugno</a:t>
            </a:r>
            <a:r>
              <a:rPr lang="en-IN" sz="1600" dirty="0" smtClean="0">
                <a:latin typeface="Times New Roman" pitchFamily="18" charset="0"/>
                <a:cs typeface="Times New Roman" pitchFamily="18" charset="0"/>
              </a:rPr>
              <a:t>, T.; Roy, A.; </a:t>
            </a:r>
            <a:r>
              <a:rPr lang="en-IN" sz="1600" dirty="0" err="1" smtClean="0">
                <a:latin typeface="Times New Roman" pitchFamily="18" charset="0"/>
                <a:cs typeface="Times New Roman" pitchFamily="18" charset="0"/>
              </a:rPr>
              <a:t>Goyal</a:t>
            </a:r>
            <a:r>
              <a:rPr lang="en-IN" sz="1600" dirty="0" smtClean="0">
                <a:latin typeface="Times New Roman" pitchFamily="18" charset="0"/>
                <a:cs typeface="Times New Roman" pitchFamily="18" charset="0"/>
              </a:rPr>
              <a:t>, S.; Castor, D.; </a:t>
            </a:r>
            <a:r>
              <a:rPr lang="en-IN" sz="1600" dirty="0" err="1" smtClean="0">
                <a:latin typeface="Times New Roman" pitchFamily="18" charset="0"/>
                <a:cs typeface="Times New Roman" pitchFamily="18" charset="0"/>
              </a:rPr>
              <a:t>Zorzi</a:t>
            </a:r>
            <a:r>
              <a:rPr lang="en-IN" sz="1600" dirty="0" smtClean="0">
                <a:latin typeface="Times New Roman" pitchFamily="18" charset="0"/>
                <a:cs typeface="Times New Roman" pitchFamily="18" charset="0"/>
              </a:rPr>
              <a:t>, M. Integrated Access and Backhaul in 5G </a:t>
            </a:r>
            <a:r>
              <a:rPr lang="en-IN" sz="1600" dirty="0" err="1" smtClean="0">
                <a:latin typeface="Times New Roman" pitchFamily="18" charset="0"/>
                <a:cs typeface="Times New Roman" pitchFamily="18" charset="0"/>
              </a:rPr>
              <a:t>mmWave</a:t>
            </a:r>
            <a:r>
              <a:rPr lang="en-IN" sz="1600" dirty="0" smtClean="0">
                <a:latin typeface="Times New Roman" pitchFamily="18" charset="0"/>
                <a:cs typeface="Times New Roman" pitchFamily="18" charset="0"/>
              </a:rPr>
              <a:t> Networks: Potential and Challenges.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2020, 58, 62–68.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Qamar</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Siddiqui</a:t>
            </a:r>
            <a:r>
              <a:rPr lang="en-IN" sz="1600" dirty="0" smtClean="0">
                <a:latin typeface="Times New Roman" pitchFamily="18" charset="0"/>
                <a:cs typeface="Times New Roman" pitchFamily="18" charset="0"/>
              </a:rPr>
              <a:t>, M.H.S.; </a:t>
            </a:r>
            <a:r>
              <a:rPr lang="en-IN" sz="1600" dirty="0" err="1" smtClean="0">
                <a:latin typeface="Times New Roman" pitchFamily="18" charset="0"/>
                <a:cs typeface="Times New Roman" pitchFamily="18" charset="0"/>
              </a:rPr>
              <a:t>Hindia</a:t>
            </a:r>
            <a:r>
              <a:rPr lang="en-IN" sz="1600" dirty="0" smtClean="0">
                <a:latin typeface="Times New Roman" pitchFamily="18" charset="0"/>
                <a:cs typeface="Times New Roman" pitchFamily="18" charset="0"/>
              </a:rPr>
              <a:t>, M.N.; </a:t>
            </a:r>
            <a:r>
              <a:rPr lang="en-IN" sz="1600" dirty="0" err="1" smtClean="0">
                <a:latin typeface="Times New Roman" pitchFamily="18" charset="0"/>
                <a:cs typeface="Times New Roman" pitchFamily="18" charset="0"/>
              </a:rPr>
              <a:t>Dimyati</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Abd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Rahman</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Talip</a:t>
            </a:r>
            <a:r>
              <a:rPr lang="en-IN" sz="1600" dirty="0" smtClean="0">
                <a:latin typeface="Times New Roman" pitchFamily="18" charset="0"/>
                <a:cs typeface="Times New Roman" pitchFamily="18" charset="0"/>
              </a:rPr>
              <a:t>, M.S.A. Propagation Channel Measurement at 38 GHz for 5G mm-wave communication Network. In Proceedings of the 2018 IEEE Student Conference on Research and Development (</a:t>
            </a:r>
            <a:r>
              <a:rPr lang="en-IN" sz="1600" dirty="0" err="1" smtClean="0">
                <a:latin typeface="Times New Roman" pitchFamily="18" charset="0"/>
                <a:cs typeface="Times New Roman" pitchFamily="18" charset="0"/>
              </a:rPr>
              <a:t>SCOReD</a:t>
            </a:r>
            <a:r>
              <a:rPr lang="en-IN" sz="1600" dirty="0" smtClean="0">
                <a:latin typeface="Times New Roman" pitchFamily="18" charset="0"/>
                <a:cs typeface="Times New Roman" pitchFamily="18" charset="0"/>
              </a:rPr>
              <a:t>), Selangor, Malaysia, 26–28 November 2018;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Hindia</a:t>
            </a:r>
            <a:r>
              <a:rPr lang="en-IN" sz="1600" dirty="0" smtClean="0">
                <a:latin typeface="Times New Roman" pitchFamily="18" charset="0"/>
                <a:cs typeface="Times New Roman" pitchFamily="18" charset="0"/>
              </a:rPr>
              <a:t>, M.N.; </a:t>
            </a:r>
            <a:r>
              <a:rPr lang="en-IN" sz="1600" dirty="0" err="1" smtClean="0">
                <a:latin typeface="Times New Roman" pitchFamily="18" charset="0"/>
                <a:cs typeface="Times New Roman" pitchFamily="18" charset="0"/>
              </a:rPr>
              <a:t>Qamar</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Ojukwu</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Dimyati</a:t>
            </a:r>
            <a:r>
              <a:rPr lang="en-IN" sz="1600" dirty="0" smtClean="0">
                <a:latin typeface="Times New Roman" pitchFamily="18" charset="0"/>
                <a:cs typeface="Times New Roman" pitchFamily="18" charset="0"/>
              </a:rPr>
              <a:t>, K.; Al-</a:t>
            </a:r>
            <a:r>
              <a:rPr lang="en-IN" sz="1600" dirty="0" err="1" smtClean="0">
                <a:latin typeface="Times New Roman" pitchFamily="18" charset="0"/>
                <a:cs typeface="Times New Roman" pitchFamily="18" charset="0"/>
              </a:rPr>
              <a:t>Samman</a:t>
            </a:r>
            <a:r>
              <a:rPr lang="en-IN" sz="1600" dirty="0" smtClean="0">
                <a:latin typeface="Times New Roman" pitchFamily="18" charset="0"/>
                <a:cs typeface="Times New Roman" pitchFamily="18" charset="0"/>
              </a:rPr>
              <a:t>, A.M.; </a:t>
            </a:r>
            <a:r>
              <a:rPr lang="en-IN" sz="1600" dirty="0" err="1" smtClean="0">
                <a:latin typeface="Times New Roman" pitchFamily="18" charset="0"/>
                <a:cs typeface="Times New Roman" pitchFamily="18" charset="0"/>
              </a:rPr>
              <a:t>Amiri</a:t>
            </a:r>
            <a:r>
              <a:rPr lang="en-IN" sz="1600" dirty="0" smtClean="0">
                <a:latin typeface="Times New Roman" pitchFamily="18" charset="0"/>
                <a:cs typeface="Times New Roman" pitchFamily="18" charset="0"/>
              </a:rPr>
              <a:t>, I.S. On Platform to Enable the Cognitive Radio Over 5G Networks. In Wireless Personal Communications; Springer: New York, NY, USA, 2020; pp. 1241–1262.</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Bogale</a:t>
            </a:r>
            <a:r>
              <a:rPr lang="en-IN" sz="1600" dirty="0" smtClean="0">
                <a:latin typeface="Times New Roman" pitchFamily="18" charset="0"/>
                <a:cs typeface="Times New Roman" pitchFamily="18" charset="0"/>
              </a:rPr>
              <a:t>, T.E.; Le, L.B. Massive MIMO and </a:t>
            </a:r>
            <a:r>
              <a:rPr lang="en-IN" sz="1600" dirty="0" err="1" smtClean="0">
                <a:latin typeface="Times New Roman" pitchFamily="18" charset="0"/>
                <a:cs typeface="Times New Roman" pitchFamily="18" charset="0"/>
              </a:rPr>
              <a:t>mmWave</a:t>
            </a:r>
            <a:r>
              <a:rPr lang="en-IN" sz="1600" dirty="0" smtClean="0">
                <a:latin typeface="Times New Roman" pitchFamily="18" charset="0"/>
                <a:cs typeface="Times New Roman" pitchFamily="18" charset="0"/>
              </a:rPr>
              <a:t> for 5G wireless </a:t>
            </a:r>
            <a:r>
              <a:rPr lang="en-IN" sz="1600" dirty="0" err="1" smtClean="0">
                <a:latin typeface="Times New Roman" pitchFamily="18" charset="0"/>
                <a:cs typeface="Times New Roman" pitchFamily="18" charset="0"/>
              </a:rPr>
              <a:t>HetNet</a:t>
            </a:r>
            <a:r>
              <a:rPr lang="en-IN" sz="1600" dirty="0" smtClean="0">
                <a:latin typeface="Times New Roman" pitchFamily="18" charset="0"/>
                <a:cs typeface="Times New Roman" pitchFamily="18" charset="0"/>
              </a:rPr>
              <a:t>: Potential benefits and challenges. IEEE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Mag. 2016, 11, 64–75.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Mohamed, E.M.; </a:t>
            </a:r>
            <a:r>
              <a:rPr lang="en-IN" sz="1600" dirty="0" err="1" smtClean="0">
                <a:latin typeface="Times New Roman" pitchFamily="18" charset="0"/>
                <a:cs typeface="Times New Roman" pitchFamily="18" charset="0"/>
              </a:rPr>
              <a:t>Elhalawany</a:t>
            </a:r>
            <a:r>
              <a:rPr lang="en-IN" sz="1600" dirty="0" smtClean="0">
                <a:latin typeface="Times New Roman" pitchFamily="18" charset="0"/>
                <a:cs typeface="Times New Roman" pitchFamily="18" charset="0"/>
              </a:rPr>
              <a:t>, B.M.; </a:t>
            </a:r>
            <a:r>
              <a:rPr lang="en-IN" sz="1600" dirty="0" err="1" smtClean="0">
                <a:latin typeface="Times New Roman" pitchFamily="18" charset="0"/>
                <a:cs typeface="Times New Roman" pitchFamily="18" charset="0"/>
              </a:rPr>
              <a:t>Khallaf</a:t>
            </a:r>
            <a:r>
              <a:rPr lang="en-IN" sz="1600" dirty="0" smtClean="0">
                <a:latin typeface="Times New Roman" pitchFamily="18" charset="0"/>
                <a:cs typeface="Times New Roman" pitchFamily="18" charset="0"/>
              </a:rPr>
              <a:t>, H.S.; </a:t>
            </a:r>
            <a:r>
              <a:rPr lang="en-IN" sz="1600" dirty="0" err="1" smtClean="0">
                <a:latin typeface="Times New Roman" pitchFamily="18" charset="0"/>
                <a:cs typeface="Times New Roman" pitchFamily="18" charset="0"/>
              </a:rPr>
              <a:t>Zareei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Zeb</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Abdelghany</a:t>
            </a:r>
            <a:r>
              <a:rPr lang="en-IN" sz="1600" dirty="0" smtClean="0">
                <a:latin typeface="Times New Roman" pitchFamily="18" charset="0"/>
                <a:cs typeface="Times New Roman" pitchFamily="18" charset="0"/>
              </a:rPr>
              <a:t>, M.A. Relay Probing for </a:t>
            </a:r>
            <a:r>
              <a:rPr lang="en-IN" sz="1600" dirty="0" err="1" smtClean="0">
                <a:latin typeface="Times New Roman" pitchFamily="18" charset="0"/>
                <a:cs typeface="Times New Roman" pitchFamily="18" charset="0"/>
              </a:rPr>
              <a:t>Millimeter</a:t>
            </a:r>
            <a:r>
              <a:rPr lang="en-IN" sz="1600" dirty="0" smtClean="0">
                <a:latin typeface="Times New Roman" pitchFamily="18" charset="0"/>
                <a:cs typeface="Times New Roman" pitchFamily="18" charset="0"/>
              </a:rPr>
              <a:t> Wave Multi-Hop D2D Networks. IEEE Access 2020, 8, 30560–30574.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Hindia</a:t>
            </a:r>
            <a:r>
              <a:rPr lang="en-IN" sz="1600" dirty="0" smtClean="0">
                <a:latin typeface="Times New Roman" pitchFamily="18" charset="0"/>
                <a:cs typeface="Times New Roman" pitchFamily="18" charset="0"/>
              </a:rPr>
              <a:t>, M.N.; </a:t>
            </a:r>
            <a:r>
              <a:rPr lang="en-IN" sz="1600" dirty="0" err="1" smtClean="0">
                <a:latin typeface="Times New Roman" pitchFamily="18" charset="0"/>
                <a:cs typeface="Times New Roman" pitchFamily="18" charset="0"/>
              </a:rPr>
              <a:t>Qamar</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Abbas</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Dimyati</a:t>
            </a:r>
            <a:r>
              <a:rPr lang="en-IN" sz="1600" dirty="0" smtClean="0">
                <a:latin typeface="Times New Roman" pitchFamily="18" charset="0"/>
                <a:cs typeface="Times New Roman" pitchFamily="18" charset="0"/>
              </a:rPr>
              <a:t>, K.; Abu </a:t>
            </a:r>
            <a:r>
              <a:rPr lang="en-IN" sz="1600" dirty="0" err="1" smtClean="0">
                <a:latin typeface="Times New Roman" pitchFamily="18" charset="0"/>
                <a:cs typeface="Times New Roman" pitchFamily="18" charset="0"/>
              </a:rPr>
              <a:t>Talip</a:t>
            </a:r>
            <a:r>
              <a:rPr lang="en-IN" sz="1600" dirty="0" smtClean="0">
                <a:latin typeface="Times New Roman" pitchFamily="18" charset="0"/>
                <a:cs typeface="Times New Roman" pitchFamily="18" charset="0"/>
              </a:rPr>
              <a:t>, M.S.; </a:t>
            </a:r>
            <a:r>
              <a:rPr lang="en-IN" sz="1600" dirty="0" err="1" smtClean="0">
                <a:latin typeface="Times New Roman" pitchFamily="18" charset="0"/>
                <a:cs typeface="Times New Roman" pitchFamily="18" charset="0"/>
              </a:rPr>
              <a:t>Amiri</a:t>
            </a:r>
            <a:r>
              <a:rPr lang="en-IN" sz="1600" dirty="0" smtClean="0">
                <a:latin typeface="Times New Roman" pitchFamily="18" charset="0"/>
                <a:cs typeface="Times New Roman" pitchFamily="18" charset="0"/>
              </a:rPr>
              <a:t>, I.S. Interference cancelation for high-density fifth-generation relaying network using stochastic geometrical approach. Int. J. </a:t>
            </a:r>
            <a:r>
              <a:rPr lang="en-IN" sz="1600" dirty="0" err="1" smtClean="0">
                <a:latin typeface="Times New Roman" pitchFamily="18" charset="0"/>
                <a:cs typeface="Times New Roman" pitchFamily="18" charset="0"/>
              </a:rPr>
              <a:t>Distrib</a:t>
            </a:r>
            <a:r>
              <a:rPr lang="en-IN" sz="1600" dirty="0" smtClean="0">
                <a:latin typeface="Times New Roman" pitchFamily="18" charset="0"/>
                <a:cs typeface="Times New Roman" pitchFamily="18" charset="0"/>
              </a:rPr>
              <a:t>. Sens.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2019, 15, 1550147719855879.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Dahnil</a:t>
            </a:r>
            <a:r>
              <a:rPr lang="en-IN" sz="1600" dirty="0" smtClean="0">
                <a:latin typeface="Times New Roman" pitchFamily="18" charset="0"/>
                <a:cs typeface="Times New Roman" pitchFamily="18" charset="0"/>
              </a:rPr>
              <a:t>, D.P.; Hassan, R. Wireless Sensor Networks: A framework for community and educational gardens. Adv. Sci.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2018, 24, 1153–1157.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Tilwari</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Hindia</a:t>
            </a:r>
            <a:r>
              <a:rPr lang="en-IN" sz="1600" dirty="0" smtClean="0">
                <a:latin typeface="Times New Roman" pitchFamily="18" charset="0"/>
                <a:cs typeface="Times New Roman" pitchFamily="18" charset="0"/>
              </a:rPr>
              <a:t>, M.N.; </a:t>
            </a:r>
            <a:r>
              <a:rPr lang="en-IN" sz="1600" dirty="0" err="1" smtClean="0">
                <a:latin typeface="Times New Roman" pitchFamily="18" charset="0"/>
                <a:cs typeface="Times New Roman" pitchFamily="18" charset="0"/>
              </a:rPr>
              <a:t>Dimyati</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Qamar</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Talip</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Sofian</a:t>
            </a:r>
            <a:r>
              <a:rPr lang="en-IN" sz="1600" dirty="0" smtClean="0">
                <a:latin typeface="Times New Roman" pitchFamily="18" charset="0"/>
                <a:cs typeface="Times New Roman" pitchFamily="18" charset="0"/>
              </a:rPr>
              <a:t>, M. Contention Window and Residual Battery Aware Multipath Routing Schemes in Mobile Ad-hoc Networks. Int. J. Technol. 2019, 10, 1376–1384.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1292</TotalTime>
  <Words>1572</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BlockAIM A Neural Network-Based Intelligent Middleware For Large-Scale IoT Data Placement Decisions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2021-07-06T08:52:02Z</dcterms:modified>
</cp:coreProperties>
</file>