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err="1" smtClean="0">
                <a:latin typeface="Times New Roman" pitchFamily="18" charset="0"/>
                <a:cs typeface="Times New Roman" pitchFamily="18" charset="0"/>
              </a:rPr>
              <a:t>Reg</a:t>
            </a:r>
            <a:r>
              <a:rPr lang="en-IN" b="1" dirty="0" smtClean="0">
                <a:latin typeface="Times New Roman" pitchFamily="18" charset="0"/>
                <a:cs typeface="Times New Roman" pitchFamily="18" charset="0"/>
              </a:rPr>
              <a:t> Price </a:t>
            </a:r>
            <a:r>
              <a:rPr lang="en-IN" b="1" dirty="0" smtClean="0">
                <a:latin typeface="Times New Roman" pitchFamily="18" charset="0"/>
                <a:cs typeface="Times New Roman" pitchFamily="18" charset="0"/>
              </a:rPr>
              <a:t>Region-Based Pricing Scheme for Provisioning Safety-as-a-Service in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Applications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096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propose a region-based pricing scheme, named as </a:t>
            </a:r>
            <a:r>
              <a:rPr lang="en-IN" sz="2000" dirty="0" err="1" smtClean="0">
                <a:latin typeface="Times New Roman" pitchFamily="18" charset="0"/>
                <a:cs typeface="Times New Roman" pitchFamily="18" charset="0"/>
              </a:rPr>
              <a:t>RegPrice</a:t>
            </a:r>
            <a:r>
              <a:rPr lang="en-IN" sz="2000" dirty="0" smtClean="0">
                <a:latin typeface="Times New Roman" pitchFamily="18" charset="0"/>
                <a:cs typeface="Times New Roman" pitchFamily="18" charset="0"/>
              </a:rPr>
              <a:t>, for provisioning safety-related decisions dynamically to the end-users. Typically, heterogeneous type of sensor nodes are present in the device layer of Safe-</a:t>
            </a:r>
            <a:r>
              <a:rPr lang="en-IN" sz="2000" dirty="0" err="1" smtClean="0">
                <a:latin typeface="Times New Roman" pitchFamily="18" charset="0"/>
                <a:cs typeface="Times New Roman" pitchFamily="18" charset="0"/>
              </a:rPr>
              <a:t>aaS</a:t>
            </a:r>
            <a:r>
              <a:rPr lang="en-IN" sz="2000" dirty="0" smtClean="0">
                <a:latin typeface="Times New Roman" pitchFamily="18" charset="0"/>
                <a:cs typeface="Times New Roman" pitchFamily="18" charset="0"/>
              </a:rPr>
              <a:t>. Considering the case of safety in road transportation, we compute the fixed and variable costs incurred in procurement, deployment, and maintenance for each of these different types of sensor nodes. We introduce the concept of tariff cost, which varies with the type of road in different regions and presence of similar homogeneous sensor nodes deployed in that region. Finally, we estimate the utility of a sensor node, which is a function of the sensing area, ratio of the fixed cost to total cost incurred, responsiveness factor, and rating given by an end-user for that sensor node. The SSPs provide rent to the sensor/vehicle owners for taking their sensor nodes on lease. In order to formulate the interactions among the SSPs and sensor owners, we apply first-price, sealed-bid auction-based game theoretic approach, where SSPs act as bidders. Exhaustive simulation results depict that the proposed pricing scheme, </a:t>
            </a:r>
            <a:r>
              <a:rPr lang="en-IN" sz="2000" dirty="0" err="1" smtClean="0">
                <a:latin typeface="Times New Roman" pitchFamily="18" charset="0"/>
                <a:cs typeface="Times New Roman" pitchFamily="18" charset="0"/>
              </a:rPr>
              <a:t>RegPrice</a:t>
            </a:r>
            <a:r>
              <a:rPr lang="en-IN" sz="2000" dirty="0" smtClean="0">
                <a:latin typeface="Times New Roman" pitchFamily="18" charset="0"/>
                <a:cs typeface="Times New Roman" pitchFamily="18" charset="0"/>
              </a:rPr>
              <a:t>, is capable of reducing the expenses of a SSP by 7.51% and 9.71% compared to the existing pricing </a:t>
            </a:r>
            <a:r>
              <a:rPr lang="en-IN" sz="2000" dirty="0" smtClean="0">
                <a:latin typeface="Times New Roman" pitchFamily="18" charset="0"/>
                <a:cs typeface="Times New Roman" pitchFamily="18" charset="0"/>
              </a:rPr>
              <a:t>schemes.</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computer </a:t>
            </a:r>
            <a:r>
              <a:rPr lang="en-IN" sz="2000" dirty="0" smtClean="0">
                <a:latin typeface="Times New Roman" pitchFamily="18" charset="0"/>
                <a:cs typeface="Times New Roman" pitchFamily="18" charset="0"/>
              </a:rPr>
              <a:t>resources in Cloud exist as commodities distributed across geographical regions. In this paper, we use the term Cloud Compute Commodities (C3)) to address the Cloud resources, which may include CPU, bandwidth, storage etc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All </a:t>
            </a:r>
            <a:r>
              <a:rPr lang="en-IN" sz="2000" dirty="0" smtClean="0">
                <a:latin typeface="Times New Roman" pitchFamily="18" charset="0"/>
                <a:cs typeface="Times New Roman" pitchFamily="18" charset="0"/>
              </a:rPr>
              <a:t>these studies have focused on investigating the existing prices or on how to derive cost savings for the users based on current prices mostly for reserved and on-demand customers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reserved services the negotiation on price may still exist, it does not provide much option than paying whatever is asked by the providers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 other two instances the possibility of negotiation is very good and hence several </a:t>
            </a:r>
            <a:r>
              <a:rPr lang="en-IN" sz="2000" dirty="0" err="1" smtClean="0">
                <a:latin typeface="Times New Roman" pitchFamily="18" charset="0"/>
                <a:cs typeface="Times New Roman" pitchFamily="18" charset="0"/>
              </a:rPr>
              <a:t>optionality</a:t>
            </a:r>
            <a:r>
              <a:rPr lang="en-IN" sz="2000" dirty="0" smtClean="0">
                <a:latin typeface="Times New Roman" pitchFamily="18" charset="0"/>
                <a:cs typeface="Times New Roman" pitchFamily="18" charset="0"/>
              </a:rPr>
              <a:t> of service contracts </a:t>
            </a:r>
            <a:r>
              <a:rPr lang="en-IN" sz="2000" dirty="0" smtClean="0">
                <a:latin typeface="Times New Roman" pitchFamily="18" charset="0"/>
                <a:cs typeface="Times New Roman" pitchFamily="18" charset="0"/>
              </a:rPr>
              <a:t>exists</a:t>
            </a:r>
            <a:r>
              <a:rPr lang="en-US"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first show the impact of the sensing data buying price and service subscription fee to a profit of one service provider.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concept of smart data pricing (SDP</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has been introduced as an alterative to address network resource management issues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Together with a large number of devices, data communication and networking become important issues that need further analysis and optimization to meet specific requirements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an important issue is how to set the price that is profitable for the provider and attractive for mobile users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then consider the impact of the bundle. Here, we consider a symmetric setting of both providers for </a:t>
            </a:r>
            <a:r>
              <a:rPr lang="en-IN" sz="2000" dirty="0" smtClean="0">
                <a:latin typeface="Times New Roman" pitchFamily="18" charset="0"/>
                <a:cs typeface="Times New Roman" pitchFamily="18" charset="0"/>
              </a:rPr>
              <a:t>simplicity.</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954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They showed that the statistical model they have proposed fits well with these data series and claim that they would be able to model the dynamics of spot price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By developing a simple workflow engine, a scheduling algorithm based on GA and PSO is proposed </a:t>
            </a:r>
            <a:r>
              <a:rPr lang="en-IN" sz="2000" dirty="0" smtClean="0">
                <a:latin typeface="Times New Roman" pitchFamily="18" charset="0"/>
                <a:cs typeface="Times New Roman" pitchFamily="18" charset="0"/>
              </a:rPr>
              <a:t>into </a:t>
            </a:r>
            <a:r>
              <a:rPr lang="en-IN" sz="2000" dirty="0" smtClean="0">
                <a:latin typeface="Times New Roman" pitchFamily="18" charset="0"/>
                <a:cs typeface="Times New Roman" pitchFamily="18" charset="0"/>
              </a:rPr>
              <a:t>optimize the workflow execution.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authors have proposed a centralized decision based algorithm that adopts a game-theory approach to provide service to clients through cooperation as well as competition among the providers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market driven dynamic pricing mechanism is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and revenue maximization for the providers is studied using dynamic programming.</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SDP </a:t>
            </a:r>
            <a:r>
              <a:rPr lang="en-IN" sz="2000" dirty="0" smtClean="0">
                <a:latin typeface="Times New Roman" pitchFamily="18" charset="0"/>
                <a:cs typeface="Times New Roman" pitchFamily="18" charset="0"/>
              </a:rPr>
              <a:t>is a new concept to enhance network performance and to support data management through using pricing incentives. For example, during a congestion period, dynamic pricing is used to defer some non-urgent users from accessing networks, improving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SDP, data can be managed flexibly and efficiently through intelligent and adaptive incentive mechanisms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major benefits are to improve system efficiency and user satisfaction, enhance flexibility, safety, and security, and finally open new business opportunity and revenue </a:t>
            </a:r>
            <a:r>
              <a:rPr lang="en-IN" sz="2000" dirty="0" smtClean="0">
                <a:latin typeface="Times New Roman" pitchFamily="18" charset="0"/>
                <a:cs typeface="Times New Roman" pitchFamily="18" charset="0"/>
              </a:rPr>
              <a:t>stream.</a:t>
            </a:r>
          </a:p>
          <a:p>
            <a:pPr algn="just">
              <a:lnSpc>
                <a:spcPct val="150000"/>
              </a:lnSpc>
            </a:pPr>
            <a:r>
              <a:rPr lang="en-IN" sz="2000" dirty="0" smtClean="0">
                <a:latin typeface="Times New Roman" pitchFamily="18" charset="0"/>
                <a:cs typeface="Times New Roman" pitchFamily="18" charset="0"/>
              </a:rPr>
              <a:t>Due </a:t>
            </a:r>
            <a:r>
              <a:rPr lang="en-IN" sz="2000" dirty="0" smtClean="0">
                <a:latin typeface="Times New Roman" pitchFamily="18" charset="0"/>
                <a:cs typeface="Times New Roman" pitchFamily="18" charset="0"/>
              </a:rPr>
              <a:t>to the flexibility and efficiency, cloud computing becomes a typical infrastructure to store and process a large amount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data collected from devices and sensors</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209800"/>
                <a:gridCol w="1600200"/>
                <a:gridCol w="4057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1991360">
                <a:tc>
                  <a:txBody>
                    <a:bodyPr/>
                    <a:lstStyle/>
                    <a:p>
                      <a:pPr algn="just">
                        <a:lnSpc>
                          <a:spcPct val="150000"/>
                        </a:lnSpc>
                        <a:spcAft>
                          <a:spcPts val="500"/>
                        </a:spcAft>
                        <a:tabLst>
                          <a:tab pos="457200" algn="l"/>
                        </a:tabLst>
                      </a:pPr>
                      <a:r>
                        <a:rPr lang="en-US" sz="2000" dirty="0">
                          <a:latin typeface="Times New Roman"/>
                          <a:ea typeface="Calibri"/>
                          <a:cs typeface="Latha"/>
                        </a:rPr>
                        <a:t>Internet of Things (</a:t>
                      </a:r>
                      <a:r>
                        <a:rPr lang="en-US" sz="2000" dirty="0" err="1">
                          <a:latin typeface="Times New Roman"/>
                          <a:ea typeface="Calibri"/>
                          <a:cs typeface="Latha"/>
                        </a:rPr>
                        <a:t>IoT</a:t>
                      </a:r>
                      <a:r>
                        <a:rPr lang="en-US" sz="2000" dirty="0">
                          <a:latin typeface="Times New Roman"/>
                          <a:ea typeface="Calibri"/>
                          <a:cs typeface="Latha"/>
                        </a:rPr>
                        <a:t>): A vision, architectural elements, and future directions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J. </a:t>
                      </a:r>
                      <a:r>
                        <a:rPr lang="en-US" sz="2000" dirty="0" err="1">
                          <a:latin typeface="Times New Roman"/>
                          <a:ea typeface="Calibri"/>
                          <a:cs typeface="Latha"/>
                        </a:rPr>
                        <a:t>Gubbi</a:t>
                      </a:r>
                      <a:r>
                        <a:rPr lang="en-US" sz="2000" dirty="0">
                          <a:latin typeface="Times New Roman"/>
                          <a:ea typeface="Calibri"/>
                          <a:cs typeface="Latha"/>
                        </a:rPr>
                        <a:t>, R. </a:t>
                      </a:r>
                      <a:r>
                        <a:rPr lang="en-US" sz="2000" dirty="0" err="1">
                          <a:latin typeface="Times New Roman"/>
                          <a:ea typeface="Calibri"/>
                          <a:cs typeface="Latha"/>
                        </a:rPr>
                        <a:t>Buyya</a:t>
                      </a:r>
                      <a:r>
                        <a:rPr lang="en-US" sz="2000" dirty="0">
                          <a:latin typeface="Times New Roman"/>
                          <a:ea typeface="Calibri"/>
                          <a:cs typeface="Latha"/>
                        </a:rPr>
                        <a:t>, S. </a:t>
                      </a:r>
                      <a:r>
                        <a:rPr lang="en-US" sz="2000" dirty="0" err="1">
                          <a:latin typeface="Times New Roman"/>
                          <a:ea typeface="Calibri"/>
                          <a:cs typeface="Latha"/>
                        </a:rPr>
                        <a:t>Marusic</a:t>
                      </a:r>
                      <a:r>
                        <a:rPr lang="en-US" sz="2000" dirty="0">
                          <a:latin typeface="Times New Roman"/>
                          <a:ea typeface="Calibri"/>
                          <a:cs typeface="Latha"/>
                        </a:rPr>
                        <a:t>, and M. </a:t>
                      </a:r>
                      <a:r>
                        <a:rPr lang="en-US" sz="2000" dirty="0" err="1">
                          <a:latin typeface="Times New Roman"/>
                          <a:ea typeface="Calibri"/>
                          <a:cs typeface="Latha"/>
                        </a:rPr>
                        <a:t>Palaniswami</a:t>
                      </a:r>
                      <a:r>
                        <a:rPr lang="en-US" sz="2000" dirty="0">
                          <a:latin typeface="Times New Roman"/>
                          <a:ea typeface="Calibri"/>
                          <a:cs typeface="Latha"/>
                        </a:rPr>
                        <a:t>,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2E2E2E"/>
                          </a:solidFill>
                          <a:latin typeface="Times New Roman"/>
                          <a:ea typeface="Calibri"/>
                          <a:cs typeface="Latha"/>
                        </a:rPr>
                        <a:t>Ubiquitous sensing enabled by Wireless Sensor Network (WSN) technologies cuts across many areas of modern day living.</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Business models for the Internet of things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 Bucherer and D. Uckelmann,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article provides theoretically and practically grounded assistance to companies that are today engaged primarily in non-digital industries in the development and implementation of business models that use the Internet of Things.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0002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Smart data pricing: Economic solutions to network congestion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Sen, C. J. Wong, S. Ha, M. Chiang,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telecommunications industry has long practiced dynamic TDP plans for voice calls to respond to demand variability in call volume by adjusting users’ prices/incentives.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Research Directions for the Internet of Things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A. Stankovic,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Many technical communities are vigorously pursuing research topics that contribute to the Internet of Things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png"/>
          <p:cNvPicPr>
            <a:picLocks noGrp="1" noChangeAspect="1" noChangeArrowheads="1"/>
          </p:cNvPicPr>
          <p:nvPr>
            <p:ph idx="1"/>
          </p:nvPr>
        </p:nvPicPr>
        <p:blipFill>
          <a:blip r:embed="rId2"/>
          <a:srcRect/>
          <a:stretch>
            <a:fillRect/>
          </a:stretch>
        </p:blipFill>
        <p:spPr bwMode="auto">
          <a:xfrm>
            <a:off x="1752600" y="1447800"/>
            <a:ext cx="6462211"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7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article, we have considered smart data pricing (SDP) for </a:t>
            </a:r>
            <a:r>
              <a:rPr lang="en-IN" dirty="0" err="1" smtClean="0">
                <a:latin typeface="Times New Roman" pitchFamily="18" charset="0"/>
                <a:cs typeface="Times New Roman" pitchFamily="18" charset="0"/>
              </a:rPr>
              <a:t>IoT</a:t>
            </a:r>
            <a:r>
              <a:rPr lang="en-IN" dirty="0" smtClean="0">
                <a:latin typeface="Times New Roman" pitchFamily="18" charset="0"/>
                <a:cs typeface="Times New Roman" pitchFamily="18" charset="0"/>
              </a:rPr>
              <a:t> systems and services. We have first introduced an overview of </a:t>
            </a:r>
            <a:r>
              <a:rPr lang="en-IN" dirty="0" err="1" smtClean="0">
                <a:latin typeface="Times New Roman" pitchFamily="18" charset="0"/>
                <a:cs typeface="Times New Roman" pitchFamily="18" charset="0"/>
              </a:rPr>
              <a:t>IoT</a:t>
            </a:r>
            <a:r>
              <a:rPr lang="en-IN" dirty="0" smtClean="0">
                <a:latin typeface="Times New Roman" pitchFamily="18" charset="0"/>
                <a:cs typeface="Times New Roman" pitchFamily="18" charset="0"/>
              </a:rPr>
              <a:t> including its architecture, benefits, and business models. Then, we have reviewed some related work of applying SDP to </a:t>
            </a:r>
            <a:r>
              <a:rPr lang="en-IN" dirty="0" err="1" smtClean="0">
                <a:latin typeface="Times New Roman" pitchFamily="18" charset="0"/>
                <a:cs typeface="Times New Roman" pitchFamily="18" charset="0"/>
              </a:rPr>
              <a:t>IoT</a:t>
            </a:r>
            <a:r>
              <a:rPr lang="en-IN" dirty="0" smtClean="0">
                <a:latin typeface="Times New Roman" pitchFamily="18" charset="0"/>
                <a:cs typeface="Times New Roman" pitchFamily="18" charset="0"/>
              </a:rPr>
              <a:t>. We have proposed a new pricing scheme for </a:t>
            </a:r>
            <a:r>
              <a:rPr lang="en-IN" dirty="0" err="1" smtClean="0">
                <a:latin typeface="Times New Roman" pitchFamily="18" charset="0"/>
                <a:cs typeface="Times New Roman" pitchFamily="18" charset="0"/>
              </a:rPr>
              <a:t>IoT</a:t>
            </a:r>
            <a:r>
              <a:rPr lang="en-IN" dirty="0" smtClean="0">
                <a:latin typeface="Times New Roman" pitchFamily="18" charset="0"/>
                <a:cs typeface="Times New Roman" pitchFamily="18" charset="0"/>
              </a:rPr>
              <a:t> service providers taking into account sensing data buying and subscription with bundling. The </a:t>
            </a:r>
            <a:r>
              <a:rPr lang="en-IN" dirty="0" smtClean="0">
                <a:latin typeface="Times New Roman" pitchFamily="18" charset="0"/>
                <a:cs typeface="Times New Roman" pitchFamily="18" charset="0"/>
              </a:rPr>
              <a:t>numerical </a:t>
            </a:r>
            <a:r>
              <a:rPr lang="en-IN" dirty="0" smtClean="0">
                <a:latin typeface="Times New Roman" pitchFamily="18" charset="0"/>
                <a:cs typeface="Times New Roman" pitchFamily="18" charset="0"/>
              </a:rPr>
              <a:t>results have clearly shown that with bundling, multiple providers can form a coalition to achieve higher profit.</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J. </a:t>
            </a:r>
            <a:r>
              <a:rPr lang="en-IN" sz="1800" dirty="0" err="1" smtClean="0">
                <a:latin typeface="Times New Roman" pitchFamily="18" charset="0"/>
                <a:cs typeface="Times New Roman" pitchFamily="18" charset="0"/>
              </a:rPr>
              <a:t>Gubbi</a:t>
            </a:r>
            <a:r>
              <a:rPr lang="en-IN" sz="1800" dirty="0" smtClean="0">
                <a:latin typeface="Times New Roman" pitchFamily="18" charset="0"/>
                <a:cs typeface="Times New Roman" pitchFamily="18" charset="0"/>
              </a:rPr>
              <a:t>, R. </a:t>
            </a:r>
            <a:r>
              <a:rPr lang="en-IN" sz="1800" dirty="0" err="1" smtClean="0">
                <a:latin typeface="Times New Roman" pitchFamily="18" charset="0"/>
                <a:cs typeface="Times New Roman" pitchFamily="18" charset="0"/>
              </a:rPr>
              <a:t>Buyya</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Marusic</a:t>
            </a:r>
            <a:r>
              <a:rPr lang="en-IN" sz="1800" dirty="0" smtClean="0">
                <a:latin typeface="Times New Roman" pitchFamily="18" charset="0"/>
                <a:cs typeface="Times New Roman" pitchFamily="18" charset="0"/>
              </a:rPr>
              <a:t>, and M. </a:t>
            </a:r>
            <a:r>
              <a:rPr lang="en-IN" sz="1800" dirty="0" err="1" smtClean="0">
                <a:latin typeface="Times New Roman" pitchFamily="18" charset="0"/>
                <a:cs typeface="Times New Roman" pitchFamily="18" charset="0"/>
              </a:rPr>
              <a:t>Palaniswami</a:t>
            </a:r>
            <a:r>
              <a:rPr lang="en-IN" sz="1800" dirty="0" smtClean="0">
                <a:latin typeface="Times New Roman" pitchFamily="18" charset="0"/>
                <a:cs typeface="Times New Roman" pitchFamily="18" charset="0"/>
              </a:rPr>
              <a:t>, “Internet of Things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A vision, architectural elements, and future directions,” Future Generation Computer Systems, vol. 29, no. 7, pp. 1645-1660, September 2013.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E. </a:t>
            </a:r>
            <a:r>
              <a:rPr lang="en-IN" sz="1800" dirty="0" err="1" smtClean="0">
                <a:latin typeface="Times New Roman" pitchFamily="18" charset="0"/>
                <a:cs typeface="Times New Roman" pitchFamily="18" charset="0"/>
              </a:rPr>
              <a:t>Bucherer</a:t>
            </a:r>
            <a:r>
              <a:rPr lang="en-IN" sz="1800" dirty="0" smtClean="0">
                <a:latin typeface="Times New Roman" pitchFamily="18" charset="0"/>
                <a:cs typeface="Times New Roman" pitchFamily="18" charset="0"/>
              </a:rPr>
              <a:t> and D. </a:t>
            </a:r>
            <a:r>
              <a:rPr lang="en-IN" sz="1800" dirty="0" err="1" smtClean="0">
                <a:latin typeface="Times New Roman" pitchFamily="18" charset="0"/>
                <a:cs typeface="Times New Roman" pitchFamily="18" charset="0"/>
              </a:rPr>
              <a:t>Uckelmann</a:t>
            </a:r>
            <a:r>
              <a:rPr lang="en-IN" sz="1800" dirty="0" smtClean="0">
                <a:latin typeface="Times New Roman" pitchFamily="18" charset="0"/>
                <a:cs typeface="Times New Roman" pitchFamily="18" charset="0"/>
              </a:rPr>
              <a:t>, “Business models for the Internet of things,” in Architecting the internet of things, pp. 253-277, Springer Berlin Heidelberg, 2011.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S. </a:t>
            </a:r>
            <a:r>
              <a:rPr lang="en-IN" sz="1800" dirty="0" err="1" smtClean="0">
                <a:latin typeface="Times New Roman" pitchFamily="18" charset="0"/>
                <a:cs typeface="Times New Roman" pitchFamily="18" charset="0"/>
              </a:rPr>
              <a:t>Sen</a:t>
            </a:r>
            <a:r>
              <a:rPr lang="en-IN" sz="1800" dirty="0" smtClean="0">
                <a:latin typeface="Times New Roman" pitchFamily="18" charset="0"/>
                <a:cs typeface="Times New Roman" pitchFamily="18" charset="0"/>
              </a:rPr>
              <a:t>, C. J. Wong, S. Ha, M. Chiang, “Smart data pricing: Economic solutions to network congestion,” Communications of the ACM, 2014.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R. Minerva, A. </a:t>
            </a:r>
            <a:r>
              <a:rPr lang="en-IN" sz="1800" dirty="0" err="1" smtClean="0">
                <a:latin typeface="Times New Roman" pitchFamily="18" charset="0"/>
                <a:cs typeface="Times New Roman" pitchFamily="18" charset="0"/>
              </a:rPr>
              <a:t>Biru</a:t>
            </a:r>
            <a:r>
              <a:rPr lang="en-IN" sz="1800" dirty="0" smtClean="0">
                <a:latin typeface="Times New Roman" pitchFamily="18" charset="0"/>
                <a:cs typeface="Times New Roman" pitchFamily="18" charset="0"/>
              </a:rPr>
              <a:t>, and D. </a:t>
            </a:r>
            <a:r>
              <a:rPr lang="en-IN" sz="1800" dirty="0" err="1" smtClean="0">
                <a:latin typeface="Times New Roman" pitchFamily="18" charset="0"/>
                <a:cs typeface="Times New Roman" pitchFamily="18" charset="0"/>
              </a:rPr>
              <a:t>Rotondi</a:t>
            </a:r>
            <a:r>
              <a:rPr lang="en-IN" sz="1800" dirty="0" smtClean="0">
                <a:latin typeface="Times New Roman" pitchFamily="18" charset="0"/>
                <a:cs typeface="Times New Roman" pitchFamily="18" charset="0"/>
              </a:rPr>
              <a:t>, “Towards a definition of the Internet of Things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 </a:t>
            </a:r>
            <a:r>
              <a:rPr lang="en-IN" sz="1800" dirty="0" smtClean="0">
                <a:latin typeface="Times New Roman" pitchFamily="18" charset="0"/>
                <a:cs typeface="Times New Roman" pitchFamily="18" charset="0"/>
              </a:rPr>
              <a:t>IEEE Technical Report, Revision 1, Published 27 May 2015.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J. A. </a:t>
            </a:r>
            <a:r>
              <a:rPr lang="en-IN" sz="1800" dirty="0" err="1" smtClean="0">
                <a:latin typeface="Times New Roman" pitchFamily="18" charset="0"/>
                <a:cs typeface="Times New Roman" pitchFamily="18" charset="0"/>
              </a:rPr>
              <a:t>Stankovic</a:t>
            </a:r>
            <a:r>
              <a:rPr lang="en-IN" sz="1800" dirty="0" smtClean="0">
                <a:latin typeface="Times New Roman" pitchFamily="18" charset="0"/>
                <a:cs typeface="Times New Roman" pitchFamily="18" charset="0"/>
              </a:rPr>
              <a:t>, “Research Directions for the Internet of Things,” IEEE Internet of Things Journal, vol. 1, no. 1, pp. 3-9, February 2014. </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 </a:t>
            </a:r>
            <a:r>
              <a:rPr lang="en-IN" sz="1600" dirty="0" err="1" smtClean="0">
                <a:latin typeface="Times New Roman" pitchFamily="18" charset="0"/>
                <a:cs typeface="Times New Roman" pitchFamily="18" charset="0"/>
              </a:rPr>
              <a:t>Osterwalder</a:t>
            </a:r>
            <a:r>
              <a:rPr lang="en-IN" sz="1600" dirty="0" smtClean="0">
                <a:latin typeface="Times New Roman" pitchFamily="18" charset="0"/>
                <a:cs typeface="Times New Roman" pitchFamily="18" charset="0"/>
              </a:rPr>
              <a:t>, and Y. </a:t>
            </a:r>
            <a:r>
              <a:rPr lang="en-IN" sz="1600" dirty="0" err="1" smtClean="0">
                <a:latin typeface="Times New Roman" pitchFamily="18" charset="0"/>
                <a:cs typeface="Times New Roman" pitchFamily="18" charset="0"/>
              </a:rPr>
              <a:t>Pigneur</a:t>
            </a:r>
            <a:r>
              <a:rPr lang="en-IN" sz="1600" dirty="0" smtClean="0">
                <a:latin typeface="Times New Roman" pitchFamily="18" charset="0"/>
                <a:cs typeface="Times New Roman" pitchFamily="18" charset="0"/>
              </a:rPr>
              <a:t>, “Business model generation: a handbook for visionaries, game changers, and challengers,” John Wiley &amp; Sons, 2010.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J. S. Lee and B. Hoh, “Sell your experiences: a market mechanism based incentive for participatory sensing,” in IEEE International Conference on Pervasive Computing and Communications, pp. 60-68, 2010.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P. </a:t>
            </a:r>
            <a:r>
              <a:rPr lang="en-IN" sz="1600" dirty="0" err="1" smtClean="0">
                <a:latin typeface="Times New Roman" pitchFamily="18" charset="0"/>
                <a:cs typeface="Times New Roman" pitchFamily="18" charset="0"/>
              </a:rPr>
              <a:t>Samimi</a:t>
            </a:r>
            <a:r>
              <a:rPr lang="en-IN" sz="1600" dirty="0" smtClean="0">
                <a:latin typeface="Times New Roman" pitchFamily="18" charset="0"/>
                <a:cs typeface="Times New Roman" pitchFamily="18" charset="0"/>
              </a:rPr>
              <a:t> and A. Patel, “Review of pricing models for grid &amp; cloud computing,” in IEEE Symposium on Computers &amp; Informatics, pp. 634-639, Kuala Lumpur, Malaysia, March 2011.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M. </a:t>
            </a:r>
            <a:r>
              <a:rPr lang="en-IN" sz="1600" dirty="0" err="1" smtClean="0">
                <a:latin typeface="Times New Roman" pitchFamily="18" charset="0"/>
                <a:cs typeface="Times New Roman" pitchFamily="18" charset="0"/>
              </a:rPr>
              <a:t>Mihailescu</a:t>
            </a:r>
            <a:r>
              <a:rPr lang="en-IN" sz="1600" dirty="0" smtClean="0">
                <a:latin typeface="Times New Roman" pitchFamily="18" charset="0"/>
                <a:cs typeface="Times New Roman" pitchFamily="18" charset="0"/>
              </a:rPr>
              <a:t> and Y. M. </a:t>
            </a:r>
            <a:r>
              <a:rPr lang="en-IN" sz="1600" dirty="0" err="1" smtClean="0">
                <a:latin typeface="Times New Roman" pitchFamily="18" charset="0"/>
                <a:cs typeface="Times New Roman" pitchFamily="18" charset="0"/>
              </a:rPr>
              <a:t>Teo</a:t>
            </a:r>
            <a:r>
              <a:rPr lang="en-IN" sz="1600" dirty="0" smtClean="0">
                <a:latin typeface="Times New Roman" pitchFamily="18" charset="0"/>
                <a:cs typeface="Times New Roman" pitchFamily="18" charset="0"/>
              </a:rPr>
              <a:t>, “Dynamic resource pricing on federated clouds,” in IEEE/ACM International Conference on Cluster, Cloud and Grid Computing, pp. 513-517, Melbourne, Australia, May 2010.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U. </a:t>
            </a:r>
            <a:r>
              <a:rPr lang="en-IN" sz="1600" dirty="0" err="1" smtClean="0">
                <a:latin typeface="Times New Roman" pitchFamily="18" charset="0"/>
                <a:cs typeface="Times New Roman" pitchFamily="18" charset="0"/>
              </a:rPr>
              <a:t>Adeel</a:t>
            </a:r>
            <a:r>
              <a:rPr lang="en-IN" sz="1600" dirty="0" smtClean="0">
                <a:latin typeface="Times New Roman" pitchFamily="18" charset="0"/>
                <a:cs typeface="Times New Roman" pitchFamily="18" charset="0"/>
              </a:rPr>
              <a:t>, S. Yang, and J. A. McCann, “Self-optimizing citizen-centric mobile urban sensing systems,” in Proceedings of the 11th International Conference on Autonomic Computing, pp. 161-167, 2014.</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1268</TotalTime>
  <Words>1439</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Reg Price Region-Based Pricing Scheme for Provisioning Safety-as-a-Service in IoT Applications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2021-07-05T11:48:26Z</dcterms:modified>
</cp:coreProperties>
</file>